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114" y="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1E8F54-11B6-44FB-A32D-D321F09C143C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BC9BC3-095A-4D1E-B50B-AB268B27E7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4168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BC9BC3-095A-4D1E-B50B-AB268B27E727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02494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кал\Pictures\картинки\Sample Pictures\рамки\0_1b6c9_e6ab487b_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88458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00034" y="2000240"/>
            <a:ext cx="7912744" cy="2123658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КАК  ОРИЕНТИРОВАТЬСЯ </a:t>
            </a:r>
          </a:p>
          <a:p>
            <a:pPr algn="ctr"/>
            <a:r>
              <a:rPr lang="ru-RU" sz="4400" b="1" spc="50" dirty="0" smtClean="0">
                <a:ln w="1143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НА МЕСТНОСТИ</a:t>
            </a:r>
          </a:p>
          <a:p>
            <a:pPr algn="ctr"/>
            <a:endParaRPr lang="ru-RU" sz="4400" b="1" spc="50" dirty="0">
              <a:ln w="1143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00298" y="4214818"/>
            <a:ext cx="55721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  <a:latin typeface="Arial Black" pitchFamily="34" charset="0"/>
              </a:rPr>
              <a:t>ОКРУЖАЮЩИЙ МИР, 4 КЛАСС</a:t>
            </a:r>
          </a:p>
          <a:p>
            <a:pPr algn="ctr"/>
            <a:r>
              <a:rPr lang="ru-RU" b="1" i="1" dirty="0" smtClean="0">
                <a:solidFill>
                  <a:srgbClr val="002060"/>
                </a:solidFill>
                <a:latin typeface="Arial Black" pitchFamily="34" charset="0"/>
              </a:rPr>
              <a:t>УМК «ГАРМОНИЯ</a:t>
            </a:r>
            <a:r>
              <a:rPr lang="ru-RU" b="1" i="1" dirty="0" smtClean="0">
                <a:solidFill>
                  <a:srgbClr val="002060"/>
                </a:solidFill>
                <a:latin typeface="Arial Black" pitchFamily="34" charset="0"/>
              </a:rPr>
              <a:t>»</a:t>
            </a:r>
            <a:endParaRPr lang="ru-RU" b="1" i="1" dirty="0" smtClean="0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10242" name="Picture 2" descr="C:\Users\кал\Pictures\картинки\Анимация\деревья\boom002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66432" y="3500438"/>
            <a:ext cx="1577568" cy="17859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00166" y="428604"/>
            <a:ext cx="6635984" cy="40318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ЧЕЛОВЕК ОРИЕНТИРОВАЛСЯ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 ПО СОЛНЦУ С ДРЕВНИХ ВРЕМЁН: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ВОСТОК- ТАМ, ГДЕ ВОСХОДИТ, 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ВОСТЕКАТ СОЛНЦЕ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ЗАПАД- ТАМ, ГДЕ СОЛНЦЕ ЗАХОДИТ,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 ЗАПАДАЕТ СОЛНЦЕ</a:t>
            </a:r>
          </a:p>
          <a:p>
            <a:pPr algn="ctr"/>
            <a:endParaRPr lang="ru-RU" sz="3200" b="1" dirty="0" smtClean="0">
              <a:solidFill>
                <a:srgbClr val="002060"/>
              </a:solidFill>
            </a:endParaRPr>
          </a:p>
          <a:p>
            <a:pPr algn="ctr"/>
            <a:endParaRPr lang="ru-RU" sz="3200" b="1" dirty="0">
              <a:solidFill>
                <a:srgbClr val="002060"/>
              </a:solidFill>
            </a:endParaRPr>
          </a:p>
        </p:txBody>
      </p:sp>
      <p:pic>
        <p:nvPicPr>
          <p:cNvPr id="3075" name="Picture 3" descr="C:\Users\кал\Pictures\картинки\Sample Pictures\небо\Восход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500438"/>
            <a:ext cx="3857652" cy="30739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6" name="Picture 4" descr="C:\Users\кал\Pictures\картинки\Sample Pictures\небо\Закат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33938" y="3500437"/>
            <a:ext cx="4095780" cy="307183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кал\Pictures\работа\окр мир\природа\ТАЙНЫ ЛЕСА ПОВЕДЕНИЕ В ПРИРОДЕ\ориентирование по карте 2 - коп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85728"/>
            <a:ext cx="4148028" cy="6215106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929058" y="1000108"/>
            <a:ext cx="5031890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В ПОЛДЕНЬ СОЛНЦЕ 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НАХОДИТСЯ НА ЮГЕ,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ЕСЛИ ВСТАТЬ К СОЛНЦУ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 СПИНОЙ В ПОЛДЕНЬ,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 ТО ТЕНЬ УКАЖЕТ НА СЕВЕР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85720" y="4071942"/>
            <a:ext cx="59984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(С)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4"/>
          <p:cNvSpPr txBox="1"/>
          <p:nvPr/>
        </p:nvSpPr>
        <p:spPr>
          <a:xfrm>
            <a:off x="346399" y="214290"/>
            <a:ext cx="7697941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6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ОРИЕНТИРОВАИЕ ПО ДЕРЕВУ</a:t>
            </a:r>
            <a:endParaRPr lang="ru-RU" sz="3600" b="1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5122" name="Picture 2" descr="C:\Users\кал\Pictures\работа\окр мир\растения\ТАЙНЫ ЛЕСА РАСТЕНИЯ\ЯСЕНЬ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071546"/>
            <a:ext cx="3196098" cy="3929090"/>
          </a:xfrm>
          <a:prstGeom prst="rect">
            <a:avLst/>
          </a:prstGeom>
          <a:noFill/>
        </p:spPr>
      </p:pic>
      <p:cxnSp>
        <p:nvCxnSpPr>
          <p:cNvPr id="5" name="Прямая соединительная линия 4"/>
          <p:cNvCxnSpPr/>
          <p:nvPr/>
        </p:nvCxnSpPr>
        <p:spPr>
          <a:xfrm rot="16200000" flipH="1">
            <a:off x="71406" y="3214686"/>
            <a:ext cx="4786346" cy="71438"/>
          </a:xfrm>
          <a:prstGeom prst="line">
            <a:avLst/>
          </a:prstGeom>
          <a:ln w="7620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1142976" y="5643578"/>
            <a:ext cx="2286016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1142976" y="5286388"/>
            <a:ext cx="5405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(Ю)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000364" y="5286388"/>
            <a:ext cx="4507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(С)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4214810" y="2000240"/>
            <a:ext cx="458811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С ЮЖНОЙ СТОРОНЫ  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КРОНА ДЕРЕВА ПЫШНЕЕ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4"/>
          <p:cNvSpPr txBox="1"/>
          <p:nvPr/>
        </p:nvSpPr>
        <p:spPr>
          <a:xfrm>
            <a:off x="0" y="285728"/>
            <a:ext cx="7571303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6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ОРИЕНТИРОВАНИЕ ПО ПНЮ?</a:t>
            </a:r>
            <a:endParaRPr lang="ru-RU" sz="3600" b="1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6146" name="Picture 2" descr="C:\Users\кал\Pictures\работа\окр мир\природа\ТАЙНЫ ЛЕСА ПОВЕДЕНИЕ В ПРИРОДЕ\ориентирование в лесу 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1" y="1500174"/>
            <a:ext cx="4146729" cy="342902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714744" y="1428736"/>
            <a:ext cx="81624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(Ю)</a:t>
            </a:r>
            <a:endParaRPr lang="ru-RU" sz="3200" dirty="0"/>
          </a:p>
        </p:txBody>
      </p:sp>
      <p:cxnSp>
        <p:nvCxnSpPr>
          <p:cNvPr id="8" name="Прямая со стрелкой 7"/>
          <p:cNvCxnSpPr/>
          <p:nvPr/>
        </p:nvCxnSpPr>
        <p:spPr>
          <a:xfrm flipV="1">
            <a:off x="3929058" y="1785926"/>
            <a:ext cx="571504" cy="357190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714612" y="5072074"/>
            <a:ext cx="6264280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i="1" dirty="0" smtClean="0"/>
              <a:t>С </a:t>
            </a:r>
            <a:r>
              <a:rPr lang="ru-RU" sz="2800" b="1" i="1" dirty="0" smtClean="0">
                <a:solidFill>
                  <a:srgbClr val="C00000"/>
                </a:solidFill>
              </a:rPr>
              <a:t>ЮЖНОЙ</a:t>
            </a:r>
            <a:r>
              <a:rPr lang="ru-RU" sz="2800" b="1" i="1" dirty="0" smtClean="0"/>
              <a:t> СТОРОНЫ  ПРОМЕЖУТОК</a:t>
            </a:r>
          </a:p>
          <a:p>
            <a:pPr algn="ctr"/>
            <a:r>
              <a:rPr lang="ru-RU" sz="2800" b="1" i="1" dirty="0" smtClean="0"/>
              <a:t> МЕЖДУ КОЛЬЦАМИ НА ПНЕ </a:t>
            </a:r>
            <a:r>
              <a:rPr lang="ru-RU" sz="2800" b="1" i="1" dirty="0" smtClean="0">
                <a:solidFill>
                  <a:srgbClr val="C00000"/>
                </a:solidFill>
              </a:rPr>
              <a:t>БОЛЬШЕ</a:t>
            </a:r>
            <a:r>
              <a:rPr lang="ru-RU" sz="2800" b="1" i="1" dirty="0" smtClean="0"/>
              <a:t>, </a:t>
            </a:r>
          </a:p>
          <a:p>
            <a:pPr algn="ctr"/>
            <a:r>
              <a:rPr lang="ru-RU" sz="2800" b="1" i="1" dirty="0" smtClean="0"/>
              <a:t>ЧЕМ НА СЕВЕРНОЙ</a:t>
            </a:r>
            <a:endParaRPr lang="ru-RU" sz="28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кал\Pictures\работа\окр мир\природа\ТАЙНЫ ЛЕСА ПОВЕДЕНИЕ В ПРИРОДЕ\ориентирование в лесу 2 - копия - коп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642918"/>
            <a:ext cx="2883449" cy="35719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071538" y="4643446"/>
            <a:ext cx="748422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</a:rPr>
              <a:t>С </a:t>
            </a:r>
            <a:r>
              <a:rPr lang="ru-RU" sz="3600" b="1" dirty="0" smtClean="0">
                <a:solidFill>
                  <a:srgbClr val="C00000"/>
                </a:solidFill>
              </a:rPr>
              <a:t>СЕВЕРНОЙ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</a:rPr>
              <a:t> СТОРОНЫ </a:t>
            </a:r>
            <a:r>
              <a:rPr lang="ru-RU" sz="3600" b="1" dirty="0" smtClean="0">
                <a:solidFill>
                  <a:srgbClr val="C00000"/>
                </a:solidFill>
              </a:rPr>
              <a:t>МОХ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</a:p>
          <a:p>
            <a:pPr algn="ctr"/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</a:rPr>
              <a:t>НА КОРЕ ДЕРЕВА  </a:t>
            </a:r>
            <a:r>
              <a:rPr lang="ru-RU" sz="3600" b="1" dirty="0" smtClean="0">
                <a:solidFill>
                  <a:srgbClr val="C00000"/>
                </a:solidFill>
              </a:rPr>
              <a:t>ГУЩЕ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</a:rPr>
              <a:t> И </a:t>
            </a:r>
            <a:r>
              <a:rPr lang="ru-RU" sz="3600" b="1" dirty="0" smtClean="0">
                <a:solidFill>
                  <a:srgbClr val="C00000"/>
                </a:solidFill>
              </a:rPr>
              <a:t>ЗЕЛЕНЕЕ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</a:rPr>
              <a:t>, </a:t>
            </a:r>
          </a:p>
          <a:p>
            <a:pPr algn="ctr"/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</a:rPr>
              <a:t>НА ЮЖНОЙ- ЖЕЛТЕЕ И КОРИЧНЕВЕЕ</a:t>
            </a:r>
            <a:endParaRPr lang="ru-RU" sz="36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3143248"/>
            <a:ext cx="83548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</a:rPr>
              <a:t>(С)</a:t>
            </a:r>
            <a:endParaRPr lang="ru-RU" sz="4400" dirty="0"/>
          </a:p>
        </p:txBody>
      </p:sp>
      <p:cxnSp>
        <p:nvCxnSpPr>
          <p:cNvPr id="6" name="Прямая со стрелкой 5"/>
          <p:cNvCxnSpPr/>
          <p:nvPr/>
        </p:nvCxnSpPr>
        <p:spPr>
          <a:xfrm rot="5400000" flipH="1" flipV="1">
            <a:off x="892943" y="2321711"/>
            <a:ext cx="1714512" cy="50006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кал\Pictures\картинки\Анимация\зодиак\созвездия\sever_skymap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361286" cy="528638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14282" y="5780782"/>
            <a:ext cx="868135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/>
              <a:t>ЕСЛИ ВСТАТЬ </a:t>
            </a:r>
            <a:r>
              <a:rPr lang="ru-RU" sz="3200" b="1" dirty="0" smtClean="0">
                <a:solidFill>
                  <a:srgbClr val="C00000"/>
                </a:solidFill>
              </a:rPr>
              <a:t>ЛИЦОМ</a:t>
            </a:r>
            <a:r>
              <a:rPr lang="ru-RU" sz="3200" b="1" dirty="0" smtClean="0"/>
              <a:t> К </a:t>
            </a:r>
            <a:r>
              <a:rPr lang="ru-RU" sz="3200" b="1" dirty="0" smtClean="0">
                <a:solidFill>
                  <a:srgbClr val="C00000"/>
                </a:solidFill>
              </a:rPr>
              <a:t>ПОЛЯРОЙ ЗВЕЗДЕ</a:t>
            </a:r>
            <a:r>
              <a:rPr lang="ru-RU" sz="3200" b="1" dirty="0" smtClean="0"/>
              <a:t>, </a:t>
            </a:r>
          </a:p>
          <a:p>
            <a:pPr algn="ctr"/>
            <a:r>
              <a:rPr lang="ru-RU" sz="3200" b="1" dirty="0" smtClean="0"/>
              <a:t>ТО ПЕРЕД ТОБОЙ БУДЕТ НАПРВЛЕНИЕ НА </a:t>
            </a:r>
            <a:r>
              <a:rPr lang="ru-RU" sz="3200" b="1" dirty="0" smtClean="0">
                <a:solidFill>
                  <a:srgbClr val="C00000"/>
                </a:solidFill>
              </a:rPr>
              <a:t>СЕВЕР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9220" name="Picture 4" descr="C:\Users\кал\Pictures\картинки\Анимация\мальчишки\mensen_jongen_loopt_in_geel_shirt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6643702" y="3500438"/>
            <a:ext cx="621861" cy="1719262"/>
          </a:xfrm>
          <a:prstGeom prst="rect">
            <a:avLst/>
          </a:prstGeom>
          <a:noFill/>
        </p:spPr>
      </p:pic>
      <p:sp>
        <p:nvSpPr>
          <p:cNvPr id="6" name="6-конечная звезда 5"/>
          <p:cNvSpPr/>
          <p:nvPr/>
        </p:nvSpPr>
        <p:spPr>
          <a:xfrm>
            <a:off x="3143240" y="2500306"/>
            <a:ext cx="414334" cy="500066"/>
          </a:xfrm>
          <a:prstGeom prst="star6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 стрелкой 7"/>
          <p:cNvCxnSpPr/>
          <p:nvPr/>
        </p:nvCxnSpPr>
        <p:spPr>
          <a:xfrm rot="10800000">
            <a:off x="3571868" y="2928934"/>
            <a:ext cx="3000396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 rot="1197244">
            <a:off x="4419880" y="2839307"/>
            <a:ext cx="12522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СЕВЕР</a:t>
            </a:r>
            <a:endParaRPr lang="ru-RU" sz="3200" b="1" dirty="0">
              <a:solidFill>
                <a:srgbClr val="C00000"/>
              </a:solidFill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7286644" y="4214818"/>
            <a:ext cx="1562112" cy="56198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 rot="1197244">
            <a:off x="7792911" y="4037389"/>
            <a:ext cx="7377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ЮГ</a:t>
            </a:r>
            <a:endParaRPr lang="ru-RU" sz="3200" b="1" dirty="0">
              <a:solidFill>
                <a:srgbClr val="C00000"/>
              </a:solidFill>
            </a:endParaRPr>
          </a:p>
        </p:txBody>
      </p:sp>
      <p:cxnSp>
        <p:nvCxnSpPr>
          <p:cNvPr id="14" name="Прямая со стрелкой 13"/>
          <p:cNvCxnSpPr/>
          <p:nvPr/>
        </p:nvCxnSpPr>
        <p:spPr>
          <a:xfrm rot="5400000" flipH="1" flipV="1">
            <a:off x="6955649" y="2759863"/>
            <a:ext cx="1652598" cy="99060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5400000">
            <a:off x="6434150" y="4638684"/>
            <a:ext cx="1000132" cy="43815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 rot="18741205">
            <a:off x="6810879" y="2715275"/>
            <a:ext cx="16133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ВОСТОК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 rot="18142578">
            <a:off x="5920400" y="4602616"/>
            <a:ext cx="14091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ЗАПАД</a:t>
            </a:r>
            <a:endParaRPr lang="ru-RU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кал\Pictures\картинки\Sample Pictures\поля, степи\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46399" y="214290"/>
            <a:ext cx="8797601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КАКИЕ  РАЗЛИЧАЮТ ОРИЕНТИРЫ?</a:t>
            </a:r>
            <a:endParaRPr lang="ru-RU" sz="3600" b="1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7158" y="1428736"/>
            <a:ext cx="8541121" cy="3046988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3200" b="1" i="1" u="sng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ОРИЕНТИР</a:t>
            </a:r>
            <a:r>
              <a:rPr lang="ru-RU" sz="3200" b="1" dirty="0" smtClean="0">
                <a:solidFill>
                  <a:srgbClr val="002060"/>
                </a:solidFill>
                <a:latin typeface="Arial Black" pitchFamily="34" charset="0"/>
              </a:rPr>
              <a:t>- 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Arial Black" pitchFamily="34" charset="0"/>
              </a:rPr>
              <a:t>ОТ ФРАНЦ. СЛОВА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Arial Black" pitchFamily="34" charset="0"/>
              </a:rPr>
              <a:t> «ВОСТОК, ВОСХОДЯЩЕЕ СОЛНЦЕ»</a:t>
            </a:r>
          </a:p>
          <a:p>
            <a:pPr algn="ctr"/>
            <a:r>
              <a:rPr lang="ru-RU" sz="3200" b="1" i="1" u="sng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ОРИЕНТИРОВАТЬСЯ</a:t>
            </a:r>
            <a:r>
              <a:rPr lang="ru-RU" sz="3200" b="1" dirty="0" smtClean="0">
                <a:solidFill>
                  <a:srgbClr val="002060"/>
                </a:solidFill>
                <a:latin typeface="Arial Black" pitchFamily="34" charset="0"/>
              </a:rPr>
              <a:t>- 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Arial Black" pitchFamily="34" charset="0"/>
              </a:rPr>
              <a:t>«УСТАНАВЛИВАТЬ СВОЁ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Arial Black" pitchFamily="34" charset="0"/>
              </a:rPr>
              <a:t> МЕСТО ПО СОЛНЦУ»</a:t>
            </a:r>
            <a:endParaRPr lang="ru-RU" sz="3200" b="1" dirty="0">
              <a:solidFill>
                <a:srgbClr val="00206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кал\Pictures\картинки\Sample Pictures\поля, степи\Sample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04346" y="214290"/>
            <a:ext cx="5936240" cy="1077218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spc="50" dirty="0" smtClean="0">
                <a:ln w="11430"/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ЧТО МОЖЕТ СЛУЖИТЬ</a:t>
            </a:r>
          </a:p>
          <a:p>
            <a:r>
              <a:rPr lang="ru-RU" sz="3200" b="1" spc="50" dirty="0" smtClean="0">
                <a:ln w="11430"/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 ОРИЕНТИРОМ В ГОРОДЕ?</a:t>
            </a:r>
            <a:endParaRPr lang="ru-RU" sz="3200" b="1" spc="50" dirty="0">
              <a:ln w="11430"/>
              <a:solidFill>
                <a:schemeClr val="accent4">
                  <a:lumMod val="20000"/>
                  <a:lumOff val="8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3077" name="Picture 5" descr="C:\Users\кал\Pictures\картинки\Sample Pictures\страны, города\exit.jpg"/>
          <p:cNvPicPr>
            <a:picLocks noChangeAspect="1" noChangeArrowheads="1"/>
          </p:cNvPicPr>
          <p:nvPr/>
        </p:nvPicPr>
        <p:blipFill>
          <a:blip r:embed="rId3" cstate="print"/>
          <a:srcRect t="16959" r="791" b="11814"/>
          <a:stretch>
            <a:fillRect/>
          </a:stretch>
        </p:blipFill>
        <p:spPr bwMode="auto">
          <a:xfrm>
            <a:off x="500034" y="1643050"/>
            <a:ext cx="7960235" cy="42862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C:\Users\кал\Pictures\картинки\Sample Pictures\времена года\ЛЕТО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90" y="3643314"/>
            <a:ext cx="3929090" cy="29468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214282" y="0"/>
            <a:ext cx="5786478" cy="175432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solidFill>
                  <a:srgbClr val="0066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ЧТО МОЖЕТ БЫТЬ </a:t>
            </a:r>
          </a:p>
          <a:p>
            <a:pPr algn="ctr"/>
            <a:r>
              <a:rPr lang="ru-RU" sz="3600" b="1" spc="50" dirty="0" smtClean="0">
                <a:ln w="11430"/>
                <a:solidFill>
                  <a:srgbClr val="0066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ОРИЕНТИРОМ</a:t>
            </a:r>
          </a:p>
          <a:p>
            <a:pPr algn="ctr"/>
            <a:r>
              <a:rPr lang="ru-RU" sz="3600" b="1" spc="50" dirty="0" smtClean="0">
                <a:ln w="11430"/>
                <a:solidFill>
                  <a:srgbClr val="0066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 В ЛЕСУ?</a:t>
            </a:r>
            <a:endParaRPr lang="ru-RU" sz="3600" b="1" spc="50" dirty="0">
              <a:ln w="11430"/>
              <a:solidFill>
                <a:srgbClr val="0066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4103" name="Picture 7" descr="C:\Users\кал\Pictures\картинки\Sample Pictures\времена года\ЛЕТО\forestback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6050" y="1857364"/>
            <a:ext cx="3071834" cy="30718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106" name="Picture 10" descr="C:\Users\кал\Pictures\картинки\Sample Pictures\времена года\ЛЕТО\_a_backforest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43570" y="214290"/>
            <a:ext cx="3287707" cy="32877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194" name="Picture 2" descr="C:\Users\кал\Pictures\работа\окр мир\природа\ТАЙНЫ ЛЕСА ПОВЕДЕНИЕ В ПРИРОДЕ\ориентирование по карте 2 - копия (2) - копия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214662"/>
            <a:ext cx="2814317" cy="36433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6" name="Picture 6" descr="C:\Users\кал\Pictures\картинки\Sample Pictures\поля, степи\2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928670"/>
            <a:ext cx="6215106" cy="41549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346399" y="214290"/>
            <a:ext cx="6085320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ЧТО ТАКОЕ ГОРИЗОНТ?</a:t>
            </a:r>
            <a:endParaRPr lang="ru-RU" sz="3600" b="1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2910" y="5072074"/>
            <a:ext cx="850109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u="sng" dirty="0" smtClean="0">
                <a:solidFill>
                  <a:schemeClr val="accent2">
                    <a:lumMod val="50000"/>
                  </a:schemeClr>
                </a:solidFill>
              </a:rPr>
              <a:t>ГОРИЗОНТ </a:t>
            </a:r>
            <a:r>
              <a:rPr lang="ru-RU" sz="3200" b="1" i="1" dirty="0" smtClean="0">
                <a:solidFill>
                  <a:schemeClr val="accent5">
                    <a:lumMod val="50000"/>
                  </a:schemeClr>
                </a:solidFill>
              </a:rPr>
              <a:t>ОТ ГРЕЧ. СЛОВА «КРУГОЗОР»</a:t>
            </a: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</a:rPr>
              <a:t>- МЕСТНОСТЬ, КОТОРУЮ МЫ ВИДИМ </a:t>
            </a: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</a:rPr>
              <a:t>ВОКРУГ </a:t>
            </a: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</a:rPr>
              <a:t>СЕБЯ, ОГРАНИЧИВАЮЩАЯ КРУГОЗОР</a:t>
            </a:r>
            <a:endParaRPr lang="ru-RU" sz="32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858016" y="2143116"/>
            <a:ext cx="2271969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u="sng" dirty="0" smtClean="0">
                <a:solidFill>
                  <a:schemeClr val="accent2">
                    <a:lumMod val="50000"/>
                  </a:schemeClr>
                </a:solidFill>
              </a:rPr>
              <a:t>ЛИНИЯ </a:t>
            </a:r>
          </a:p>
          <a:p>
            <a:r>
              <a:rPr lang="ru-RU" sz="3200" b="1" i="1" u="sng" dirty="0" smtClean="0">
                <a:solidFill>
                  <a:schemeClr val="accent2">
                    <a:lumMod val="50000"/>
                  </a:schemeClr>
                </a:solidFill>
              </a:rPr>
              <a:t>ГОРИЗОНТА</a:t>
            </a:r>
            <a:endParaRPr lang="ru-RU" sz="3200" dirty="0"/>
          </a:p>
        </p:txBody>
      </p:sp>
      <p:cxnSp>
        <p:nvCxnSpPr>
          <p:cNvPr id="8" name="Прямая со стрелкой 7"/>
          <p:cNvCxnSpPr/>
          <p:nvPr/>
        </p:nvCxnSpPr>
        <p:spPr>
          <a:xfrm rot="10800000" flipV="1">
            <a:off x="5143504" y="2430456"/>
            <a:ext cx="1785950" cy="141288"/>
          </a:xfrm>
          <a:prstGeom prst="straightConnector1">
            <a:avLst/>
          </a:prstGeom>
          <a:ln w="57150">
            <a:solidFill>
              <a:srgbClr val="00B05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кал\Pictures\работа\окр мир\природа\ТАЙНЫ ЛЕСА ПОВЕДЕНИЕ В ПРИРОДЕ\ориентирование по карте 1 - коп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500042"/>
            <a:ext cx="4646791" cy="41627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500034" y="4929198"/>
            <a:ext cx="821537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ОСНОВНЫЕ СТОРОНЫ ГОРИЗОНТА:                                    СЕВЕР </a:t>
            </a:r>
            <a:r>
              <a:rPr lang="ru-RU" sz="2800" b="1" dirty="0" smtClean="0">
                <a:solidFill>
                  <a:srgbClr val="C00000"/>
                </a:solidFill>
              </a:rPr>
              <a:t>(С)</a:t>
            </a: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, ЮГ </a:t>
            </a:r>
            <a:r>
              <a:rPr lang="ru-RU" sz="2800" b="1" dirty="0" smtClean="0">
                <a:solidFill>
                  <a:srgbClr val="C00000"/>
                </a:solidFill>
              </a:rPr>
              <a:t>(Ю)</a:t>
            </a: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, ЗАПАД </a:t>
            </a:r>
            <a:r>
              <a:rPr lang="ru-RU" sz="2800" b="1" dirty="0" smtClean="0">
                <a:solidFill>
                  <a:srgbClr val="C00000"/>
                </a:solidFill>
              </a:rPr>
              <a:t>(З)</a:t>
            </a: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, ВОСТОК </a:t>
            </a:r>
            <a:r>
              <a:rPr lang="ru-RU" sz="2800" b="1" dirty="0" smtClean="0">
                <a:solidFill>
                  <a:srgbClr val="C00000"/>
                </a:solidFill>
              </a:rPr>
              <a:t>(В)</a:t>
            </a:r>
          </a:p>
          <a:p>
            <a:pPr algn="ctr"/>
            <a:endParaRPr lang="ru-RU" sz="28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86314" y="357166"/>
            <a:ext cx="5405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(С)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4572000" y="4214818"/>
            <a:ext cx="6575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(Ю)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643042" y="2214554"/>
            <a:ext cx="6383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(З)</a:t>
            </a:r>
            <a:endParaRPr lang="ru-RU" sz="32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643702" y="2285992"/>
            <a:ext cx="6110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(В)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кал\Pictures\работа\окр мир\природа\ТАЙНЫ ЛЕСА ПОВЕДЕНИЕ В ПРИРОДЕ\ориентирование по карте 1 - коп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357166"/>
            <a:ext cx="4646791" cy="41627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500034" y="4929198"/>
            <a:ext cx="821537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ПРОМЕЖУТОЧНЫЕ СТОРОНЫ ГОРИЗОНТА:                                    СЕВЕРО-ЗАПАД </a:t>
            </a:r>
            <a:r>
              <a:rPr lang="ru-RU" sz="2800" b="1" dirty="0" smtClean="0">
                <a:solidFill>
                  <a:srgbClr val="C00000"/>
                </a:solidFill>
              </a:rPr>
              <a:t>(СЗ)</a:t>
            </a: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, ЮГО-ЗАПАД </a:t>
            </a:r>
            <a:r>
              <a:rPr lang="ru-RU" sz="2800" b="1" dirty="0" smtClean="0">
                <a:solidFill>
                  <a:srgbClr val="C00000"/>
                </a:solidFill>
              </a:rPr>
              <a:t>(ЮЗ)</a:t>
            </a: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,                        СЕВРО-ВОСТОК </a:t>
            </a:r>
            <a:r>
              <a:rPr lang="ru-RU" sz="2800" b="1" dirty="0" smtClean="0">
                <a:solidFill>
                  <a:srgbClr val="C00000"/>
                </a:solidFill>
              </a:rPr>
              <a:t>(СВ)</a:t>
            </a: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, ЮГО-ВОСТОК </a:t>
            </a:r>
            <a:r>
              <a:rPr lang="ru-RU" sz="2800" b="1" dirty="0" smtClean="0">
                <a:solidFill>
                  <a:srgbClr val="C00000"/>
                </a:solidFill>
              </a:rPr>
              <a:t>(ЮВ)</a:t>
            </a:r>
          </a:p>
          <a:p>
            <a:pPr algn="ctr"/>
            <a:endParaRPr lang="ru-RU" sz="28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71604" y="857232"/>
            <a:ext cx="116249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(СЗ)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</a:rPr>
              <a:t>, </a:t>
            </a:r>
            <a:endParaRPr lang="ru-RU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1285852" y="2857496"/>
            <a:ext cx="11158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(ЮЗ)</a:t>
            </a: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</a:rPr>
              <a:t>,</a:t>
            </a:r>
            <a:endParaRPr lang="ru-RU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6500826" y="785794"/>
            <a:ext cx="9749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(СВ)</a:t>
            </a:r>
            <a:endParaRPr lang="ru-RU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6500826" y="2857496"/>
            <a:ext cx="10470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(ЮВ)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214290"/>
            <a:ext cx="5845255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i="1" u="sng" dirty="0" smtClean="0">
                <a:solidFill>
                  <a:srgbClr val="C00000"/>
                </a:solidFill>
              </a:rPr>
              <a:t>УМЕТЬ ОРИЕНТИРОВАТЬСЯ</a:t>
            </a:r>
            <a:r>
              <a:rPr lang="ru-RU" sz="3600" b="1" dirty="0" smtClean="0"/>
              <a:t>- </a:t>
            </a:r>
          </a:p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УМЕТЬ ОПРЕДЕЛЯТЬ </a:t>
            </a:r>
          </a:p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СВОЁ МЕСТОПОЛОЖЕНИЕ  И</a:t>
            </a:r>
          </a:p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НАПРАВЛЕНИЕ ДВИЖЕНИЯ </a:t>
            </a:r>
          </a:p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ПО ОРИЕНТИРАМ И</a:t>
            </a:r>
          </a:p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 СТОРОАМ ГОРИЗОНТА</a:t>
            </a:r>
            <a:endParaRPr lang="ru-RU" sz="3600" b="1" dirty="0">
              <a:solidFill>
                <a:srgbClr val="002060"/>
              </a:solidFill>
            </a:endParaRPr>
          </a:p>
        </p:txBody>
      </p:sp>
      <p:pic>
        <p:nvPicPr>
          <p:cNvPr id="2050" name="Picture 2" descr="C:\Users\кал\Pictures\работа\окр мир\природа\ТАЙНЫ ЛЕСА ПОВЕДЕНИЕ В ПРИРОДЕ\ориентирование по карте 1 - копия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36690" y="3500438"/>
            <a:ext cx="3362856" cy="31664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1" name="Picture 3" descr="C:\Users\кал\Pictures\картинки\Анимация\часики\compas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8299" y="989013"/>
            <a:ext cx="1778937" cy="15827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4"/>
          <p:cNvSpPr txBox="1"/>
          <p:nvPr/>
        </p:nvSpPr>
        <p:spPr>
          <a:xfrm>
            <a:off x="142844" y="285728"/>
            <a:ext cx="8786874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6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КАК ОПРЕДЕЛЯЮТ СТОРОНЫ ГОРИЗОНТА?</a:t>
            </a:r>
            <a:endParaRPr lang="ru-RU" sz="3600" b="1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85786" y="2285992"/>
            <a:ext cx="83582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СОЛНЦЕ- ДНЕВНАЯ ПУТЕВОДНАЯ  ЗВЕЗДА </a:t>
            </a:r>
            <a:endParaRPr lang="ru-RU" sz="3200" b="1" dirty="0">
              <a:solidFill>
                <a:srgbClr val="002060"/>
              </a:solidFill>
            </a:endParaRPr>
          </a:p>
        </p:txBody>
      </p:sp>
      <p:pic>
        <p:nvPicPr>
          <p:cNvPr id="4" name="Picture 6" descr="солнце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1802" y="3071810"/>
            <a:ext cx="2740071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195</TotalTime>
  <Words>292</Words>
  <Application>Microsoft Office PowerPoint</Application>
  <PresentationFormat>Экран (4:3)</PresentationFormat>
  <Paragraphs>71</Paragraphs>
  <Slides>15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Arial Black</vt:lpstr>
      <vt:lpstr>Calibri</vt:lpstr>
      <vt:lpstr>Comic Sans MS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Оксана</cp:lastModifiedBy>
  <cp:revision>20</cp:revision>
  <dcterms:created xsi:type="dcterms:W3CDTF">2010-09-16T13:17:26Z</dcterms:created>
  <dcterms:modified xsi:type="dcterms:W3CDTF">2017-09-19T09:48:14Z</dcterms:modified>
</cp:coreProperties>
</file>