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</p:sldMasterIdLst>
  <p:notesMasterIdLst>
    <p:notesMasterId r:id="rId24"/>
  </p:notesMasterIdLst>
  <p:sldIdLst>
    <p:sldId id="263" r:id="rId5"/>
    <p:sldId id="264" r:id="rId6"/>
    <p:sldId id="258" r:id="rId7"/>
    <p:sldId id="259" r:id="rId8"/>
    <p:sldId id="260" r:id="rId9"/>
    <p:sldId id="262" r:id="rId10"/>
    <p:sldId id="261" r:id="rId11"/>
    <p:sldId id="268" r:id="rId12"/>
    <p:sldId id="265" r:id="rId13"/>
    <p:sldId id="266" r:id="rId14"/>
    <p:sldId id="270" r:id="rId15"/>
    <p:sldId id="271" r:id="rId16"/>
    <p:sldId id="274" r:id="rId17"/>
    <p:sldId id="272" r:id="rId18"/>
    <p:sldId id="277" r:id="rId19"/>
    <p:sldId id="267" r:id="rId20"/>
    <p:sldId id="269" r:id="rId21"/>
    <p:sldId id="27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FC917-F550-4281-9AA5-A60A73787B81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7D273-74BD-47FF-9834-3ADDE10C1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4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7D273-74BD-47FF-9834-3ADDE10C15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048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9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1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57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455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44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451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21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2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64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3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93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3D3D71-298F-440B-A3E1-BD211F150392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0C391E-4008-4584-877E-B306E3CE59E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3999" cy="68535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ятно 2 6"/>
          <p:cNvSpPr/>
          <p:nvPr/>
        </p:nvSpPr>
        <p:spPr>
          <a:xfrm>
            <a:off x="4716016" y="3166717"/>
            <a:ext cx="5144957" cy="347240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Поздравляем ВАС!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 rot="1335544">
            <a:off x="-83037" y="2415395"/>
            <a:ext cx="4088860" cy="38101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7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изменений комбинированного урока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329034"/>
              </p:ext>
            </p:extLst>
          </p:nvPr>
        </p:nvGraphicFramePr>
        <p:xfrm>
          <a:off x="179513" y="1988840"/>
          <a:ext cx="8784974" cy="4464496"/>
        </p:xfrm>
        <a:graphic>
          <a:graphicData uri="http://schemas.openxmlformats.org/drawingml/2006/table">
            <a:tbl>
              <a:tblPr/>
              <a:tblGrid>
                <a:gridCol w="2386890"/>
                <a:gridCol w="3042712"/>
                <a:gridCol w="3355372"/>
              </a:tblGrid>
              <a:tr h="1016932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уроку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Традиционный урок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Современного типа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7171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Сообщение целей и задач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-ль формулирует и сообщает , чему должны научиться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Формулируют сами, определив границы знания и незнания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039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-ль сообщает какую работу должны выполнить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Сами планируют способы достижения намеченной цели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11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ЕГИПТА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27984" y="2204864"/>
            <a:ext cx="0" cy="381642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07704" y="4089381"/>
            <a:ext cx="54006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971600" y="2420888"/>
            <a:ext cx="32081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34576" y="4473986"/>
            <a:ext cx="21496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298" y="2651720"/>
            <a:ext cx="2005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4704818"/>
            <a:ext cx="2398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</a:t>
            </a:r>
          </a:p>
        </p:txBody>
      </p:sp>
    </p:spTree>
    <p:extLst>
      <p:ext uri="{BB962C8B-B14F-4D97-AF65-F5344CB8AC3E}">
        <p14:creationId xmlns:p14="http://schemas.microsoft.com/office/powerpoint/2010/main" val="186903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1" y="1988840"/>
            <a:ext cx="8028880" cy="413732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ПЛАН УРОКА: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МЕСТОПОЛОЖЕНИЕ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ДРЕВНЕГО ЕГИПТА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ГОСУДАРСТВА В ЕГИПТЕ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СФОРМИРОВАТЬ ПРЕДСТАВЛЕНИЯ О ДРЕВНЕМ ЕГИПТЕ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8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222497"/>
              </p:ext>
            </p:extLst>
          </p:nvPr>
        </p:nvGraphicFramePr>
        <p:xfrm>
          <a:off x="179512" y="1628800"/>
          <a:ext cx="8784977" cy="4680520"/>
        </p:xfrm>
        <a:graphic>
          <a:graphicData uri="http://schemas.openxmlformats.org/drawingml/2006/table">
            <a:tbl>
              <a:tblPr/>
              <a:tblGrid>
                <a:gridCol w="2594314"/>
                <a:gridCol w="3112871"/>
                <a:gridCol w="3077792"/>
              </a:tblGrid>
              <a:tr h="195443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Требования к уроку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Традиционный урок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Современного типа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6087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Практическая деятельность учащихся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Уч-ся выполняют ряд практических заданий(фронт)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 по намеченному плану (группы, индивидуально)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60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184576" cy="50720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ПОЯВИЛСЯ ЕГИПЕТ 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5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Египет считается даром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ила?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174976" cy="4086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98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619672" y="1700808"/>
            <a:ext cx="5256584" cy="468052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4"/>
          </p:cNvCxnSpPr>
          <p:nvPr/>
        </p:nvCxnSpPr>
        <p:spPr>
          <a:xfrm>
            <a:off x="4247964" y="1700808"/>
            <a:ext cx="0" cy="46805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Цивилизация 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stCxn id="3" idx="2"/>
            <a:endCxn id="3" idx="6"/>
          </p:cNvCxnSpPr>
          <p:nvPr/>
        </p:nvCxnSpPr>
        <p:spPr>
          <a:xfrm>
            <a:off x="1619672" y="4041068"/>
            <a:ext cx="52565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195736" y="2969705"/>
            <a:ext cx="1781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07276" y="2969705"/>
            <a:ext cx="1715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09084" y="4581128"/>
            <a:ext cx="2073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55124" y="4591744"/>
            <a:ext cx="1665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3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7" y="2060848"/>
            <a:ext cx="7884864" cy="40653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природные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Египта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посмотреть, что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давал Нил для: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хозяйства,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общества,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управления,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культуры.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нужно узнать, чтобы найти решение проблемы? </a:t>
            </a:r>
          </a:p>
        </p:txBody>
      </p:sp>
    </p:spTree>
    <p:extLst>
      <p:ext uri="{BB962C8B-B14F-4D97-AF65-F5344CB8AC3E}">
        <p14:creationId xmlns:p14="http://schemas.microsoft.com/office/powerpoint/2010/main" val="8579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534957"/>
              </p:ext>
            </p:extLst>
          </p:nvPr>
        </p:nvGraphicFramePr>
        <p:xfrm>
          <a:off x="107504" y="116631"/>
          <a:ext cx="8928993" cy="5055912"/>
        </p:xfrm>
        <a:graphic>
          <a:graphicData uri="http://schemas.openxmlformats.org/drawingml/2006/table">
            <a:tbl>
              <a:tblPr/>
              <a:tblGrid>
                <a:gridCol w="2636844"/>
                <a:gridCol w="3163901"/>
                <a:gridCol w="3128248"/>
              </a:tblGrid>
              <a:tr h="112475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Требования к уроку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Традиционный урок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Современного типа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5581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Осуществление контроля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Осуществляет контроль за выполнением практической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Уч-ся осуществляют контроль сами (само или взаимоконтроль)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5581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Осуществление коррекции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В ходе выполнения и по итогам выполненной работы коррекция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Сами формулируют затруднения и осуществляют коррекцию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323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92722"/>
              </p:ext>
            </p:extLst>
          </p:nvPr>
        </p:nvGraphicFramePr>
        <p:xfrm>
          <a:off x="107505" y="116633"/>
          <a:ext cx="8856983" cy="6624735"/>
        </p:xfrm>
        <a:graphic>
          <a:graphicData uri="http://schemas.openxmlformats.org/drawingml/2006/table">
            <a:tbl>
              <a:tblPr/>
              <a:tblGrid>
                <a:gridCol w="2661108"/>
                <a:gridCol w="3150419"/>
                <a:gridCol w="3045456"/>
              </a:tblGrid>
              <a:tr h="111071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Традиционная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1051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Оценивание уч-ся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Осуществляет оценивание учащихся за работу на уроке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Дают оценку сами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1920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Итог урока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Учитель выясняет, что запомнили учащиеся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Проводиться рефлексия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1051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Домашнее задание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Учитель объявляет и комментирует (чаще одно для всех) задание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 kern="12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Уч-ся выбирают задание из предложенных учителем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0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6042" y="5229200"/>
            <a:ext cx="4974430" cy="122413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львира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Илгизаровна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Адав-Тулумбаевская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59472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в свете внедрения ФГОС второго поколения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эльвира\Desktop\ehto_aktualn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42029"/>
            <a:ext cx="3378498" cy="340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47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cap="none" smtClean="0"/>
          </a:p>
        </p:txBody>
      </p:sp>
      <p:graphicFrame>
        <p:nvGraphicFramePr>
          <p:cNvPr id="6861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245444"/>
              </p:ext>
            </p:extLst>
          </p:nvPr>
        </p:nvGraphicFramePr>
        <p:xfrm>
          <a:off x="107503" y="116633"/>
          <a:ext cx="8928994" cy="6350843"/>
        </p:xfrm>
        <a:graphic>
          <a:graphicData uri="http://schemas.openxmlformats.org/drawingml/2006/table">
            <a:tbl>
              <a:tblPr/>
              <a:tblGrid>
                <a:gridCol w="1792000"/>
                <a:gridCol w="2461674"/>
                <a:gridCol w="4675320"/>
              </a:tblGrid>
              <a:tr h="110524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7677">
                <a:tc rowSpan="2"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к уроку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Пользуется жестко </a:t>
                      </a:r>
                      <a:r>
                        <a:rPr kumimoji="0" lang="ru-RU" alt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сконстуированным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конспектом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Сценарный план урока, со свободой в выборе форм, способов и приемов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7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Используется учебник и методические рекомендации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Используется учебник, методические рекомендации, </a:t>
                      </a:r>
                      <a:r>
                        <a:rPr kumimoji="0" lang="ru-RU" alt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интернет-ресурсы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24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cap="none" smtClean="0"/>
          </a:p>
        </p:txBody>
      </p:sp>
      <p:graphicFrame>
        <p:nvGraphicFramePr>
          <p:cNvPr id="69635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97553024"/>
              </p:ext>
            </p:extLst>
          </p:nvPr>
        </p:nvGraphicFramePr>
        <p:xfrm>
          <a:off x="107505" y="44450"/>
          <a:ext cx="8856984" cy="6224588"/>
        </p:xfrm>
        <a:graphic>
          <a:graphicData uri="http://schemas.openxmlformats.org/drawingml/2006/table">
            <a:tbl>
              <a:tblPr/>
              <a:tblGrid>
                <a:gridCol w="1924924"/>
                <a:gridCol w="2170158"/>
                <a:gridCol w="4761902"/>
              </a:tblGrid>
              <a:tr h="103822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926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Главная цель учителя на уроке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Успеть выполнить все, что запланировано на уроке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Организовать деятельность уч-ся: по поиску и обработке информации; по обобщению способов действий; по постановке учебной задачи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урока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Преимущественно фронтальная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Преимущественно групповая и/или индивидуальная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185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Формулирование заданий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Решите, сравните, найдите, выпишите…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Проанализируйте, докажите, сравните, создайте схему, модель, обобщите, выберите способ решения, измените…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8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cap="none" smtClean="0"/>
          </a:p>
        </p:txBody>
      </p:sp>
      <p:graphicFrame>
        <p:nvGraphicFramePr>
          <p:cNvPr id="70659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8506944"/>
              </p:ext>
            </p:extLst>
          </p:nvPr>
        </p:nvGraphicFramePr>
        <p:xfrm>
          <a:off x="107504" y="188913"/>
          <a:ext cx="8928992" cy="5688013"/>
        </p:xfrm>
        <a:graphic>
          <a:graphicData uri="http://schemas.openxmlformats.org/drawingml/2006/table">
            <a:tbl>
              <a:tblPr/>
              <a:tblGrid>
                <a:gridCol w="2080849"/>
                <a:gridCol w="3154477"/>
                <a:gridCol w="3693666"/>
              </a:tblGrid>
              <a:tr h="149383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417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среда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Создается учителем. Выставки работ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Создается </a:t>
                      </a:r>
                      <a:r>
                        <a:rPr kumimoji="0" lang="ru-RU" alt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обуч-ся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которые изготавливают учебный материал, проводят презентации. Зонирование класса.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858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cap="none" smtClean="0"/>
          </a:p>
        </p:txBody>
      </p:sp>
      <p:graphicFrame>
        <p:nvGraphicFramePr>
          <p:cNvPr id="71683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74024592"/>
              </p:ext>
            </p:extLst>
          </p:nvPr>
        </p:nvGraphicFramePr>
        <p:xfrm>
          <a:off x="107504" y="116632"/>
          <a:ext cx="8856984" cy="5616624"/>
        </p:xfrm>
        <a:graphic>
          <a:graphicData uri="http://schemas.openxmlformats.org/drawingml/2006/table">
            <a:tbl>
              <a:tblPr/>
              <a:tblGrid>
                <a:gridCol w="1848280"/>
                <a:gridCol w="2580212"/>
                <a:gridCol w="4428492"/>
              </a:tblGrid>
              <a:tr h="918338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5092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обучения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 результаты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Предметные, личностные, метапредметные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43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портфолио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портфолио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0467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оценка 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Самооценка обучающегося, формирование адекватной самооценки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1884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Важны положительные оценки учеников по итогам контрольных работ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Учет динамики результатов обучения относительно самих себя. Оценка промежуточных результатов обучения.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0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6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изменений комбинированного урока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105835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938818"/>
              </p:ext>
            </p:extLst>
          </p:nvPr>
        </p:nvGraphicFramePr>
        <p:xfrm>
          <a:off x="179513" y="2204864"/>
          <a:ext cx="8856983" cy="3672408"/>
        </p:xfrm>
        <a:graphic>
          <a:graphicData uri="http://schemas.openxmlformats.org/drawingml/2006/table">
            <a:tbl>
              <a:tblPr/>
              <a:tblGrid>
                <a:gridCol w="2435664"/>
                <a:gridCol w="3104887"/>
                <a:gridCol w="3316432"/>
              </a:tblGrid>
              <a:tr h="1477684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уроку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Традиционный урок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Современного типа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724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Объявление темы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формулирует и сообщает тему,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rgbClr val="E0752F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rgbClr val="FEC3AE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DCAE9"/>
                        </a:buClr>
                        <a:buSzPct val="68000"/>
                        <a:buFont typeface="Wingdings 2" pitchFamily="18" charset="2"/>
                        <a:defRPr sz="1400">
                          <a:solidFill>
                            <a:schemeClr val="tx1"/>
                          </a:solidFill>
                          <a:latin typeface="Century Schoolbook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Формулируют сами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82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165020" y="2924944"/>
            <a:ext cx="2880320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Восток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5536" y="1052736"/>
            <a:ext cx="3096344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Египет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80112" y="1052736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еждуречье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4226" y="4437112"/>
            <a:ext cx="3096344" cy="200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868144" y="4437112"/>
            <a:ext cx="2880320" cy="200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3" idx="7"/>
            <a:endCxn id="5" idx="3"/>
          </p:cNvCxnSpPr>
          <p:nvPr/>
        </p:nvCxnSpPr>
        <p:spPr>
          <a:xfrm flipV="1">
            <a:off x="5623527" y="2650765"/>
            <a:ext cx="441670" cy="5167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1"/>
            <a:endCxn id="4" idx="5"/>
          </p:cNvCxnSpPr>
          <p:nvPr/>
        </p:nvCxnSpPr>
        <p:spPr>
          <a:xfrm flipH="1" flipV="1">
            <a:off x="3038431" y="2650765"/>
            <a:ext cx="548402" cy="5167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3"/>
            <a:endCxn id="6" idx="7"/>
          </p:cNvCxnSpPr>
          <p:nvPr/>
        </p:nvCxnSpPr>
        <p:spPr>
          <a:xfrm flipH="1">
            <a:off x="3037121" y="4338585"/>
            <a:ext cx="549712" cy="3914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5"/>
            <a:endCxn id="7" idx="1"/>
          </p:cNvCxnSpPr>
          <p:nvPr/>
        </p:nvCxnSpPr>
        <p:spPr>
          <a:xfrm>
            <a:off x="5623527" y="4338585"/>
            <a:ext cx="666430" cy="3914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Цивилизация речных долин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7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Египет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00200"/>
            <a:ext cx="3528392" cy="47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25881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71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482</Words>
  <Application>Microsoft Office PowerPoint</Application>
  <PresentationFormat>Экран (4:3)</PresentationFormat>
  <Paragraphs>122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Тема Office</vt:lpstr>
      <vt:lpstr>Волна</vt:lpstr>
      <vt:lpstr>1_Волна</vt:lpstr>
      <vt:lpstr>2_Волна</vt:lpstr>
      <vt:lpstr>Презентация PowerPoint</vt:lpstr>
      <vt:lpstr>Современный урок в свете внедрения ФГОС второго поколения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Суть изменений комбинированного урока</vt:lpstr>
      <vt:lpstr>Цивилизация речных долин</vt:lpstr>
      <vt:lpstr>Древний Египет</vt:lpstr>
      <vt:lpstr>Суть изменений комбинированного урока</vt:lpstr>
      <vt:lpstr>ПАСПОРТ ЕГИПТА</vt:lpstr>
      <vt:lpstr>ЦЕЛЬ: СФОРМИРОВАТЬ ПРЕДСТАВЛЕНИЯ О ДРЕВНЕМ ЕГИПТЕ</vt:lpstr>
      <vt:lpstr>Презентация PowerPoint</vt:lpstr>
      <vt:lpstr>КАК ЖЕ ПОЯВИЛСЯ ЕГИПЕТ ?</vt:lpstr>
      <vt:lpstr>Почему Египет считается даром Нила?</vt:lpstr>
      <vt:lpstr>Цивилизация </vt:lpstr>
      <vt:lpstr>Что нужно узнать, чтобы найти решение проблемы?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эльвира</cp:lastModifiedBy>
  <cp:revision>16</cp:revision>
  <dcterms:created xsi:type="dcterms:W3CDTF">2016-08-17T15:44:54Z</dcterms:created>
  <dcterms:modified xsi:type="dcterms:W3CDTF">2016-08-18T16:13:39Z</dcterms:modified>
</cp:coreProperties>
</file>