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>
        <p:scale>
          <a:sx n="76" d="100"/>
          <a:sy n="76" d="100"/>
        </p:scale>
        <p:origin x="-168" y="-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3"/>
            <a:ext cx="12272963" cy="687031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8911" y="4371975"/>
            <a:ext cx="4308475" cy="948253"/>
          </a:xfrm>
        </p:spPr>
        <p:txBody>
          <a:bodyPr/>
          <a:lstStyle/>
          <a:p>
            <a:r>
              <a:rPr lang="en-US" dirty="0" err="1">
                <a:solidFill>
                  <a:srgbClr val="212121"/>
                </a:solidFill>
              </a:rPr>
              <a:t>Выполнил</a:t>
            </a:r>
            <a:r>
              <a:rPr lang="en-US" dirty="0">
                <a:solidFill>
                  <a:srgbClr val="212121"/>
                </a:solidFill>
              </a:rPr>
              <a:t> </a:t>
            </a:r>
            <a:r>
              <a:rPr lang="en-US" dirty="0" err="1">
                <a:solidFill>
                  <a:srgbClr val="212121"/>
                </a:solidFill>
              </a:rPr>
              <a:t>работу</a:t>
            </a:r>
            <a:r>
              <a:rPr lang="en-US" dirty="0">
                <a:solidFill>
                  <a:srgbClr val="212121"/>
                </a:solidFill>
              </a:rPr>
              <a:t>: </a:t>
            </a:r>
            <a:r>
              <a:rPr lang="en-US" dirty="0" err="1">
                <a:solidFill>
                  <a:srgbClr val="212121"/>
                </a:solidFill>
              </a:rPr>
              <a:t>Головин</a:t>
            </a:r>
            <a:r>
              <a:rPr lang="en-US" dirty="0">
                <a:solidFill>
                  <a:srgbClr val="212121"/>
                </a:solidFill>
              </a:rPr>
              <a:t> </a:t>
            </a:r>
            <a:r>
              <a:rPr lang="en-US" dirty="0" err="1">
                <a:solidFill>
                  <a:srgbClr val="212121"/>
                </a:solidFill>
              </a:rPr>
              <a:t>Никита</a:t>
            </a:r>
            <a:endParaRPr lang="en-US" dirty="0">
              <a:solidFill>
                <a:srgbClr val="212121"/>
              </a:solidFill>
            </a:endParaRPr>
          </a:p>
          <a:p>
            <a:r>
              <a:rPr lang="en-US" dirty="0" err="1">
                <a:solidFill>
                  <a:srgbClr val="212121"/>
                </a:solidFill>
              </a:rPr>
              <a:t>Ученик</a:t>
            </a:r>
            <a:r>
              <a:rPr lang="en-US" dirty="0">
                <a:solidFill>
                  <a:srgbClr val="212121"/>
                </a:solidFill>
              </a:rPr>
              <a:t> 4"Б" </a:t>
            </a:r>
            <a:r>
              <a:rPr lang="en-US" dirty="0" err="1">
                <a:solidFill>
                  <a:srgbClr val="212121"/>
                </a:solidFill>
              </a:rPr>
              <a:t>класса</a:t>
            </a:r>
            <a:r>
              <a:rPr lang="en-US" dirty="0">
                <a:solidFill>
                  <a:srgbClr val="212121"/>
                </a:solidFill>
              </a:rPr>
              <a:t> </a:t>
            </a:r>
            <a:r>
              <a:rPr lang="en-US" dirty="0" err="1">
                <a:solidFill>
                  <a:srgbClr val="212121"/>
                </a:solidFill>
              </a:rPr>
              <a:t>школы</a:t>
            </a:r>
            <a:r>
              <a:rPr lang="en-US" dirty="0">
                <a:solidFill>
                  <a:srgbClr val="212121"/>
                </a:solidFill>
              </a:rPr>
              <a:t> №399.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8911" y="1019175"/>
            <a:ext cx="9185598" cy="976313"/>
          </a:xfrm>
        </p:spPr>
        <p:txBody>
          <a:bodyPr/>
          <a:lstStyle/>
          <a:p>
            <a:r>
              <a:rPr lang="en-US" dirty="0" err="1"/>
              <a:t>Как</a:t>
            </a:r>
            <a:r>
              <a:rPr lang="en-US" dirty="0"/>
              <a:t> </a:t>
            </a:r>
            <a:r>
              <a:rPr lang="en-US" dirty="0" err="1"/>
              <a:t>создавалась</a:t>
            </a:r>
            <a:r>
              <a:rPr lang="en-US" dirty="0"/>
              <a:t> </a:t>
            </a:r>
            <a:r>
              <a:rPr lang="en-US" dirty="0" err="1"/>
              <a:t>первая</a:t>
            </a:r>
            <a:r>
              <a:rPr lang="en-US" dirty="0"/>
              <a:t> </a:t>
            </a:r>
            <a:r>
              <a:rPr lang="en-US" dirty="0" err="1"/>
              <a:t>печатная</a:t>
            </a:r>
            <a:r>
              <a:rPr lang="en-US" dirty="0"/>
              <a:t> </a:t>
            </a:r>
            <a:r>
              <a:rPr lang="en-US" dirty="0" err="1"/>
              <a:t>книга</a:t>
            </a:r>
          </a:p>
        </p:txBody>
      </p:sp>
    </p:spTree>
    <p:extLst>
      <p:ext uri="{BB962C8B-B14F-4D97-AF65-F5344CB8AC3E}">
        <p14:creationId xmlns:p14="http://schemas.microsoft.com/office/powerpoint/2010/main" val="2029002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ivan-grozniy-vse-o-ne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15877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458" y="666750"/>
            <a:ext cx="5480050" cy="26356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FFFFFF"/>
                </a:solidFill>
              </a:rPr>
              <a:t>К 1550-м годам в Русском царстве назрела необходимость издания печатных книг. Иван Грозный отдает приказание устроить типографию. Тому было несколько причин, среди которых: потребность в книгах в связи с расширением территории, развитием ремесел и торговли. Напечатана в 1563—1564 годах Иваном Фёдоровым и Петром </a:t>
            </a:r>
            <a:r>
              <a:rPr lang="ru-RU" sz="2000" dirty="0" err="1">
                <a:solidFill>
                  <a:srgbClr val="FFFFFF"/>
                </a:solidFill>
              </a:rPr>
              <a:t>Мстиславцем</a:t>
            </a:r>
            <a:r>
              <a:rPr lang="ru-RU" sz="2000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7475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481" y="2047875"/>
            <a:ext cx="5655129" cy="363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«Апостол» напечатан на французской проклеенной бумаге в лист малого формата. В книге 267 листов (534 страницы), на каждой странице — 25 строк. Первые 6 листов — без пометок. Нумерация — буквенная кириллическая, начинается с 7-го листа.</a:t>
            </a:r>
          </a:p>
        </p:txBody>
      </p:sp>
      <p:pic>
        <p:nvPicPr>
          <p:cNvPr id="4" name="Рисунок 4" descr="Apostol_1564_Frontispi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3786" y="2047875"/>
            <a:ext cx="4879715" cy="3644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1654" y="5687975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Заглавная страница книги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7257" y="552450"/>
            <a:ext cx="11619592" cy="9233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5400" dirty="0"/>
              <a:t>Характеристика издания</a:t>
            </a:r>
            <a:endParaRPr lang="ru-RU" sz="5400"/>
          </a:p>
        </p:txBody>
      </p:sp>
    </p:spTree>
    <p:extLst>
      <p:ext uri="{BB962C8B-B14F-4D97-AF65-F5344CB8AC3E}">
        <p14:creationId xmlns:p14="http://schemas.microsoft.com/office/powerpoint/2010/main" val="3234896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975" y="2295525"/>
            <a:ext cx="11790363" cy="4418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Заставки с лиственным орнаментом одновременно похожи на традиционные русские рукописные заставки. Шрифт «Апостола» исполнен гораздо более аккуратно и точно, чем шрифты анонимных изданий. Основные и дополнительные линии — одной толщины. В основе шрифта — рукописный полуустав XVI века.</a:t>
            </a:r>
          </a:p>
        </p:txBody>
      </p:sp>
    </p:spTree>
    <p:extLst>
      <p:ext uri="{BB962C8B-B14F-4D97-AF65-F5344CB8AC3E}">
        <p14:creationId xmlns:p14="http://schemas.microsoft.com/office/powerpoint/2010/main" val="828692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715" y="866775"/>
            <a:ext cx="10571998" cy="970450"/>
          </a:xfrm>
        </p:spPr>
        <p:txBody>
          <a:bodyPr/>
          <a:lstStyle/>
          <a:p>
            <a:pPr algn="ctr"/>
            <a:r>
              <a:rPr sz="4800" b="0" dirty="0">
                <a:solidFill>
                  <a:schemeClr val="tx1"/>
                </a:solidFill>
              </a:rPr>
              <a:t>Особенности печати</a:t>
            </a:r>
            <a:endParaRPr lang="ru-RU" sz="48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25" y="2266950"/>
            <a:ext cx="11768267" cy="43715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При издании «Апостола» Фёдоров использовал два изобретения, характерные для русского книгопечатания. Во-первых, это использовавшийся уже в анонимных изданиях принцип «перекрещивания строк», когда диакритические знаки набираются отдельными от букв литерами. Во-вторых — оригинальный, изобретённый, видимо, самим Фёдоровым, метод печати в два прогона (краски) с одной формы. Сперва литеры, которые следовало отпечатать красным (киноварью), приподнимали над поверхностью формы и производили оттиск. Затем их извлекали из набора, после чего основной текст впечатывали на те же листы чёрной краской.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544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075" y="1028700"/>
            <a:ext cx="10571998" cy="970450"/>
          </a:xfrm>
        </p:spPr>
        <p:txBody>
          <a:bodyPr/>
          <a:lstStyle/>
          <a:p>
            <a:pPr algn="ctr"/>
            <a:r>
              <a:rPr sz="4800" b="0" dirty="0">
                <a:solidFill>
                  <a:schemeClr val="tx1"/>
                </a:solidFill>
              </a:rPr>
              <a:t>Известные экземпляры</a:t>
            </a:r>
            <a:endParaRPr lang="ru-RU" sz="4800" b="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963" y="2219325"/>
            <a:ext cx="5692191" cy="3636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Е. Л. </a:t>
            </a:r>
            <a:r>
              <a:rPr lang="ru-RU" sz="2400" dirty="0" err="1"/>
              <a:t>Немировский</a:t>
            </a:r>
            <a:r>
              <a:rPr lang="ru-RU" sz="2400" dirty="0"/>
              <a:t> предполагает, что было напечатано около 2000 экземпляров «Апостола». Из них 23 экземпляра находятся в Москве, 13 — в Санкт-Петербурге, 3 — в Киеве, по 2 — в Екатеринбурге, Львове и Новосибирске. Ещё около двадцати — в различных городах мира</a:t>
            </a:r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1576" y="2458498"/>
            <a:ext cx="2743200" cy="31595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41574" y="5859425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Иван Фёдоров</a:t>
            </a:r>
          </a:p>
        </p:txBody>
      </p:sp>
    </p:spTree>
    <p:extLst>
      <p:ext uri="{BB962C8B-B14F-4D97-AF65-F5344CB8AC3E}">
        <p14:creationId xmlns:p14="http://schemas.microsoft.com/office/powerpoint/2010/main" val="1275606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8694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8091" cy="70945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3981877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0</TotalTime>
  <Words>95</Words>
  <Application>Microsoft Office PowerPoint</Application>
  <PresentationFormat>Произвольный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Quotable</vt:lpstr>
      <vt:lpstr>Как создавалась первая печатная книга</vt:lpstr>
      <vt:lpstr>Презентация PowerPoint</vt:lpstr>
      <vt:lpstr>Презентация PowerPoint</vt:lpstr>
      <vt:lpstr>Презентация PowerPoint</vt:lpstr>
      <vt:lpstr>Особенности печати </vt:lpstr>
      <vt:lpstr>Известные экземпляры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skuns05</dc:creator>
  <cp:lastModifiedBy>skuns05</cp:lastModifiedBy>
  <cp:revision>10</cp:revision>
  <dcterms:created xsi:type="dcterms:W3CDTF">2014-08-26T23:49:58Z</dcterms:created>
  <dcterms:modified xsi:type="dcterms:W3CDTF">2017-10-08T17:32:11Z</dcterms:modified>
</cp:coreProperties>
</file>