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9" r:id="rId2"/>
    <p:sldId id="256" r:id="rId3"/>
    <p:sldId id="260" r:id="rId4"/>
    <p:sldId id="28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6" r:id="rId24"/>
    <p:sldId id="257" r:id="rId25"/>
    <p:sldId id="258" r:id="rId26"/>
    <p:sldId id="261" r:id="rId27"/>
    <p:sldId id="265" r:id="rId28"/>
    <p:sldId id="262" r:id="rId29"/>
    <p:sldId id="263" r:id="rId30"/>
    <p:sldId id="26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09ED1-2FF4-43D0-90AE-2B026042F282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6B618-7EBD-46CD-8800-8E0AFBABBA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391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DEFB8-B350-408A-87D9-44BBF444025A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DEFB8-B350-408A-87D9-44BBF444025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9C7A6-6BD6-460D-B849-DEDB0ABEB111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214290"/>
            <a:ext cx="75009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00CC"/>
                </a:solidFill>
              </a:rPr>
              <a:t>Одиннадцатое февраля</a:t>
            </a:r>
          </a:p>
          <a:p>
            <a:pPr algn="ctr"/>
            <a:r>
              <a:rPr lang="ru-RU" sz="4400" b="1" i="1" dirty="0" smtClean="0">
                <a:solidFill>
                  <a:srgbClr val="0000CC"/>
                </a:solidFill>
              </a:rPr>
              <a:t>Классная работа</a:t>
            </a:r>
            <a:endParaRPr lang="ru-RU" sz="4400" b="1" i="1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071678"/>
            <a:ext cx="72866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У </a:t>
            </a:r>
            <a:r>
              <a:rPr lang="ru-RU" sz="3200" b="1" dirty="0" smtClean="0">
                <a:solidFill>
                  <a:srgbClr val="0000CC"/>
                </a:solidFill>
              </a:rPr>
              <a:t>существительных подчас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Не жизнь, а просто скука!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Ни цвета нет у них без нас,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Ни запаха, ни звука!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Но если нас к ним приложить,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Им веселее станет жить!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                                                  (В. Агафонов)</a:t>
            </a:r>
          </a:p>
          <a:p>
            <a:endParaRPr lang="ru-RU" sz="32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715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Женский род</a:t>
            </a:r>
          </a:p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85926"/>
            <a:ext cx="63579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00FF"/>
                </a:solidFill>
              </a:rPr>
              <a:t>КАКАЯ?</a:t>
            </a:r>
            <a:endParaRPr lang="ru-RU" sz="80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3786190"/>
            <a:ext cx="6500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00FF"/>
                </a:solidFill>
              </a:rPr>
              <a:t>- </a:t>
            </a:r>
            <a:r>
              <a:rPr lang="ru-RU" sz="9600" b="1" dirty="0" err="1" smtClean="0">
                <a:solidFill>
                  <a:srgbClr val="0000FF"/>
                </a:solidFill>
              </a:rPr>
              <a:t>ая</a:t>
            </a:r>
            <a:r>
              <a:rPr lang="ru-RU" sz="9600" b="1" dirty="0" smtClean="0">
                <a:solidFill>
                  <a:srgbClr val="0000FF"/>
                </a:solidFill>
              </a:rPr>
              <a:t>, - </a:t>
            </a:r>
            <a:r>
              <a:rPr lang="ru-RU" sz="9600" b="1" dirty="0" err="1" smtClean="0">
                <a:solidFill>
                  <a:srgbClr val="0000FF"/>
                </a:solidFill>
              </a:rPr>
              <a:t>яя</a:t>
            </a:r>
            <a:endParaRPr lang="ru-RU" sz="9600" b="1" dirty="0">
              <a:solidFill>
                <a:srgbClr val="0000FF"/>
              </a:solidFill>
            </a:endParaRPr>
          </a:p>
        </p:txBody>
      </p:sp>
      <p:pic>
        <p:nvPicPr>
          <p:cNvPr id="3076" name="Picture 4" descr="C:\Users\Татьяна\Desktop\Анимашки1\Анимация 1\anim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6240" y="1714488"/>
            <a:ext cx="1962029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000108"/>
            <a:ext cx="839943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00FF"/>
                </a:solidFill>
              </a:rPr>
              <a:t>Курица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</a:rPr>
              <a:t>(какая ?)  пёстр</a:t>
            </a:r>
            <a:r>
              <a:rPr lang="ru-RU" sz="6600" b="1" dirty="0" smtClean="0">
                <a:solidFill>
                  <a:srgbClr val="FF0000"/>
                </a:solidFill>
              </a:rPr>
              <a:t>ая</a:t>
            </a:r>
            <a:r>
              <a:rPr lang="ru-RU" sz="6600" b="1" dirty="0" smtClean="0">
                <a:solidFill>
                  <a:srgbClr val="0000FF"/>
                </a:solidFill>
              </a:rPr>
              <a:t>,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</a:rPr>
              <a:t>ленточка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</a:rPr>
              <a:t>(какая ?) син</a:t>
            </a:r>
            <a:r>
              <a:rPr lang="ru-RU" sz="6600" b="1" dirty="0" smtClean="0">
                <a:solidFill>
                  <a:srgbClr val="FF0000"/>
                </a:solidFill>
              </a:rPr>
              <a:t>яя</a:t>
            </a:r>
            <a:r>
              <a:rPr lang="ru-RU" sz="6600" b="1" dirty="0" smtClean="0">
                <a:solidFill>
                  <a:srgbClr val="0000FF"/>
                </a:solidFill>
              </a:rPr>
              <a:t>.</a:t>
            </a:r>
            <a:endParaRPr lang="ru-RU" sz="6600" b="1" dirty="0">
              <a:solidFill>
                <a:srgbClr val="0000FF"/>
              </a:solidFill>
            </a:endParaRPr>
          </a:p>
        </p:txBody>
      </p:sp>
      <p:pic>
        <p:nvPicPr>
          <p:cNvPr id="4099" name="Picture 3" descr="C:\Users\Татьяна\Desktop\Анимашки1\miscellaneous_53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36283">
            <a:off x="6988471" y="4062502"/>
            <a:ext cx="1785950" cy="2575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357166"/>
            <a:ext cx="7143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Средний род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85852" y="1928802"/>
            <a:ext cx="6215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КАКОЕ?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3571876"/>
            <a:ext cx="67151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00FF"/>
                </a:solidFill>
              </a:rPr>
              <a:t>-</a:t>
            </a:r>
            <a:r>
              <a:rPr lang="ru-RU" sz="8800" b="1" dirty="0" err="1" smtClean="0">
                <a:solidFill>
                  <a:srgbClr val="0000FF"/>
                </a:solidFill>
              </a:rPr>
              <a:t>ое</a:t>
            </a:r>
            <a:r>
              <a:rPr lang="ru-RU" sz="8800" b="1" dirty="0" smtClean="0">
                <a:solidFill>
                  <a:srgbClr val="0000FF"/>
                </a:solidFill>
              </a:rPr>
              <a:t>, -ее</a:t>
            </a:r>
            <a:endParaRPr lang="ru-RU" sz="8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85794"/>
            <a:ext cx="85011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Солнце </a:t>
            </a:r>
          </a:p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(какое?) жарк</a:t>
            </a:r>
            <a:r>
              <a:rPr lang="ru-RU" sz="7200" b="1" dirty="0" smtClean="0">
                <a:solidFill>
                  <a:srgbClr val="FF0000"/>
                </a:solidFill>
              </a:rPr>
              <a:t>ое</a:t>
            </a:r>
            <a:r>
              <a:rPr lang="ru-RU" sz="7200" b="1" dirty="0" smtClean="0">
                <a:solidFill>
                  <a:srgbClr val="0000FF"/>
                </a:solidFill>
              </a:rPr>
              <a:t>, небо </a:t>
            </a:r>
          </a:p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(какое?) син</a:t>
            </a:r>
            <a:r>
              <a:rPr lang="ru-RU" sz="7200" b="1" dirty="0" smtClean="0">
                <a:solidFill>
                  <a:srgbClr val="FF0000"/>
                </a:solidFill>
              </a:rPr>
              <a:t>ее</a:t>
            </a:r>
            <a:r>
              <a:rPr lang="ru-RU" sz="7200" b="1" dirty="0" smtClean="0">
                <a:solidFill>
                  <a:srgbClr val="0000FF"/>
                </a:solidFill>
              </a:rPr>
              <a:t>.</a:t>
            </a:r>
            <a:endParaRPr lang="ru-RU" sz="7200" b="1" dirty="0">
              <a:solidFill>
                <a:srgbClr val="0000FF"/>
              </a:solidFill>
            </a:endParaRPr>
          </a:p>
        </p:txBody>
      </p:sp>
      <p:pic>
        <p:nvPicPr>
          <p:cNvPr id="5122" name="Picture 2" descr="C:\Users\Татьяна\Desktop\Анимашки1\8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28604"/>
            <a:ext cx="2030343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501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Множественное число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2714620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КАКИЕ?</a:t>
            </a:r>
            <a:endParaRPr lang="ru-RU" sz="7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4429132"/>
            <a:ext cx="75009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00FF"/>
                </a:solidFill>
              </a:rPr>
              <a:t>-</a:t>
            </a:r>
            <a:r>
              <a:rPr lang="ru-RU" sz="8800" b="1" dirty="0" err="1" smtClean="0">
                <a:solidFill>
                  <a:srgbClr val="0000FF"/>
                </a:solidFill>
              </a:rPr>
              <a:t>ые</a:t>
            </a:r>
            <a:r>
              <a:rPr lang="ru-RU" sz="8800" b="1" dirty="0" smtClean="0">
                <a:solidFill>
                  <a:srgbClr val="0000FF"/>
                </a:solidFill>
              </a:rPr>
              <a:t>,  - </a:t>
            </a:r>
            <a:r>
              <a:rPr lang="ru-RU" sz="8800" b="1" dirty="0" err="1" smtClean="0">
                <a:solidFill>
                  <a:srgbClr val="0000FF"/>
                </a:solidFill>
              </a:rPr>
              <a:t>ие</a:t>
            </a:r>
            <a:endParaRPr lang="ru-RU" sz="8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643050"/>
            <a:ext cx="84296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Цветы </a:t>
            </a:r>
          </a:p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(какие?) красив</a:t>
            </a:r>
            <a:r>
              <a:rPr lang="ru-RU" sz="7200" b="1" dirty="0" smtClean="0">
                <a:solidFill>
                  <a:srgbClr val="FF0000"/>
                </a:solidFill>
              </a:rPr>
              <a:t>ые</a:t>
            </a:r>
            <a:r>
              <a:rPr lang="ru-RU" sz="7200" b="1" dirty="0" smtClean="0">
                <a:solidFill>
                  <a:srgbClr val="0000FF"/>
                </a:solidFill>
              </a:rPr>
              <a:t>, </a:t>
            </a:r>
          </a:p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книги </a:t>
            </a:r>
          </a:p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(какие?) редк</a:t>
            </a:r>
            <a:r>
              <a:rPr lang="ru-RU" sz="7200" b="1" dirty="0" smtClean="0">
                <a:solidFill>
                  <a:srgbClr val="FF0000"/>
                </a:solidFill>
              </a:rPr>
              <a:t>ие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Users\Татьяна\Desktop\Анимашки1\Анимашки\flover_001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28604"/>
            <a:ext cx="2457456" cy="2259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71480"/>
            <a:ext cx="8229600" cy="542928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 С ПРОТИВОПОЛОЖНЫМ ЗНАЧЕНИЕМ НАЗЫВАЮТСЯ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АНТОНИМАМИ.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СРЕДИ ИМЁН ПРИЛАГАТЕЛЬНЫХ МНОГО АНТОНИМОВ.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ХОРОШАЯ - ПЛОХАЯ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ВЫСОКИЙ - НИЗКИЙ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КИСЛОЕ – СЛАДКОЕ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ТОЛСТЫЙ - ХУДОЙ</a:t>
            </a:r>
          </a:p>
          <a:p>
            <a:pPr algn="ctr"/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Татьяна\Desktop\Анимашки1\Анимашки\gog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00570"/>
            <a:ext cx="2357454" cy="2114553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ПОИГРАЕМ?!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Пользователь\Desktop\Анимашки1\2-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00240"/>
            <a:ext cx="1143008" cy="1643074"/>
          </a:xfrm>
          <a:prstGeom prst="rect">
            <a:avLst/>
          </a:prstGeom>
          <a:noFill/>
        </p:spPr>
      </p:pic>
      <p:pic>
        <p:nvPicPr>
          <p:cNvPr id="9224" name="Picture 8" descr="C:\Users\Пользователь\Desktop\Анимашки1\46596+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3429000"/>
            <a:ext cx="1925570" cy="2714619"/>
          </a:xfrm>
          <a:prstGeom prst="rect">
            <a:avLst/>
          </a:prstGeom>
          <a:noFill/>
        </p:spPr>
      </p:pic>
      <p:pic>
        <p:nvPicPr>
          <p:cNvPr id="9225" name="Picture 9" descr="C:\Users\Пользователь\Desktop\Анимашки1\animated_cartoon_003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500306"/>
            <a:ext cx="1571636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6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143248"/>
            <a:ext cx="8215370" cy="1785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 ОБОЗНАЧАЕТ  ИМЯ ПРИЛАГАТЕЛЬНОЕ?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Имя прилагательное обозначает признак предмета.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000240"/>
            <a:ext cx="84296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прилагательное</a:t>
            </a:r>
            <a:endParaRPr 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Вопрос: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57430"/>
            <a:ext cx="8472518" cy="18383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С какой частью речи связано имя прилагательное?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85992"/>
            <a:ext cx="8472518" cy="21955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Имя прилагательное связано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с именем  существительным.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96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Умнички</a:t>
            </a:r>
            <a:r>
              <a:rPr lang="ru-RU" sz="9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sz="9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CC"/>
                </a:solidFill>
              </a:rPr>
              <a:t>Одиннадцатое февраля</a:t>
            </a:r>
            <a:br>
              <a:rPr lang="ru-RU" b="1" i="1" dirty="0" smtClean="0">
                <a:solidFill>
                  <a:srgbClr val="0000CC"/>
                </a:solidFill>
              </a:rPr>
            </a:br>
            <a:r>
              <a:rPr lang="ru-RU" b="1" i="1" dirty="0" smtClean="0">
                <a:solidFill>
                  <a:srgbClr val="0000CC"/>
                </a:solidFill>
              </a:rPr>
              <a:t>Классная работа</a:t>
            </a:r>
            <a:br>
              <a:rPr lang="ru-RU" b="1" i="1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84296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Изменение имён прилагательных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2000240"/>
            <a:ext cx="87154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исследования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Просклонять существительное и прилагательное. Упр. 210, с. 35.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Пронаблюдать, как изменяются имена прилагательные.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Сделать вывод.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Дополнить определение. </a:t>
            </a:r>
            <a:endParaRPr lang="ru-RU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5072066" y="3857628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643306" y="3857628"/>
            <a:ext cx="42862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72066" y="3357562"/>
            <a:ext cx="35719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3357562"/>
            <a:ext cx="500066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143504" y="2857496"/>
            <a:ext cx="35719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2857496"/>
            <a:ext cx="642942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2357430"/>
            <a:ext cx="42862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0"/>
            <a:ext cx="85448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Изменение имён прилагательных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714356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Имена прилагательные изменяются по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                  и склоняются, то есть  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58082" y="714356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родам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714488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изменяются по числам и падежам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214554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Например: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2214554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л</a:t>
            </a:r>
            <a:r>
              <a:rPr lang="ru-RU" sz="3200" b="1" dirty="0" smtClean="0">
                <a:solidFill>
                  <a:srgbClr val="C00000"/>
                </a:solidFill>
              </a:rPr>
              <a:t>есной ручей      (И.п.),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2357430"/>
            <a:ext cx="357190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14612" y="2714620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л</a:t>
            </a:r>
            <a:r>
              <a:rPr lang="ru-RU" sz="3200" b="1" dirty="0" smtClean="0">
                <a:solidFill>
                  <a:srgbClr val="C00000"/>
                </a:solidFill>
              </a:rPr>
              <a:t>есного  ручья   (Р.п.),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3214686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лесные  ручьи   (И.п.),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4612" y="3714752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лесных  ручьёв   (Р.п.) </a:t>
            </a:r>
            <a:r>
              <a:rPr lang="ru-RU" sz="3200" b="1" dirty="0" smtClean="0">
                <a:solidFill>
                  <a:srgbClr val="0000CC"/>
                </a:solidFill>
              </a:rPr>
              <a:t>и т. д.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5720" y="4357694"/>
            <a:ext cx="8215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Имя прилагательное стоит в том же роде, числе и падеже, что и 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6248" y="4857760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с</a:t>
            </a:r>
            <a:r>
              <a:rPr lang="ru-RU" sz="3200" b="1" dirty="0" smtClean="0">
                <a:solidFill>
                  <a:srgbClr val="C00000"/>
                </a:solidFill>
              </a:rPr>
              <a:t>уществительное,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7158" y="5429264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к</a:t>
            </a:r>
            <a:r>
              <a:rPr lang="ru-RU" sz="3200" b="1" dirty="0" smtClean="0">
                <a:solidFill>
                  <a:srgbClr val="0000CC"/>
                </a:solidFill>
              </a:rPr>
              <a:t> которому оно относится.</a:t>
            </a:r>
            <a:endParaRPr lang="ru-RU" sz="32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19" grpId="0" animBg="1"/>
      <p:bldP spid="18" grpId="0" animBg="1"/>
      <p:bldP spid="16" grpId="0" animBg="1"/>
      <p:bldP spid="15" grpId="0" animBg="1"/>
      <p:bldP spid="10" grpId="0" animBg="1"/>
      <p:bldP spid="6" grpId="0"/>
      <p:bldP spid="7" grpId="0"/>
      <p:bldP spid="9" grpId="0"/>
      <p:bldP spid="11" grpId="0" animBg="1"/>
      <p:bldP spid="12" grpId="0"/>
      <p:bldP spid="17" grpId="0"/>
      <p:bldP spid="20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857232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0"/>
            <a:ext cx="871543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Блиц- опрос</a:t>
            </a:r>
          </a:p>
          <a:p>
            <a:endParaRPr lang="ru-RU" sz="3600" b="1" dirty="0">
              <a:solidFill>
                <a:srgbClr val="0000CC"/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0000CC"/>
                </a:solidFill>
              </a:rPr>
              <a:t>Как изменяется имя прилагательное?</a:t>
            </a:r>
          </a:p>
          <a:p>
            <a:pPr marL="342900" indent="-342900">
              <a:buAutoNum type="arabicPeriod"/>
            </a:pPr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>
              <a:buAutoNum type="arabicPeriod"/>
            </a:pPr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rgbClr val="0000CC"/>
                </a:solidFill>
              </a:rPr>
              <a:t>В каком роде, числе и падеже всегда </a:t>
            </a:r>
          </a:p>
          <a:p>
            <a:pPr marL="342900" indent="-342900"/>
            <a:r>
              <a:rPr lang="ru-RU" sz="3600" b="1" dirty="0" smtClean="0">
                <a:solidFill>
                  <a:srgbClr val="0000CC"/>
                </a:solidFill>
              </a:rPr>
              <a:t>стоит имя прилагательное?</a:t>
            </a:r>
          </a:p>
          <a:p>
            <a:pPr marL="342900" indent="-342900"/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/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/>
            <a:endParaRPr lang="ru-RU" sz="3600" b="1" dirty="0" smtClean="0">
              <a:solidFill>
                <a:srgbClr val="0000CC"/>
              </a:solidFill>
            </a:endParaRPr>
          </a:p>
          <a:p>
            <a:pPr marL="342900" indent="-342900"/>
            <a:r>
              <a:rPr lang="ru-RU" sz="3600" b="1" dirty="0" smtClean="0">
                <a:solidFill>
                  <a:srgbClr val="0000CC"/>
                </a:solidFill>
              </a:rPr>
              <a:t>3. </a:t>
            </a:r>
            <a:r>
              <a:rPr lang="ru-RU" sz="3200" b="1" dirty="0" smtClean="0">
                <a:solidFill>
                  <a:srgbClr val="0000CC"/>
                </a:solidFill>
              </a:rPr>
              <a:t>Как определить падеж прилагательного?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785926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Имя прилагательное изменяется по родам, числам и падежам.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000504"/>
            <a:ext cx="735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Прилагательное всегда стоит в том же роде, числе и падеже, что и имя существительное связанное с ним.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6143644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По падежу существительного.  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3116"/>
            <a:ext cx="792961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solidFill>
                  <a:srgbClr val="008000"/>
                </a:solidFill>
              </a:rPr>
              <a:t>ОТДОХНЁМ!</a:t>
            </a:r>
            <a:endParaRPr lang="ru-RU" sz="115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858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Самостоятельная работа с проверкой по эталону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428868"/>
            <a:ext cx="79296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CC"/>
                </a:solidFill>
              </a:rPr>
              <a:t>                  Упр. 211, с. 36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6643702" y="2500306"/>
            <a:ext cx="500066" cy="50006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71736" y="3286124"/>
            <a:ext cx="5357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CC"/>
                </a:solidFill>
              </a:rPr>
              <a:t>Упр. 212, с. 36</a:t>
            </a:r>
            <a:endParaRPr lang="ru-RU" sz="4000" dirty="0"/>
          </a:p>
        </p:txBody>
      </p:sp>
      <p:sp>
        <p:nvSpPr>
          <p:cNvPr id="7" name="5-конечная звезда 6"/>
          <p:cNvSpPr/>
          <p:nvPr/>
        </p:nvSpPr>
        <p:spPr>
          <a:xfrm>
            <a:off x="6143636" y="3357562"/>
            <a:ext cx="500066" cy="50006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000892" y="3357562"/>
            <a:ext cx="500066" cy="50006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571736" y="4286256"/>
            <a:ext cx="34910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00CC"/>
                </a:solidFill>
              </a:rPr>
              <a:t>Упр</a:t>
            </a:r>
            <a:r>
              <a:rPr lang="ru-RU" sz="4400" b="1" dirty="0" smtClean="0">
                <a:solidFill>
                  <a:srgbClr val="0000CC"/>
                </a:solidFill>
              </a:rPr>
              <a:t>. 213, с. 37</a:t>
            </a:r>
            <a:endParaRPr lang="ru-RU" sz="4400" dirty="0"/>
          </a:p>
        </p:txBody>
      </p:sp>
      <p:sp>
        <p:nvSpPr>
          <p:cNvPr id="10" name="5-конечная звезда 9"/>
          <p:cNvSpPr/>
          <p:nvPr/>
        </p:nvSpPr>
        <p:spPr>
          <a:xfrm>
            <a:off x="6072198" y="4357694"/>
            <a:ext cx="500066" cy="50006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715140" y="4357694"/>
            <a:ext cx="500066" cy="50006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7358082" y="4357694"/>
            <a:ext cx="500066" cy="50006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68294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Лестница успеха</a:t>
            </a:r>
            <a:endParaRPr lang="ru-RU" sz="6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813" y="57864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7375" y="5786438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28938" y="57864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00500" y="5786438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2063" y="57864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43625" y="5786438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15188" y="57864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215188" y="5429250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215188" y="5072063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15188" y="471487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15188" y="435768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215188" y="4000500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215188" y="3643313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215188" y="328612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215188" y="29289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85875" y="5429250"/>
            <a:ext cx="1071563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857375" y="5072063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357438" y="471487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928938" y="435768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429000" y="4000500"/>
            <a:ext cx="1071563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00500" y="3643313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572000" y="3286125"/>
            <a:ext cx="1071563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72063" y="29289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643563" y="2571750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215063" y="2214563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43688" y="185737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215188" y="150018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215188" y="2571750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215188" y="185737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215188" y="2214563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C:\Documents and Settings\Admin\Рабочий стол\Анимашки\animal5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143108" y="3571876"/>
            <a:ext cx="928694" cy="1154999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Анимашки\av-6909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143768" y="285728"/>
            <a:ext cx="1357322" cy="155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74 -0.1074 C 0.13108 -0.08657 0.14549 -0.0324 0.12969 0.01366 C 0.11371 0.05996 0.07309 0.08148 0.03976 0.06111 C 0.00608 0.04028 -0.00729 -0.01458 0.00833 -0.05972 C 0.02431 -0.10648 0.06389 -0.12708 0.0974 -0.1074 Z " pathEditMode="relative" rAng="1479047" ptsTypes="fffff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68294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Лестница успеха</a:t>
            </a:r>
            <a:endParaRPr lang="ru-RU" sz="6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813" y="57864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7375" y="5786438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28938" y="57864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00500" y="5786438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2063" y="57864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43625" y="5786438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15188" y="57864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215188" y="5429250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215188" y="5072063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15188" y="471487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15188" y="435768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215188" y="4000500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215188" y="3643313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215188" y="328612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215188" y="29289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85875" y="5429250"/>
            <a:ext cx="1071563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857375" y="5072063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357438" y="471487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928938" y="435768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429000" y="4000500"/>
            <a:ext cx="1071563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00500" y="3643313"/>
            <a:ext cx="1071563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572000" y="3286125"/>
            <a:ext cx="1071563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72063" y="292893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643563" y="2571750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215063" y="2214563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43688" y="185737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215188" y="1500188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215188" y="2571750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215188" y="1857375"/>
            <a:ext cx="1071562" cy="3571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215188" y="2214563"/>
            <a:ext cx="1071562" cy="3571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C:\Documents and Settings\Admin\Рабочий стол\Анимашки\animal5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500166" y="3929066"/>
            <a:ext cx="928694" cy="1154999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Анимашки\av-6909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143768" y="285728"/>
            <a:ext cx="1357322" cy="155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02 -2.59259E-6 C 0.03715 -2.59259E-6 0.05712 0.02523 0.05712 0.05625 C 0.05712 0.08727 0.03715 0.11273 0.01302 0.11273 C -0.01128 0.11273 -0.0309 0.08727 -0.0309 0.05625 C -0.0309 0.02523 -0.01128 -2.59259E-6 0.01302 -2.59259E-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372476" cy="207169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СПАСИБО ЗА УРОК!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Татьяна\Desktop\Анимашки1\Анимация 1\s1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2143140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CC"/>
                </a:solidFill>
              </a:rPr>
              <a:t>Одиннадцатое февраля</a:t>
            </a:r>
            <a:br>
              <a:rPr lang="ru-RU" b="1" i="1" dirty="0" smtClean="0">
                <a:solidFill>
                  <a:srgbClr val="0000CC"/>
                </a:solidFill>
              </a:rPr>
            </a:br>
            <a:r>
              <a:rPr lang="ru-RU" b="1" i="1" dirty="0" smtClean="0">
                <a:solidFill>
                  <a:srgbClr val="0000CC"/>
                </a:solidFill>
              </a:rPr>
              <a:t>Классная работа</a:t>
            </a:r>
            <a:br>
              <a:rPr lang="ru-RU" b="1" i="1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Имя прилагательное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Имя прилагательное</a:t>
            </a:r>
            <a:endParaRPr lang="ru-RU" sz="54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1928802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00FF"/>
                </a:solidFill>
              </a:rPr>
              <a:t>КАКОЙ?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2928934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КАКАЯ?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4500570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КАКОЕ?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5357826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КАКИЕ?</a:t>
            </a:r>
            <a:endParaRPr lang="ru-RU" sz="5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500042"/>
            <a:ext cx="76438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</a:rPr>
              <a:t>Имя прилагательное стоит в одном </a:t>
            </a:r>
          </a:p>
          <a:p>
            <a:pPr algn="ctr"/>
            <a:r>
              <a:rPr lang="ru-RU" sz="6000" b="1" dirty="0" smtClean="0">
                <a:solidFill>
                  <a:srgbClr val="0000FF"/>
                </a:solidFill>
              </a:rPr>
              <a:t>числе и роде </a:t>
            </a:r>
          </a:p>
          <a:p>
            <a:pPr algn="ctr"/>
            <a:r>
              <a:rPr lang="ru-RU" sz="6000" b="1" dirty="0" smtClean="0">
                <a:solidFill>
                  <a:srgbClr val="0000FF"/>
                </a:solidFill>
              </a:rPr>
              <a:t>с именем существительным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757242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Мужской род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85918" y="2500306"/>
            <a:ext cx="56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КАКОЙ?</a:t>
            </a:r>
            <a:endParaRPr lang="ru-RU" sz="7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4286256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00FF"/>
                </a:solidFill>
              </a:rPr>
              <a:t>-ой,  - </a:t>
            </a:r>
            <a:r>
              <a:rPr lang="ru-RU" sz="7200" b="1" dirty="0" err="1" smtClean="0">
                <a:solidFill>
                  <a:srgbClr val="0000FF"/>
                </a:solidFill>
              </a:rPr>
              <a:t>ий</a:t>
            </a:r>
            <a:r>
              <a:rPr lang="ru-RU" sz="7200" b="1" dirty="0" smtClean="0">
                <a:solidFill>
                  <a:srgbClr val="0000FF"/>
                </a:solidFill>
              </a:rPr>
              <a:t>,  - </a:t>
            </a:r>
            <a:r>
              <a:rPr lang="ru-RU" sz="7200" b="1" dirty="0" err="1" smtClean="0">
                <a:solidFill>
                  <a:srgbClr val="0000FF"/>
                </a:solidFill>
              </a:rPr>
              <a:t>ый</a:t>
            </a:r>
            <a:endParaRPr lang="ru-RU" sz="7200" b="1" dirty="0">
              <a:solidFill>
                <a:srgbClr val="0000FF"/>
              </a:solidFill>
            </a:endParaRPr>
          </a:p>
        </p:txBody>
      </p:sp>
      <p:pic>
        <p:nvPicPr>
          <p:cNvPr id="1027" name="Picture 3" descr="C:\Users\Татьяна\Desktop\Анимашки1\a2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928802"/>
            <a:ext cx="12774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642918"/>
            <a:ext cx="86439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Крокодил </a:t>
            </a:r>
          </a:p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(какой?) зелён</a:t>
            </a:r>
            <a:r>
              <a:rPr lang="ru-RU" sz="7200" b="1" dirty="0" smtClean="0">
                <a:solidFill>
                  <a:srgbClr val="FF0000"/>
                </a:solidFill>
              </a:rPr>
              <a:t>ый</a:t>
            </a:r>
            <a:r>
              <a:rPr lang="ru-RU" sz="7200" b="1" dirty="0" smtClean="0">
                <a:solidFill>
                  <a:srgbClr val="0000FF"/>
                </a:solidFill>
              </a:rPr>
              <a:t>,</a:t>
            </a:r>
          </a:p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щенок </a:t>
            </a:r>
          </a:p>
          <a:p>
            <a:pPr algn="ctr"/>
            <a:r>
              <a:rPr lang="ru-RU" sz="7200" b="1" dirty="0" smtClean="0">
                <a:solidFill>
                  <a:srgbClr val="0000FF"/>
                </a:solidFill>
              </a:rPr>
              <a:t>(какой? ) смешн</a:t>
            </a:r>
            <a:r>
              <a:rPr lang="ru-RU" sz="7200" b="1" dirty="0" smtClean="0">
                <a:solidFill>
                  <a:srgbClr val="FF0000"/>
                </a:solidFill>
              </a:rPr>
              <a:t>ой</a:t>
            </a:r>
            <a:r>
              <a:rPr lang="ru-RU" sz="7200" b="1" dirty="0" smtClean="0">
                <a:solidFill>
                  <a:srgbClr val="0000FF"/>
                </a:solidFill>
              </a:rPr>
              <a:t>.</a:t>
            </a:r>
            <a:endParaRPr lang="ru-RU" sz="7200" b="1" dirty="0">
              <a:solidFill>
                <a:srgbClr val="0000FF"/>
              </a:solidFill>
            </a:endParaRPr>
          </a:p>
        </p:txBody>
      </p:sp>
      <p:pic>
        <p:nvPicPr>
          <p:cNvPr id="2052" name="Picture 4" descr="C:\Users\Татьяна\Desktop\Анимашки1\Анимация 1\h8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4857760"/>
            <a:ext cx="1428760" cy="1832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457</Words>
  <Application>Microsoft Office PowerPoint</Application>
  <PresentationFormat>Экран (4:3)</PresentationFormat>
  <Paragraphs>136</Paragraphs>
  <Slides>30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Лестница успеха</vt:lpstr>
      <vt:lpstr>Одиннадцатое февраля Классная работа </vt:lpstr>
      <vt:lpstr>Имя прилагательное</vt:lpstr>
      <vt:lpstr>Имя прилагательное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ПОИГРАЕМ?!</vt:lpstr>
      <vt:lpstr>ВИКТОРИНА</vt:lpstr>
      <vt:lpstr>ОТВЕТ:</vt:lpstr>
      <vt:lpstr>Вопрос:</vt:lpstr>
      <vt:lpstr>Ответ:</vt:lpstr>
      <vt:lpstr>Презентация PowerPoint</vt:lpstr>
      <vt:lpstr>Одиннадцатое февраля Классная работа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Лестница успеха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Виталий</cp:lastModifiedBy>
  <cp:revision>38</cp:revision>
  <dcterms:created xsi:type="dcterms:W3CDTF">2010-02-08T09:45:51Z</dcterms:created>
  <dcterms:modified xsi:type="dcterms:W3CDTF">2017-04-04T16:56:43Z</dcterms:modified>
</cp:coreProperties>
</file>