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5" r:id="rId5"/>
    <p:sldId id="297" r:id="rId6"/>
    <p:sldId id="276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60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6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996633"/>
    <a:srgbClr val="000000"/>
    <a:srgbClr val="D0B3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641FEC-DC8B-475D-B8D0-6E85C0CE2DE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01386C-2EC0-4142-AAA2-3D6AFC7EAFB3}">
      <dgm:prSet phldrT="[Текст]"/>
      <dgm:spPr/>
      <dgm:t>
        <a:bodyPr/>
        <a:lstStyle/>
        <a:p>
          <a:endParaRPr lang="ru-RU" dirty="0"/>
        </a:p>
      </dgm:t>
    </dgm:pt>
    <dgm:pt modelId="{8884BA07-C9B0-48AA-8D1A-16A091506618}" type="parTrans" cxnId="{E418C33B-0E4B-4EFA-A8C3-A721C3437972}">
      <dgm:prSet/>
      <dgm:spPr/>
      <dgm:t>
        <a:bodyPr/>
        <a:lstStyle/>
        <a:p>
          <a:endParaRPr lang="ru-RU"/>
        </a:p>
      </dgm:t>
    </dgm:pt>
    <dgm:pt modelId="{A11B7805-BE03-4429-89AA-0148D2360D3B}" type="sibTrans" cxnId="{E418C33B-0E4B-4EFA-A8C3-A721C3437972}">
      <dgm:prSet/>
      <dgm:spPr/>
      <dgm:t>
        <a:bodyPr/>
        <a:lstStyle/>
        <a:p>
          <a:endParaRPr lang="ru-RU"/>
        </a:p>
      </dgm:t>
    </dgm:pt>
    <dgm:pt modelId="{75E3C915-09B7-4454-9C1D-9098CF20C25C}">
      <dgm:prSet phldrT="[Текст]"/>
      <dgm:spPr/>
      <dgm:t>
        <a:bodyPr/>
        <a:lstStyle/>
        <a:p>
          <a:endParaRPr lang="ru-RU" dirty="0"/>
        </a:p>
      </dgm:t>
    </dgm:pt>
    <dgm:pt modelId="{0F4E7FAF-9664-424C-AB92-ECBA5BD51CF6}" type="parTrans" cxnId="{40045A6A-7091-48A2-96C6-AF21827D4772}">
      <dgm:prSet/>
      <dgm:spPr/>
      <dgm:t>
        <a:bodyPr/>
        <a:lstStyle/>
        <a:p>
          <a:endParaRPr lang="ru-RU"/>
        </a:p>
      </dgm:t>
    </dgm:pt>
    <dgm:pt modelId="{98046A71-273F-46F6-A075-5233227DCB92}" type="sibTrans" cxnId="{40045A6A-7091-48A2-96C6-AF21827D4772}">
      <dgm:prSet/>
      <dgm:spPr/>
      <dgm:t>
        <a:bodyPr/>
        <a:lstStyle/>
        <a:p>
          <a:endParaRPr lang="ru-RU"/>
        </a:p>
      </dgm:t>
    </dgm:pt>
    <dgm:pt modelId="{51CB2098-77A0-4D2A-A697-6FE75F9A1036}">
      <dgm:prSet phldrT="[Текст]"/>
      <dgm:spPr/>
      <dgm:t>
        <a:bodyPr/>
        <a:lstStyle/>
        <a:p>
          <a:endParaRPr lang="ru-RU" dirty="0"/>
        </a:p>
      </dgm:t>
    </dgm:pt>
    <dgm:pt modelId="{0ED74A72-466F-4A65-BF4C-E7F19F27AC38}" type="parTrans" cxnId="{8B9EEF96-4E7E-4840-9C18-E0027EFDC360}">
      <dgm:prSet/>
      <dgm:spPr/>
      <dgm:t>
        <a:bodyPr/>
        <a:lstStyle/>
        <a:p>
          <a:endParaRPr lang="ru-RU"/>
        </a:p>
      </dgm:t>
    </dgm:pt>
    <dgm:pt modelId="{D324B492-E6A9-4814-9588-ABBE5A233F5F}" type="sibTrans" cxnId="{8B9EEF96-4E7E-4840-9C18-E0027EFDC360}">
      <dgm:prSet/>
      <dgm:spPr/>
      <dgm:t>
        <a:bodyPr/>
        <a:lstStyle/>
        <a:p>
          <a:endParaRPr lang="ru-RU"/>
        </a:p>
      </dgm:t>
    </dgm:pt>
    <dgm:pt modelId="{E2A92153-8249-4096-BB47-ED6C53A2CB8F}" type="pres">
      <dgm:prSet presAssocID="{49641FEC-DC8B-475D-B8D0-6E85C0CE2D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8E810C-D39D-4BA3-AA7E-B714ED709147}" type="pres">
      <dgm:prSet presAssocID="{8501386C-2EC0-4142-AAA2-3D6AFC7EAFB3}" presName="parentLin" presStyleCnt="0"/>
      <dgm:spPr/>
    </dgm:pt>
    <dgm:pt modelId="{75EF9727-4E96-4E3F-A157-DCBFF985D389}" type="pres">
      <dgm:prSet presAssocID="{8501386C-2EC0-4142-AAA2-3D6AFC7EAFB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B0D07D5-6F06-4287-9624-E1ADEC4D4F79}" type="pres">
      <dgm:prSet presAssocID="{8501386C-2EC0-4142-AAA2-3D6AFC7EAF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5B4EA0-0F96-4023-AEA6-67251374D9C0}" type="pres">
      <dgm:prSet presAssocID="{8501386C-2EC0-4142-AAA2-3D6AFC7EAFB3}" presName="negativeSpace" presStyleCnt="0"/>
      <dgm:spPr/>
    </dgm:pt>
    <dgm:pt modelId="{721690E2-B254-4538-9780-F36DEBB47386}" type="pres">
      <dgm:prSet presAssocID="{8501386C-2EC0-4142-AAA2-3D6AFC7EAFB3}" presName="childText" presStyleLbl="conFgAcc1" presStyleIdx="0" presStyleCnt="3" custLinFactY="-10942" custLinFactNeighborX="-873" custLinFactNeighborY="-100000">
        <dgm:presLayoutVars>
          <dgm:bulletEnabled val="1"/>
        </dgm:presLayoutVars>
      </dgm:prSet>
      <dgm:spPr/>
    </dgm:pt>
    <dgm:pt modelId="{5B33531B-6CE8-43DB-B692-DC32499D16ED}" type="pres">
      <dgm:prSet presAssocID="{A11B7805-BE03-4429-89AA-0148D2360D3B}" presName="spaceBetweenRectangles" presStyleCnt="0"/>
      <dgm:spPr/>
    </dgm:pt>
    <dgm:pt modelId="{CEBF0D70-DCF0-47B9-B832-BEC222A85660}" type="pres">
      <dgm:prSet presAssocID="{75E3C915-09B7-4454-9C1D-9098CF20C25C}" presName="parentLin" presStyleCnt="0"/>
      <dgm:spPr/>
    </dgm:pt>
    <dgm:pt modelId="{31387EDB-9D8E-4A04-8722-A8D490EBDF03}" type="pres">
      <dgm:prSet presAssocID="{75E3C915-09B7-4454-9C1D-9098CF20C25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A072298-954F-4133-814F-DE3FB4BD1D6F}" type="pres">
      <dgm:prSet presAssocID="{75E3C915-09B7-4454-9C1D-9098CF20C2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C322F0-AFF3-4645-AF05-3B7C483FF2D1}" type="pres">
      <dgm:prSet presAssocID="{75E3C915-09B7-4454-9C1D-9098CF20C25C}" presName="negativeSpace" presStyleCnt="0"/>
      <dgm:spPr/>
    </dgm:pt>
    <dgm:pt modelId="{C01149E6-7878-4E67-9A24-B577D9CCFF46}" type="pres">
      <dgm:prSet presAssocID="{75E3C915-09B7-4454-9C1D-9098CF20C25C}" presName="childText" presStyleLbl="conFgAcc1" presStyleIdx="1" presStyleCnt="3" custLinFactNeighborX="-39" custLinFactNeighborY="-57678">
        <dgm:presLayoutVars>
          <dgm:bulletEnabled val="1"/>
        </dgm:presLayoutVars>
      </dgm:prSet>
      <dgm:spPr/>
    </dgm:pt>
    <dgm:pt modelId="{5835E473-022B-49E9-8E33-DD29814F4959}" type="pres">
      <dgm:prSet presAssocID="{98046A71-273F-46F6-A075-5233227DCB92}" presName="spaceBetweenRectangles" presStyleCnt="0"/>
      <dgm:spPr/>
    </dgm:pt>
    <dgm:pt modelId="{FC977D55-622B-45CA-8F8E-49A825B840C4}" type="pres">
      <dgm:prSet presAssocID="{51CB2098-77A0-4D2A-A697-6FE75F9A1036}" presName="parentLin" presStyleCnt="0"/>
      <dgm:spPr/>
    </dgm:pt>
    <dgm:pt modelId="{F21998A0-767C-46A6-B20D-4162183D1DA2}" type="pres">
      <dgm:prSet presAssocID="{51CB2098-77A0-4D2A-A697-6FE75F9A103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99D8E84-AD2D-48D9-870D-220EAF35C6E7}" type="pres">
      <dgm:prSet presAssocID="{51CB2098-77A0-4D2A-A697-6FE75F9A10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46FCC-F963-4474-B49F-8A456D9E9734}" type="pres">
      <dgm:prSet presAssocID="{51CB2098-77A0-4D2A-A697-6FE75F9A1036}" presName="negativeSpace" presStyleCnt="0"/>
      <dgm:spPr/>
    </dgm:pt>
    <dgm:pt modelId="{102506DE-54A3-4AE3-958F-6240F802A08D}" type="pres">
      <dgm:prSet presAssocID="{51CB2098-77A0-4D2A-A697-6FE75F9A10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6395648-60E5-45CC-B4F2-F895D5E537B0}" type="presOf" srcId="{51CB2098-77A0-4D2A-A697-6FE75F9A1036}" destId="{D99D8E84-AD2D-48D9-870D-220EAF35C6E7}" srcOrd="1" destOrd="0" presId="urn:microsoft.com/office/officeart/2005/8/layout/list1"/>
    <dgm:cxn modelId="{7B703245-13EA-4515-A545-A18CD7FD1AA7}" type="presOf" srcId="{75E3C915-09B7-4454-9C1D-9098CF20C25C}" destId="{8A072298-954F-4133-814F-DE3FB4BD1D6F}" srcOrd="1" destOrd="0" presId="urn:microsoft.com/office/officeart/2005/8/layout/list1"/>
    <dgm:cxn modelId="{40045A6A-7091-48A2-96C6-AF21827D4772}" srcId="{49641FEC-DC8B-475D-B8D0-6E85C0CE2DE4}" destId="{75E3C915-09B7-4454-9C1D-9098CF20C25C}" srcOrd="1" destOrd="0" parTransId="{0F4E7FAF-9664-424C-AB92-ECBA5BD51CF6}" sibTransId="{98046A71-273F-46F6-A075-5233227DCB92}"/>
    <dgm:cxn modelId="{D6CC1DDF-FC01-44EB-9654-7DCFE6750E30}" type="presOf" srcId="{8501386C-2EC0-4142-AAA2-3D6AFC7EAFB3}" destId="{3B0D07D5-6F06-4287-9624-E1ADEC4D4F79}" srcOrd="1" destOrd="0" presId="urn:microsoft.com/office/officeart/2005/8/layout/list1"/>
    <dgm:cxn modelId="{F56DA7E0-3C39-4F5A-928A-1BBA8AD727AF}" type="presOf" srcId="{75E3C915-09B7-4454-9C1D-9098CF20C25C}" destId="{31387EDB-9D8E-4A04-8722-A8D490EBDF03}" srcOrd="0" destOrd="0" presId="urn:microsoft.com/office/officeart/2005/8/layout/list1"/>
    <dgm:cxn modelId="{20B248D0-5C64-4EC4-B206-705C19D726C7}" type="presOf" srcId="{51CB2098-77A0-4D2A-A697-6FE75F9A1036}" destId="{F21998A0-767C-46A6-B20D-4162183D1DA2}" srcOrd="0" destOrd="0" presId="urn:microsoft.com/office/officeart/2005/8/layout/list1"/>
    <dgm:cxn modelId="{E418C33B-0E4B-4EFA-A8C3-A721C3437972}" srcId="{49641FEC-DC8B-475D-B8D0-6E85C0CE2DE4}" destId="{8501386C-2EC0-4142-AAA2-3D6AFC7EAFB3}" srcOrd="0" destOrd="0" parTransId="{8884BA07-C9B0-48AA-8D1A-16A091506618}" sibTransId="{A11B7805-BE03-4429-89AA-0148D2360D3B}"/>
    <dgm:cxn modelId="{BE493FAD-B6FF-412B-878E-D2F0EA2DAB10}" type="presOf" srcId="{49641FEC-DC8B-475D-B8D0-6E85C0CE2DE4}" destId="{E2A92153-8249-4096-BB47-ED6C53A2CB8F}" srcOrd="0" destOrd="0" presId="urn:microsoft.com/office/officeart/2005/8/layout/list1"/>
    <dgm:cxn modelId="{8B9EEF96-4E7E-4840-9C18-E0027EFDC360}" srcId="{49641FEC-DC8B-475D-B8D0-6E85C0CE2DE4}" destId="{51CB2098-77A0-4D2A-A697-6FE75F9A1036}" srcOrd="2" destOrd="0" parTransId="{0ED74A72-466F-4A65-BF4C-E7F19F27AC38}" sibTransId="{D324B492-E6A9-4814-9588-ABBE5A233F5F}"/>
    <dgm:cxn modelId="{002CB78F-0296-4658-8BC8-46C44F5FB2BF}" type="presOf" srcId="{8501386C-2EC0-4142-AAA2-3D6AFC7EAFB3}" destId="{75EF9727-4E96-4E3F-A157-DCBFF985D389}" srcOrd="0" destOrd="0" presId="urn:microsoft.com/office/officeart/2005/8/layout/list1"/>
    <dgm:cxn modelId="{3C6704E3-CC60-4E2C-82F3-F178AED4ABD4}" type="presParOf" srcId="{E2A92153-8249-4096-BB47-ED6C53A2CB8F}" destId="{9C8E810C-D39D-4BA3-AA7E-B714ED709147}" srcOrd="0" destOrd="0" presId="urn:microsoft.com/office/officeart/2005/8/layout/list1"/>
    <dgm:cxn modelId="{EC6F9AC7-BEBC-405F-B600-F0ED0C93727B}" type="presParOf" srcId="{9C8E810C-D39D-4BA3-AA7E-B714ED709147}" destId="{75EF9727-4E96-4E3F-A157-DCBFF985D389}" srcOrd="0" destOrd="0" presId="urn:microsoft.com/office/officeart/2005/8/layout/list1"/>
    <dgm:cxn modelId="{2CD92CA4-63B9-429D-A0AC-C78EF85E5B61}" type="presParOf" srcId="{9C8E810C-D39D-4BA3-AA7E-B714ED709147}" destId="{3B0D07D5-6F06-4287-9624-E1ADEC4D4F79}" srcOrd="1" destOrd="0" presId="urn:microsoft.com/office/officeart/2005/8/layout/list1"/>
    <dgm:cxn modelId="{F8D64977-53D2-47FE-A42F-8065FC186F05}" type="presParOf" srcId="{E2A92153-8249-4096-BB47-ED6C53A2CB8F}" destId="{CC5B4EA0-0F96-4023-AEA6-67251374D9C0}" srcOrd="1" destOrd="0" presId="urn:microsoft.com/office/officeart/2005/8/layout/list1"/>
    <dgm:cxn modelId="{817922A1-8293-43FD-9556-221256FC48EB}" type="presParOf" srcId="{E2A92153-8249-4096-BB47-ED6C53A2CB8F}" destId="{721690E2-B254-4538-9780-F36DEBB47386}" srcOrd="2" destOrd="0" presId="urn:microsoft.com/office/officeart/2005/8/layout/list1"/>
    <dgm:cxn modelId="{1F3F1C51-8F8B-4889-B32F-033B1C803E7B}" type="presParOf" srcId="{E2A92153-8249-4096-BB47-ED6C53A2CB8F}" destId="{5B33531B-6CE8-43DB-B692-DC32499D16ED}" srcOrd="3" destOrd="0" presId="urn:microsoft.com/office/officeart/2005/8/layout/list1"/>
    <dgm:cxn modelId="{2AC2E2E9-20F0-46FA-91C2-AE42870C398E}" type="presParOf" srcId="{E2A92153-8249-4096-BB47-ED6C53A2CB8F}" destId="{CEBF0D70-DCF0-47B9-B832-BEC222A85660}" srcOrd="4" destOrd="0" presId="urn:microsoft.com/office/officeart/2005/8/layout/list1"/>
    <dgm:cxn modelId="{C6682154-BB59-427D-995D-5EA5D16E2FC3}" type="presParOf" srcId="{CEBF0D70-DCF0-47B9-B832-BEC222A85660}" destId="{31387EDB-9D8E-4A04-8722-A8D490EBDF03}" srcOrd="0" destOrd="0" presId="urn:microsoft.com/office/officeart/2005/8/layout/list1"/>
    <dgm:cxn modelId="{0C020A88-26F5-4F5D-B064-07B762FEBDC4}" type="presParOf" srcId="{CEBF0D70-DCF0-47B9-B832-BEC222A85660}" destId="{8A072298-954F-4133-814F-DE3FB4BD1D6F}" srcOrd="1" destOrd="0" presId="urn:microsoft.com/office/officeart/2005/8/layout/list1"/>
    <dgm:cxn modelId="{4F2F854D-CC31-4565-9586-CA6820845C1D}" type="presParOf" srcId="{E2A92153-8249-4096-BB47-ED6C53A2CB8F}" destId="{A3C322F0-AFF3-4645-AF05-3B7C483FF2D1}" srcOrd="5" destOrd="0" presId="urn:microsoft.com/office/officeart/2005/8/layout/list1"/>
    <dgm:cxn modelId="{493B8705-B670-4249-BF53-39CE5AA89884}" type="presParOf" srcId="{E2A92153-8249-4096-BB47-ED6C53A2CB8F}" destId="{C01149E6-7878-4E67-9A24-B577D9CCFF46}" srcOrd="6" destOrd="0" presId="urn:microsoft.com/office/officeart/2005/8/layout/list1"/>
    <dgm:cxn modelId="{139C6933-EFBF-44DE-B2B9-D98AD4724304}" type="presParOf" srcId="{E2A92153-8249-4096-BB47-ED6C53A2CB8F}" destId="{5835E473-022B-49E9-8E33-DD29814F4959}" srcOrd="7" destOrd="0" presId="urn:microsoft.com/office/officeart/2005/8/layout/list1"/>
    <dgm:cxn modelId="{B373A473-BC5A-47B2-9752-38A7D5B2163E}" type="presParOf" srcId="{E2A92153-8249-4096-BB47-ED6C53A2CB8F}" destId="{FC977D55-622B-45CA-8F8E-49A825B840C4}" srcOrd="8" destOrd="0" presId="urn:microsoft.com/office/officeart/2005/8/layout/list1"/>
    <dgm:cxn modelId="{469D6DCE-1A4B-4239-8B5A-AE6F60C7A371}" type="presParOf" srcId="{FC977D55-622B-45CA-8F8E-49A825B840C4}" destId="{F21998A0-767C-46A6-B20D-4162183D1DA2}" srcOrd="0" destOrd="0" presId="urn:microsoft.com/office/officeart/2005/8/layout/list1"/>
    <dgm:cxn modelId="{B7902E3E-3BA1-4162-BD95-C9D95BBCD8F1}" type="presParOf" srcId="{FC977D55-622B-45CA-8F8E-49A825B840C4}" destId="{D99D8E84-AD2D-48D9-870D-220EAF35C6E7}" srcOrd="1" destOrd="0" presId="urn:microsoft.com/office/officeart/2005/8/layout/list1"/>
    <dgm:cxn modelId="{C17C2B2D-3B5A-4BC5-B214-121FF14E1134}" type="presParOf" srcId="{E2A92153-8249-4096-BB47-ED6C53A2CB8F}" destId="{3A846FCC-F963-4474-B49F-8A456D9E9734}" srcOrd="9" destOrd="0" presId="urn:microsoft.com/office/officeart/2005/8/layout/list1"/>
    <dgm:cxn modelId="{A3CD43BC-7E3E-4980-9712-20096BBB4E28}" type="presParOf" srcId="{E2A92153-8249-4096-BB47-ED6C53A2CB8F}" destId="{102506DE-54A3-4AE3-958F-6240F802A08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0263A43-CB0E-4A76-9932-D2280BE48B06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31489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Масштаб и его использование.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Documents and Settings\Владелец\Мои рисунки\Мои рисунки\дети, люди\человечки\con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42976" y="4071942"/>
            <a:ext cx="2500330" cy="214314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Длина</a:t>
            </a:r>
            <a:r>
              <a:rPr lang="ru-RU" sz="3600" b="1" dirty="0" smtClean="0"/>
              <a:t> и  </a:t>
            </a:r>
            <a:r>
              <a:rPr lang="ru-RU" sz="3600" b="1" dirty="0" smtClean="0">
                <a:solidFill>
                  <a:srgbClr val="FF0000"/>
                </a:solidFill>
              </a:rPr>
              <a:t>ширина</a:t>
            </a:r>
            <a:r>
              <a:rPr lang="ru-RU" sz="3600" b="1" dirty="0" smtClean="0"/>
              <a:t> в ваших тетрадях чему будет равняться?</a:t>
            </a:r>
          </a:p>
          <a:p>
            <a:pPr>
              <a:buNone/>
            </a:pPr>
            <a:r>
              <a:rPr lang="ru-RU" sz="3600" b="1" dirty="0" smtClean="0"/>
              <a:t>Во сколько раз мы уменьшали размеры?</a:t>
            </a:r>
          </a:p>
          <a:p>
            <a:pPr>
              <a:buNone/>
            </a:pP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0524" y="2714624"/>
            <a:ext cx="1800235" cy="23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29198"/>
            <a:ext cx="8183880" cy="11058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183880" cy="55721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Мы выполнили чертеж классной доски, используя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масштаб в 1 см 1 м</a:t>
            </a:r>
          </a:p>
          <a:p>
            <a:pPr>
              <a:buNone/>
            </a:pPr>
            <a:endParaRPr lang="ru-RU" sz="32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072074"/>
            <a:ext cx="421484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3642" y="4357694"/>
            <a:ext cx="246032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Составим </a:t>
            </a:r>
            <a:r>
              <a:rPr lang="ru-RU" sz="5400" b="1" dirty="0" smtClean="0">
                <a:solidFill>
                  <a:srgbClr val="FF0000"/>
                </a:solidFill>
              </a:rPr>
              <a:t>алгоритм</a:t>
            </a:r>
            <a:r>
              <a:rPr lang="ru-RU" sz="5400" b="1" dirty="0" smtClean="0"/>
              <a:t> выполнения чертежа в масштабе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1. Измерить длину и ширину предмета.</a:t>
            </a:r>
          </a:p>
          <a:p>
            <a:pPr>
              <a:buNone/>
            </a:pPr>
            <a:r>
              <a:rPr lang="ru-RU" sz="4400" b="1" dirty="0" smtClean="0"/>
              <a:t>2. Увеличить или уменьшить размеры, используя масштаб.</a:t>
            </a:r>
          </a:p>
          <a:p>
            <a:pPr>
              <a:buNone/>
            </a:pPr>
            <a:r>
              <a:rPr lang="ru-RU" sz="4400" b="1" dirty="0" smtClean="0"/>
              <a:t>3. Начертить предмет.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56436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Виды масштаба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29190" y="2643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214554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именованный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3714752"/>
            <a:ext cx="2138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числовой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5852" y="5143512"/>
            <a:ext cx="220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линейный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4400" b="1" dirty="0" smtClean="0"/>
              <a:t>Определите вид масштаба: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1 см 1 м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1:100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71809"/>
            <a:ext cx="3929090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143248"/>
            <a:ext cx="300039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Каким масштабом мы подписали свой чертеж</a:t>
            </a:r>
          </a:p>
          <a:p>
            <a:pPr>
              <a:buNone/>
            </a:pPr>
            <a:r>
              <a:rPr lang="ru-RU" sz="4400" b="1" dirty="0" smtClean="0"/>
              <a:t> (в </a:t>
            </a:r>
            <a:r>
              <a:rPr lang="ru-RU" sz="4400" b="1" dirty="0" smtClean="0">
                <a:solidFill>
                  <a:srgbClr val="FF0000"/>
                </a:solidFill>
              </a:rPr>
              <a:t>1 см 1 м</a:t>
            </a:r>
            <a:r>
              <a:rPr lang="ru-RU" sz="4400" b="1" dirty="0" smtClean="0"/>
              <a:t>)?</a:t>
            </a:r>
          </a:p>
          <a:p>
            <a:pPr>
              <a:buNone/>
            </a:pPr>
            <a:r>
              <a:rPr lang="ru-RU" sz="4400" b="1" dirty="0" smtClean="0"/>
              <a:t>А теперь запишите </a:t>
            </a:r>
            <a:r>
              <a:rPr lang="ru-RU" sz="4400" b="1" dirty="0" smtClean="0">
                <a:solidFill>
                  <a:srgbClr val="FF0000"/>
                </a:solidFill>
              </a:rPr>
              <a:t>числовой</a:t>
            </a:r>
            <a:r>
              <a:rPr lang="ru-RU" sz="4400" b="1" dirty="0" smtClean="0"/>
              <a:t> масштаб.</a:t>
            </a:r>
            <a:endParaRPr lang="ru-RU" sz="4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071942"/>
            <a:ext cx="2143139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1: 100 - </a:t>
            </a:r>
            <a:r>
              <a:rPr lang="ru-RU" sz="6000" b="1" dirty="0" smtClean="0">
                <a:solidFill>
                  <a:srgbClr val="FF0000"/>
                </a:solidFill>
              </a:rPr>
              <a:t>числовой </a:t>
            </a:r>
            <a:r>
              <a:rPr lang="ru-RU" sz="6000" b="1" dirty="0" smtClean="0"/>
              <a:t>масштаб</a:t>
            </a:r>
          </a:p>
          <a:p>
            <a:pPr>
              <a:buNone/>
            </a:pPr>
            <a:r>
              <a:rPr lang="ru-RU" sz="6000" b="1" dirty="0" smtClean="0"/>
              <a:t> ( участвуют только числа).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429000"/>
            <a:ext cx="3214710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Линейный </a:t>
            </a:r>
            <a:r>
              <a:rPr lang="ru-RU" sz="4800" b="1" dirty="0" smtClean="0"/>
              <a:t>масштаб- в одной мерке 1 метр</a:t>
            </a:r>
          </a:p>
          <a:p>
            <a:pPr>
              <a:buNone/>
            </a:pPr>
            <a:r>
              <a:rPr lang="ru-RU" sz="4800" b="1" dirty="0" smtClean="0"/>
              <a:t> ( изображается в виде прямой линии  с делениями)</a:t>
            </a:r>
          </a:p>
          <a:p>
            <a:endParaRPr lang="ru-RU" sz="4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1802" y="3500438"/>
            <a:ext cx="243641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6000" b="1" dirty="0" smtClean="0"/>
              <a:t>ФИЗКУЛЬТМИНУТКА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14488"/>
            <a:ext cx="421484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</a:t>
            </a:r>
            <a:r>
              <a:rPr lang="ru-RU" sz="4000" b="1" u="sng" dirty="0" smtClean="0">
                <a:solidFill>
                  <a:srgbClr val="FF0000"/>
                </a:solidFill>
              </a:rPr>
              <a:t>Масштаб </a:t>
            </a:r>
            <a:r>
              <a:rPr lang="ru-RU" sz="4000" b="1" dirty="0" smtClean="0"/>
              <a:t>- это число, показывающее во сколько раз реальные размеры предмета уменьшены или увеличены при изображении их на чертеже.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Выполним задания в группах, используя знания о масштабе и его видах, алгоритм построения чертежа в масштабе.</a:t>
            </a:r>
          </a:p>
          <a:p>
            <a:pPr>
              <a:buNone/>
            </a:pPr>
            <a:endParaRPr lang="ru-RU" sz="40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857628"/>
            <a:ext cx="2500330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800" b="1" i="1" u="sng" dirty="0" smtClean="0"/>
              <a:t>Задание.</a:t>
            </a:r>
          </a:p>
          <a:p>
            <a:pPr marL="514350" indent="-514350" algn="ctr">
              <a:buNone/>
            </a:pPr>
            <a:r>
              <a:rPr lang="ru-RU" sz="6000" b="1" dirty="0" smtClean="0"/>
              <a:t>Заполните таблицу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143248"/>
            <a:ext cx="4286280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857760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u="sng" dirty="0" smtClean="0"/>
              <a:t>Задание.</a:t>
            </a:r>
          </a:p>
          <a:p>
            <a:pPr>
              <a:buNone/>
            </a:pPr>
            <a:r>
              <a:rPr lang="ru-RU" sz="4000" b="1" dirty="0" smtClean="0"/>
              <a:t>Между двумя объектами А и Б 8 м.</a:t>
            </a:r>
          </a:p>
          <a:p>
            <a:pPr>
              <a:buNone/>
            </a:pPr>
            <a:r>
              <a:rPr lang="ru-RU" sz="4000" b="1" dirty="0" smtClean="0"/>
              <a:t>Используя масштаб в 1см 1м начертите расстояние между двумя объектами.</a:t>
            </a:r>
            <a:endParaRPr lang="ru-RU" sz="40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500570"/>
            <a:ext cx="150019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 С помощью масштаба можно узнать  </a:t>
            </a:r>
            <a:r>
              <a:rPr lang="ru-RU" sz="4000" b="1" dirty="0" smtClean="0">
                <a:solidFill>
                  <a:srgbClr val="FF0000"/>
                </a:solidFill>
              </a:rPr>
              <a:t>размеры предмета</a:t>
            </a:r>
            <a:r>
              <a:rPr lang="ru-RU" sz="4000" b="1" dirty="0" smtClean="0"/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расстояние между объектами</a:t>
            </a:r>
            <a:r>
              <a:rPr lang="ru-RU" sz="4000" b="1" dirty="0" smtClean="0"/>
              <a:t>. </a:t>
            </a:r>
          </a:p>
          <a:p>
            <a:pPr algn="ctr">
              <a:buNone/>
            </a:pPr>
            <a:r>
              <a:rPr lang="ru-RU" sz="4000" b="1" dirty="0" smtClean="0"/>
              <a:t>Кому это может понадобиться?</a:t>
            </a:r>
            <a:endParaRPr lang="ru-RU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286256"/>
            <a:ext cx="271464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2734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u="sng" dirty="0" smtClean="0"/>
              <a:t>Заповеди путешественника.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Примечай </a:t>
            </a:r>
            <a:r>
              <a:rPr lang="ru-RU" sz="3600" b="1" dirty="0" smtClean="0">
                <a:solidFill>
                  <a:srgbClr val="0070C0"/>
                </a:solidFill>
              </a:rPr>
              <a:t>ориентиры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Умей ориентироваться по </a:t>
            </a:r>
            <a:r>
              <a:rPr lang="ru-RU" sz="3600" b="1" dirty="0" smtClean="0">
                <a:solidFill>
                  <a:srgbClr val="0070C0"/>
                </a:solidFill>
              </a:rPr>
              <a:t>сторонам горизонта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Умей ориентироваться по </a:t>
            </a:r>
            <a:r>
              <a:rPr lang="ru-RU" sz="3600" b="1" dirty="0" smtClean="0">
                <a:solidFill>
                  <a:srgbClr val="0070C0"/>
                </a:solidFill>
              </a:rPr>
              <a:t>компасу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FF0000"/>
                </a:solidFill>
              </a:rPr>
              <a:t>Умей пользоваться масштабом.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286256"/>
            <a:ext cx="2857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u="sng" dirty="0" smtClean="0"/>
              <a:t>Подведение итогов.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Чтоб весь мир изображать,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Мы должны масштаб узнать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Ты линейкой измеряй,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На бумаге уменьшай.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Цифровой, именованный, линейный -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Виды масштабов запомнить, сумей ты.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Чертеж начертить не составит труда,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Если с масштабом ты дружен всегда! </a:t>
            </a:r>
          </a:p>
          <a:p>
            <a:pPr>
              <a:buNone/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5224" y="4572008"/>
            <a:ext cx="1938345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3600" b="1" smtClean="0"/>
          </a:p>
          <a:p>
            <a:pPr>
              <a:buNone/>
            </a:pPr>
            <a:r>
              <a:rPr lang="ru-RU" sz="3600" b="1" smtClean="0"/>
              <a:t>Какие </a:t>
            </a:r>
            <a:r>
              <a:rPr lang="ru-RU" sz="3600" b="1" dirty="0" smtClean="0"/>
              <a:t>слова этого стихотворения могут рассказать о </a:t>
            </a:r>
            <a:r>
              <a:rPr lang="ru-RU" sz="3600" b="1" dirty="0" smtClean="0">
                <a:solidFill>
                  <a:srgbClr val="FF0000"/>
                </a:solidFill>
              </a:rPr>
              <a:t>теме урока</a:t>
            </a:r>
            <a:r>
              <a:rPr lang="ru-RU" sz="3600" b="1" dirty="0" smtClean="0"/>
              <a:t>?</a:t>
            </a:r>
          </a:p>
          <a:p>
            <a:pPr>
              <a:buNone/>
            </a:pPr>
            <a:r>
              <a:rPr lang="ru-RU" sz="3600" b="1" dirty="0" smtClean="0"/>
              <a:t>Дом. задание- сочинить </a:t>
            </a:r>
            <a:r>
              <a:rPr lang="ru-RU" sz="3600" b="1" dirty="0" smtClean="0">
                <a:solidFill>
                  <a:srgbClr val="FF0000"/>
                </a:solidFill>
              </a:rPr>
              <a:t>ребус </a:t>
            </a:r>
            <a:r>
              <a:rPr lang="ru-RU" sz="3600" b="1" dirty="0" smtClean="0"/>
              <a:t>или </a:t>
            </a:r>
            <a:r>
              <a:rPr lang="ru-RU" sz="3600" b="1" dirty="0" smtClean="0">
                <a:solidFill>
                  <a:srgbClr val="FF0000"/>
                </a:solidFill>
              </a:rPr>
              <a:t>загадку</a:t>
            </a:r>
            <a:r>
              <a:rPr lang="ru-RU" sz="3600" b="1" dirty="0" smtClean="0"/>
              <a:t> про масштаб, начертить чертеж учебника математики в масштабе 1:6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5429288"/>
          </a:xfrm>
          <a:solidFill>
            <a:srgbClr val="FFFF66"/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УРОК!</a:t>
            </a:r>
            <a:endParaRPr lang="ru-RU" sz="6000" dirty="0"/>
          </a:p>
        </p:txBody>
      </p:sp>
      <p:pic>
        <p:nvPicPr>
          <p:cNvPr id="5122" name="Picture 2" descr="C:\Documents and Settings\Владелец\Мои рисунки\Мои рисунки\мультяшки\13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571612"/>
            <a:ext cx="2286016" cy="230200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1:10 000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1:100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1:1000</a:t>
            </a:r>
          </a:p>
          <a:p>
            <a:pPr>
              <a:buNone/>
            </a:pPr>
            <a:r>
              <a:rPr lang="ru-RU" sz="3600" b="1" dirty="0" smtClean="0"/>
              <a:t>Объясните, что показывают числа.</a:t>
            </a:r>
          </a:p>
          <a:p>
            <a:pPr>
              <a:buNone/>
            </a:pPr>
            <a:r>
              <a:rPr lang="ru-RU" sz="3600" b="1" dirty="0" smtClean="0"/>
              <a:t>Зачем происходит уменьшение? Кому это может понадобиться?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140518" cy="54704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«Ни одной науке не обходились так дорого знания, как географии. Почти за каждую крупицу знаний заплачено человеческой жизнью».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Г.Я.Седов</a:t>
            </a:r>
          </a:p>
          <a:p>
            <a:pPr>
              <a:buNone/>
            </a:pPr>
            <a:r>
              <a:rPr lang="ru-RU" dirty="0" smtClean="0"/>
              <a:t>             (1877 – 1914 г.)</a:t>
            </a:r>
            <a:endParaRPr lang="ru-RU" dirty="0"/>
          </a:p>
        </p:txBody>
      </p:sp>
      <p:pic>
        <p:nvPicPr>
          <p:cNvPr id="2050" name="Picture 2" descr="C:\Documents and Settings\Владелец\Мои рисунки\седов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857232"/>
            <a:ext cx="2286016" cy="30480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56064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9978" y="634631"/>
            <a:ext cx="6591045" cy="465175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А может ли происходить увеличение предмета?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100 000:1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100:1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10 000:1</a:t>
            </a:r>
          </a:p>
          <a:p>
            <a:pPr>
              <a:buNone/>
            </a:pPr>
            <a:r>
              <a:rPr lang="ru-RU" sz="4000" b="1" dirty="0" smtClean="0"/>
              <a:t>Когда и где это используют?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56778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22479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857628"/>
            <a:ext cx="3643338" cy="270985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642918"/>
            <a:ext cx="264320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На стр. 38 учебника прочитаем , </a:t>
            </a:r>
            <a:r>
              <a:rPr lang="ru-RU" sz="3600" b="1" dirty="0" smtClean="0">
                <a:solidFill>
                  <a:srgbClr val="FF0000"/>
                </a:solidFill>
              </a:rPr>
              <a:t>как в Древней Руси велось строительство </a:t>
            </a:r>
            <a:r>
              <a:rPr lang="ru-RU" sz="3600" b="1" dirty="0" smtClean="0"/>
              <a:t>.</a:t>
            </a:r>
          </a:p>
          <a:p>
            <a:pPr>
              <a:buNone/>
            </a:pPr>
            <a:r>
              <a:rPr lang="ru-RU" sz="3600" b="1" dirty="0" smtClean="0"/>
              <a:t>На стр. 39 учебника прочитаем, </a:t>
            </a:r>
            <a:r>
              <a:rPr lang="ru-RU" sz="3600" b="1" dirty="0" smtClean="0">
                <a:solidFill>
                  <a:srgbClr val="FF0000"/>
                </a:solidFill>
              </a:rPr>
              <a:t>какими  мерами длины пользовались многие народы.</a:t>
            </a:r>
          </a:p>
          <a:p>
            <a:pPr>
              <a:buNone/>
            </a:pPr>
            <a:endParaRPr lang="ru-RU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7" y="4033470"/>
            <a:ext cx="2286016" cy="17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3880" cy="5429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Выполним чертеж классной доски, соблюдая масштаб. Заменим метр сантиметром.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Какой масштаб будем использовать? </a:t>
            </a:r>
          </a:p>
          <a:p>
            <a:pPr>
              <a:buNone/>
            </a:pPr>
            <a:r>
              <a:rPr lang="ru-RU" sz="3600" b="1" dirty="0" smtClean="0"/>
              <a:t>Итак, длина доски равна - 2 м, </a:t>
            </a:r>
          </a:p>
          <a:p>
            <a:pPr>
              <a:buNone/>
            </a:pPr>
            <a:r>
              <a:rPr lang="ru-RU" sz="3600" b="1" dirty="0" smtClean="0"/>
              <a:t>а ширина -1 м.</a:t>
            </a:r>
          </a:p>
          <a:p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143380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73763"/>
      </a:hlink>
      <a:folHlink>
        <a:srgbClr val="0B539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</TotalTime>
  <Words>397</Words>
  <Application>Microsoft Office PowerPoint</Application>
  <PresentationFormat>Экран (4:3)</PresentationFormat>
  <Paragraphs>66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Century Gothic</vt:lpstr>
      <vt:lpstr>Verdana</vt:lpstr>
      <vt:lpstr>Wingdings 2</vt:lpstr>
      <vt:lpstr>Аспект</vt:lpstr>
      <vt:lpstr>  Масштаб и его использование.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масштаба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</vt:lpstr>
      <vt:lpstr>Презентация PowerPoint</vt:lpstr>
      <vt:lpstr>СПАСИБО ЗА УРОК!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 математики и географии   6 класс   Масштаб</dc:title>
  <dc:creator>Лена</dc:creator>
  <cp:lastModifiedBy>Alex</cp:lastModifiedBy>
  <cp:revision>47</cp:revision>
  <dcterms:created xsi:type="dcterms:W3CDTF">2010-01-10T10:45:38Z</dcterms:created>
  <dcterms:modified xsi:type="dcterms:W3CDTF">2014-10-08T11:26:55Z</dcterms:modified>
</cp:coreProperties>
</file>