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2" r:id="rId10"/>
    <p:sldId id="267" r:id="rId11"/>
    <p:sldId id="263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15" autoAdjust="0"/>
  </p:normalViewPr>
  <p:slideViewPr>
    <p:cSldViewPr>
      <p:cViewPr>
        <p:scale>
          <a:sx n="50" d="100"/>
          <a:sy n="50" d="100"/>
        </p:scale>
        <p:origin x="-52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6C6E03-D642-4839-944B-EA5DE15EC595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ECBEB1-1AA2-4C88-99A6-EA4A95220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251520" y="188640"/>
            <a:ext cx="8640960" cy="648072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b5b43fe5490c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666711" y="4761352"/>
            <a:ext cx="2477289" cy="20966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2795771"/>
          </a:xfrm>
        </p:spPr>
        <p:txBody>
          <a:bodyPr>
            <a:normAutofit/>
          </a:bodyPr>
          <a:lstStyle/>
          <a:p>
            <a:r>
              <a:rPr lang="ru-RU" dirty="0" smtClean="0"/>
              <a:t>Проект по русскому языку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«Имена прилагательные в загадках»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6021288"/>
            <a:ext cx="5464696" cy="43204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Выполнила: Чумичёва Е.</a:t>
            </a:r>
          </a:p>
          <a:p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2656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Arial Black" pitchFamily="34" charset="0"/>
              </a:rPr>
              <a:t>Рыжая</a:t>
            </a:r>
            <a:r>
              <a:rPr lang="ru-RU" sz="2400" b="1" dirty="0" smtClean="0">
                <a:latin typeface="Arial Black" pitchFamily="34" charset="0"/>
              </a:rPr>
              <a:t>  плутовка, </a:t>
            </a:r>
            <a:r>
              <a:rPr lang="ru-RU" sz="2400" b="1" i="1" dirty="0" smtClean="0">
                <a:solidFill>
                  <a:srgbClr val="FFFF00"/>
                </a:solidFill>
                <a:latin typeface="Arial Black" pitchFamily="34" charset="0"/>
              </a:rPr>
              <a:t>хитрая</a:t>
            </a:r>
            <a:r>
              <a:rPr lang="ru-RU" sz="2400" b="1" i="1" dirty="0" smtClean="0">
                <a:latin typeface="Arial Black" pitchFamily="34" charset="0"/>
              </a:rPr>
              <a:t> </a:t>
            </a:r>
            <a:r>
              <a:rPr lang="ru-RU" sz="2400" b="1" dirty="0" smtClean="0">
                <a:latin typeface="Arial Black" pitchFamily="34" charset="0"/>
              </a:rPr>
              <a:t>да </a:t>
            </a:r>
            <a:r>
              <a:rPr lang="ru-RU" sz="2400" b="1" i="1" dirty="0" smtClean="0">
                <a:solidFill>
                  <a:srgbClr val="FFFF00"/>
                </a:solidFill>
                <a:latin typeface="Arial Black" pitchFamily="34" charset="0"/>
              </a:rPr>
              <a:t>ловкая</a:t>
            </a:r>
            <a:r>
              <a:rPr lang="ru-RU" sz="2400" b="1" dirty="0" smtClean="0">
                <a:latin typeface="Arial Black" pitchFamily="34" charset="0"/>
              </a:rPr>
              <a:t>, в сарай попала, кур пересчитала.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4" name="Рисунок 3" descr="3686242668780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556792"/>
            <a:ext cx="7815133" cy="488445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04664"/>
            <a:ext cx="8892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400" b="1" dirty="0" smtClean="0">
                <a:latin typeface="Arial Black" pitchFamily="34" charset="0"/>
              </a:rPr>
              <a:t>В огороде у дорожки стоит солнышко на ножке.</a:t>
            </a:r>
          </a:p>
          <a:p>
            <a:pPr marL="514350" indent="-514350"/>
            <a:r>
              <a:rPr lang="ru-RU" sz="2400" b="1" dirty="0" smtClean="0">
                <a:latin typeface="Arial Black" pitchFamily="34" charset="0"/>
              </a:rPr>
              <a:t>Только </a:t>
            </a: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400" b="1" i="1" dirty="0" smtClean="0">
                <a:latin typeface="Arial Black" pitchFamily="34" charset="0"/>
              </a:rPr>
              <a:t> </a:t>
            </a:r>
            <a:r>
              <a:rPr lang="ru-RU" sz="2400" b="1" i="1" dirty="0" smtClean="0">
                <a:solidFill>
                  <a:srgbClr val="FFFF00"/>
                </a:solidFill>
                <a:latin typeface="Arial Black" pitchFamily="34" charset="0"/>
              </a:rPr>
              <a:t>желтые</a:t>
            </a:r>
            <a:r>
              <a:rPr lang="ru-RU" sz="2400" b="1" i="1" dirty="0" smtClean="0">
                <a:latin typeface="Arial Black" pitchFamily="34" charset="0"/>
              </a:rPr>
              <a:t> </a:t>
            </a:r>
            <a:r>
              <a:rPr lang="ru-RU" sz="2400" b="1" dirty="0" smtClean="0">
                <a:latin typeface="Arial Black" pitchFamily="34" charset="0"/>
              </a:rPr>
              <a:t>лучи у него не горячи.</a:t>
            </a:r>
          </a:p>
        </p:txBody>
      </p:sp>
      <p:pic>
        <p:nvPicPr>
          <p:cNvPr id="6" name="Рисунок 5" descr="original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268760"/>
            <a:ext cx="7963417" cy="529567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196752"/>
            <a:ext cx="58326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Arial Black" pitchFamily="34" charset="0"/>
              </a:rPr>
              <a:t>Спасибо за внимание</a:t>
            </a:r>
            <a:endParaRPr lang="ru-RU" sz="72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1071546"/>
            <a:ext cx="83582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Цель: </a:t>
            </a:r>
            <a:r>
              <a:rPr lang="ru-RU" sz="3200" dirty="0" smtClean="0">
                <a:latin typeface="Arial Black" pitchFamily="34" charset="0"/>
              </a:rPr>
              <a:t>изучить имена прилагательные; понять какую роль выполняют имена прилагательные в загадках.</a:t>
            </a:r>
          </a:p>
          <a:p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3071810"/>
            <a:ext cx="85725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Задачи: </a:t>
            </a:r>
            <a:r>
              <a:rPr lang="ru-RU" sz="3200" dirty="0" smtClean="0">
                <a:latin typeface="Arial Black" pitchFamily="34" charset="0"/>
              </a:rPr>
              <a:t>подобрать загадки с именами прилагательными; научиться определять число, род имён прилагательных.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428604"/>
            <a:ext cx="61436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Имя прилагательное – это часть речи 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2357430"/>
            <a:ext cx="80010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Отвечает на вопросы: </a:t>
            </a:r>
            <a:r>
              <a:rPr lang="ru-RU" sz="3200" i="1" dirty="0" smtClean="0"/>
              <a:t>какой? Какая? Какое? Какие?</a:t>
            </a:r>
          </a:p>
          <a:p>
            <a:r>
              <a:rPr lang="ru-RU" sz="3200" dirty="0" smtClean="0"/>
              <a:t>Обозначает признак предмета.</a:t>
            </a:r>
          </a:p>
          <a:p>
            <a:r>
              <a:rPr lang="ru-RU" sz="3200" dirty="0" smtClean="0"/>
              <a:t>Даёт описание предмета, делает речь красочной.</a:t>
            </a:r>
          </a:p>
          <a:p>
            <a:r>
              <a:rPr lang="ru-RU" sz="3200" dirty="0" smtClean="0"/>
              <a:t>Дружит с существительным и подчиняется ему в роде, числе и падеже.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857232"/>
            <a:ext cx="731504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Я – часть речи интересная,</a:t>
            </a:r>
          </a:p>
          <a:p>
            <a:r>
              <a:rPr lang="ru-RU" sz="4000" dirty="0" smtClean="0"/>
              <a:t>Широко в миру известная:</a:t>
            </a:r>
          </a:p>
          <a:p>
            <a:r>
              <a:rPr lang="ru-RU" sz="4000" dirty="0" smtClean="0"/>
              <a:t>Опишу любой предмет- </a:t>
            </a:r>
          </a:p>
          <a:p>
            <a:r>
              <a:rPr lang="ru-RU" sz="4000" dirty="0" smtClean="0"/>
              <a:t>В этом равных со мной нет.</a:t>
            </a:r>
          </a:p>
          <a:p>
            <a:r>
              <a:rPr lang="ru-RU" sz="4000" dirty="0" smtClean="0"/>
              <a:t>Речь со мною выразительна,</a:t>
            </a:r>
          </a:p>
          <a:p>
            <a:r>
              <a:rPr lang="ru-RU" sz="4000" dirty="0" smtClean="0"/>
              <a:t>И точна и удивительна.</a:t>
            </a:r>
          </a:p>
          <a:p>
            <a:r>
              <a:rPr lang="ru-RU" sz="4000" dirty="0" smtClean="0"/>
              <a:t>Чтоб красиво говорить ,</a:t>
            </a:r>
          </a:p>
          <a:p>
            <a:r>
              <a:rPr lang="ru-RU" sz="4000" dirty="0" smtClean="0"/>
              <a:t>Мною нужно дорожить !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85728"/>
            <a:ext cx="7715303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Загадка- </a:t>
            </a:r>
            <a:r>
              <a:rPr lang="ru-RU" sz="4000" dirty="0" smtClean="0"/>
              <a:t>один из древних жанров устного народного творчества. </a:t>
            </a:r>
          </a:p>
          <a:p>
            <a:r>
              <a:rPr lang="ru-RU" sz="4000" dirty="0" smtClean="0"/>
              <a:t>Слово « </a:t>
            </a:r>
            <a:r>
              <a:rPr lang="ru-RU" sz="4000" dirty="0" smtClean="0">
                <a:solidFill>
                  <a:srgbClr val="FF0000"/>
                </a:solidFill>
              </a:rPr>
              <a:t>загадка» </a:t>
            </a:r>
            <a:r>
              <a:rPr lang="ru-RU" sz="4000" dirty="0" smtClean="0"/>
              <a:t>произошло от слова « </a:t>
            </a:r>
            <a:r>
              <a:rPr lang="ru-RU" sz="4000" dirty="0" err="1" smtClean="0"/>
              <a:t>гадати</a:t>
            </a:r>
            <a:r>
              <a:rPr lang="ru-RU" sz="4000" dirty="0" smtClean="0"/>
              <a:t>», что в переводе означает « думать, размышлять». </a:t>
            </a:r>
          </a:p>
          <a:p>
            <a:r>
              <a:rPr lang="ru-RU" sz="4000" dirty="0" smtClean="0"/>
              <a:t>В </a:t>
            </a:r>
            <a:r>
              <a:rPr lang="ru-RU" sz="4000" dirty="0" smtClean="0">
                <a:solidFill>
                  <a:srgbClr val="FF0000"/>
                </a:solidFill>
              </a:rPr>
              <a:t>загадках </a:t>
            </a:r>
            <a:r>
              <a:rPr lang="ru-RU" sz="4000" dirty="0" smtClean="0"/>
              <a:t>часто используются  </a:t>
            </a:r>
            <a:r>
              <a:rPr lang="ru-RU" sz="4000" i="1" dirty="0" smtClean="0">
                <a:solidFill>
                  <a:srgbClr val="FFFF00"/>
                </a:solidFill>
              </a:rPr>
              <a:t>имена прилагательные </a:t>
            </a:r>
            <a:r>
              <a:rPr lang="ru-RU" sz="4000" dirty="0" smtClean="0">
                <a:solidFill>
                  <a:srgbClr val="FFFF00"/>
                </a:solidFill>
              </a:rPr>
              <a:t>.</a:t>
            </a:r>
          </a:p>
          <a:p>
            <a:r>
              <a:rPr lang="ru-RU" sz="4000" dirty="0" smtClean="0"/>
              <a:t> По признакам  загаданного предмета можно отгадать сам предмет.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/>
            <a:r>
              <a:rPr lang="ru-RU" sz="2400" dirty="0" smtClean="0">
                <a:latin typeface="Arial Black" pitchFamily="34" charset="0"/>
              </a:rPr>
              <a:t>Сам </a:t>
            </a:r>
            <a:r>
              <a:rPr lang="ru-RU" sz="2400" i="1" dirty="0" smtClean="0">
                <a:solidFill>
                  <a:srgbClr val="FFFF00"/>
                </a:solidFill>
                <a:latin typeface="Arial Black" pitchFamily="34" charset="0"/>
              </a:rPr>
              <a:t>алый, сахарный</a:t>
            </a:r>
            <a:r>
              <a:rPr lang="ru-RU" sz="2400" i="1" dirty="0" smtClean="0">
                <a:latin typeface="Arial Black" pitchFamily="34" charset="0"/>
              </a:rPr>
              <a:t>,</a:t>
            </a:r>
            <a:r>
              <a:rPr lang="ru-RU" sz="2400" dirty="0" smtClean="0">
                <a:latin typeface="Arial Black" pitchFamily="34" charset="0"/>
              </a:rPr>
              <a:t> кафтан </a:t>
            </a:r>
            <a:r>
              <a:rPr lang="ru-RU" sz="2400" i="1" dirty="0" smtClean="0">
                <a:latin typeface="Arial Black" pitchFamily="34" charset="0"/>
              </a:rPr>
              <a:t> </a:t>
            </a:r>
            <a:r>
              <a:rPr lang="ru-RU" sz="2400" i="1" dirty="0" smtClean="0">
                <a:solidFill>
                  <a:srgbClr val="FFFF00"/>
                </a:solidFill>
                <a:latin typeface="Arial Black" pitchFamily="34" charset="0"/>
              </a:rPr>
              <a:t>зелёный </a:t>
            </a:r>
            <a:r>
              <a:rPr lang="ru-RU" sz="2400" i="1" dirty="0" smtClean="0">
                <a:latin typeface="Arial Black" pitchFamily="34" charset="0"/>
              </a:rPr>
              <a:t>, </a:t>
            </a:r>
            <a:r>
              <a:rPr lang="ru-RU" sz="2400" i="1" dirty="0" smtClean="0">
                <a:solidFill>
                  <a:srgbClr val="FFFF00"/>
                </a:solidFill>
                <a:latin typeface="Arial Black" pitchFamily="34" charset="0"/>
              </a:rPr>
              <a:t>бархатный.</a:t>
            </a:r>
          </a:p>
          <a:p>
            <a:pPr marL="457200" indent="-457200"/>
            <a:r>
              <a:rPr lang="ru-RU" sz="2400" i="1" dirty="0" smtClean="0">
                <a:latin typeface="Arial Black" pitchFamily="34" charset="0"/>
              </a:rPr>
              <a:t>                                  </a:t>
            </a:r>
          </a:p>
        </p:txBody>
      </p:sp>
      <p:pic>
        <p:nvPicPr>
          <p:cNvPr id="3" name="Рисунок 2" descr="a62d9c4d57c2539a8e18a1ab41edbcb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2276872"/>
            <a:ext cx="4975201" cy="417916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r>
              <a:rPr lang="ru-RU" sz="2400" i="1" dirty="0" smtClean="0">
                <a:solidFill>
                  <a:srgbClr val="FFFF00"/>
                </a:solidFill>
                <a:latin typeface="Arial Black" pitchFamily="34" charset="0"/>
              </a:rPr>
              <a:t>Замечательный</a:t>
            </a:r>
            <a:r>
              <a:rPr lang="ru-RU" sz="24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latin typeface="Arial Black" pitchFamily="34" charset="0"/>
              </a:rPr>
              <a:t> цветок словно </a:t>
            </a:r>
            <a:r>
              <a:rPr lang="ru-RU" sz="2400" i="1" dirty="0" smtClean="0">
                <a:solidFill>
                  <a:srgbClr val="FFFF00"/>
                </a:solidFill>
                <a:latin typeface="Arial Black" pitchFamily="34" charset="0"/>
              </a:rPr>
              <a:t>яркий </a:t>
            </a:r>
            <a:r>
              <a:rPr lang="ru-RU" sz="2400" dirty="0" smtClean="0">
                <a:latin typeface="Arial Black" pitchFamily="34" charset="0"/>
              </a:rPr>
              <a:t>огонёк</a:t>
            </a:r>
            <a:r>
              <a:rPr lang="ru-RU" sz="2400" i="1" dirty="0" smtClean="0">
                <a:latin typeface="Arial Black" pitchFamily="34" charset="0"/>
              </a:rPr>
              <a:t>. </a:t>
            </a:r>
            <a:r>
              <a:rPr lang="ru-RU" sz="2400" i="1" dirty="0" smtClean="0">
                <a:solidFill>
                  <a:srgbClr val="FFFF00"/>
                </a:solidFill>
                <a:latin typeface="Arial Black" pitchFamily="34" charset="0"/>
              </a:rPr>
              <a:t>Пышный , важный </a:t>
            </a:r>
            <a:r>
              <a:rPr lang="ru-RU" sz="2400" dirty="0" smtClean="0">
                <a:latin typeface="Arial Black" pitchFamily="34" charset="0"/>
              </a:rPr>
              <a:t>, словно пан , </a:t>
            </a:r>
            <a:r>
              <a:rPr lang="ru-RU" sz="2400" i="1" dirty="0" smtClean="0">
                <a:solidFill>
                  <a:srgbClr val="FFFF00"/>
                </a:solidFill>
                <a:latin typeface="Arial Black" pitchFamily="34" charset="0"/>
              </a:rPr>
              <a:t>нежный бархатный</a:t>
            </a:r>
            <a:r>
              <a:rPr lang="ru-RU" sz="2400" dirty="0" smtClean="0">
                <a:latin typeface="Arial Black" pitchFamily="34" charset="0"/>
              </a:rPr>
              <a:t>…</a:t>
            </a:r>
          </a:p>
          <a:p>
            <a:pPr marL="457200" indent="-457200" algn="ctr"/>
            <a:r>
              <a:rPr lang="ru-RU" sz="2400" i="1" dirty="0" smtClean="0">
                <a:latin typeface="Arial Black" pitchFamily="34" charset="0"/>
              </a:rPr>
              <a:t>                                    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3" name="Рисунок 2" descr="102914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916832"/>
            <a:ext cx="4535785" cy="4535785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748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400" dirty="0" smtClean="0">
                <a:latin typeface="Arial Black" pitchFamily="34" charset="0"/>
              </a:rPr>
              <a:t> Как зовут меня, скажи? Часто прячусь я во ржи . </a:t>
            </a:r>
            <a:r>
              <a:rPr lang="ru-RU" sz="2400" i="1" dirty="0" smtClean="0">
                <a:solidFill>
                  <a:srgbClr val="FFFF00"/>
                </a:solidFill>
                <a:latin typeface="Arial Black" pitchFamily="34" charset="0"/>
              </a:rPr>
              <a:t>Скромный полевой</a:t>
            </a:r>
            <a:r>
              <a:rPr lang="ru-RU" sz="2400" i="1" dirty="0" smtClean="0">
                <a:latin typeface="Arial Black" pitchFamily="34" charset="0"/>
              </a:rPr>
              <a:t> </a:t>
            </a:r>
            <a:r>
              <a:rPr lang="ru-RU" sz="2400" dirty="0" smtClean="0">
                <a:latin typeface="Arial Black" pitchFamily="34" charset="0"/>
              </a:rPr>
              <a:t>цветок , </a:t>
            </a:r>
            <a:r>
              <a:rPr lang="ru-RU" sz="2400" i="1" dirty="0" smtClean="0">
                <a:solidFill>
                  <a:srgbClr val="FFFF00"/>
                </a:solidFill>
                <a:latin typeface="Arial Black" pitchFamily="34" charset="0"/>
              </a:rPr>
              <a:t>синеглазый</a:t>
            </a:r>
            <a:r>
              <a:rPr lang="ru-RU" sz="24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latin typeface="Arial Black" pitchFamily="34" charset="0"/>
              </a:rPr>
              <a:t>…</a:t>
            </a:r>
          </a:p>
          <a:p>
            <a:pPr marL="457200" indent="-457200"/>
            <a:r>
              <a:rPr lang="ru-RU" sz="2400" dirty="0" smtClean="0">
                <a:latin typeface="Arial Black" pitchFamily="34" charset="0"/>
              </a:rPr>
              <a:t>                                    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3" name="Рисунок 2" descr="CloxSrWXIAAjwZ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196752"/>
            <a:ext cx="5040560" cy="5040560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ru-RU" sz="2400" b="1" i="1" dirty="0" smtClean="0">
                <a:solidFill>
                  <a:srgbClr val="FFFF00"/>
                </a:solidFill>
                <a:latin typeface="Arial Black" pitchFamily="34" charset="0"/>
                <a:cs typeface="Aharoni" pitchFamily="2" charset="-79"/>
              </a:rPr>
              <a:t>Дорогое</a:t>
            </a:r>
            <a:r>
              <a:rPr lang="ru-RU" sz="2400" b="1" dirty="0" smtClean="0">
                <a:latin typeface="Arial Black" pitchFamily="34" charset="0"/>
                <a:cs typeface="Aharoni" pitchFamily="2" charset="-79"/>
              </a:rPr>
              <a:t> ожерелье засверкало на деревьях, </a:t>
            </a:r>
            <a:endParaRPr lang="ru-RU" sz="2400" b="1" dirty="0" smtClean="0">
              <a:solidFill>
                <a:srgbClr val="FFFF00"/>
              </a:solidFill>
              <a:latin typeface="Arial Black" pitchFamily="34" charset="0"/>
              <a:cs typeface="Aharoni" pitchFamily="2" charset="-79"/>
            </a:endParaRPr>
          </a:p>
          <a:p>
            <a:pPr marL="514350" indent="-514350" algn="ctr"/>
            <a:r>
              <a:rPr lang="ru-RU" sz="2400" b="1" i="1" dirty="0" smtClean="0">
                <a:solidFill>
                  <a:srgbClr val="FFFF00"/>
                </a:solidFill>
                <a:latin typeface="Arial Black" pitchFamily="34" charset="0"/>
                <a:cs typeface="Aharoni" pitchFamily="2" charset="-79"/>
              </a:rPr>
              <a:t>белое, искристое, морозное, ветвистое</a:t>
            </a:r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  <a:cs typeface="Aharoni" pitchFamily="2" charset="-79"/>
              </a:rPr>
              <a:t>. </a:t>
            </a:r>
            <a:endParaRPr lang="ru-RU" sz="2400" dirty="0" smtClean="0"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3" name="Рисунок 2" descr="PH21005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700808"/>
            <a:ext cx="6571115" cy="4918949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269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 по русскому языку «Имена прилагательные в загадках»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Катюшка</cp:lastModifiedBy>
  <cp:revision>41</cp:revision>
  <dcterms:created xsi:type="dcterms:W3CDTF">2012-02-13T15:41:30Z</dcterms:created>
  <dcterms:modified xsi:type="dcterms:W3CDTF">2017-04-17T04:31:40Z</dcterms:modified>
</cp:coreProperties>
</file>