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3F763-9033-4A6C-B129-58F97B0014A9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F538E-12FF-4CC4-8411-52AF6B0A7A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051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13" Type="http://schemas.openxmlformats.org/officeDocument/2006/relationships/image" Target="../media/image59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12" Type="http://schemas.openxmlformats.org/officeDocument/2006/relationships/image" Target="../media/image58.jpeg"/><Relationship Id="rId2" Type="http://schemas.openxmlformats.org/officeDocument/2006/relationships/image" Target="../media/image5.jpeg"/><Relationship Id="rId16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11" Type="http://schemas.openxmlformats.org/officeDocument/2006/relationships/image" Target="../media/image57.jpeg"/><Relationship Id="rId5" Type="http://schemas.openxmlformats.org/officeDocument/2006/relationships/image" Target="../media/image51.jpeg"/><Relationship Id="rId15" Type="http://schemas.openxmlformats.org/officeDocument/2006/relationships/image" Target="../media/image61.jpeg"/><Relationship Id="rId10" Type="http://schemas.openxmlformats.org/officeDocument/2006/relationships/image" Target="../media/image56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Relationship Id="rId14" Type="http://schemas.openxmlformats.org/officeDocument/2006/relationships/image" Target="../media/image6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Цитатник Записи в рубрике Цитатник Блог созерцателя Agnishanti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188640"/>
            <a:ext cx="84969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Детский сад комбинированного  вида №40 «Солнышко»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556792"/>
            <a:ext cx="554461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Проект «Покормим Птиц зимой»</a:t>
            </a:r>
            <a:endParaRPr lang="ru-RU" sz="54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5589240"/>
            <a:ext cx="2449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Автор: Бондарева И.А.</a:t>
            </a:r>
          </a:p>
          <a:p>
            <a:r>
              <a:rPr lang="ru-RU" b="1" dirty="0" smtClean="0"/>
              <a:t>             Лаврова Т.В.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908720"/>
            <a:ext cx="79198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Содержание работы в процессе реализации проекта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2204864"/>
            <a:ext cx="39443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Игровая деятельность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2780928"/>
            <a:ext cx="3161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Дидактические игры: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3356992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«Один-много», «Назови ласково», «Четвертый лишний», " «Кто во что одет?», «Кто что ест», « Узнай по голосу», «Что едят птицы».</a:t>
            </a:r>
          </a:p>
          <a:p>
            <a:r>
              <a:rPr lang="ru-RU" sz="2000" dirty="0" smtClean="0"/>
              <a:t>Настольные игры</a:t>
            </a:r>
          </a:p>
          <a:p>
            <a:r>
              <a:rPr lang="ru-RU" sz="2000" dirty="0" smtClean="0"/>
              <a:t>«Домино» (птицы) ,«Разрезные картинки», Лото «Магазин».</a:t>
            </a:r>
          </a:p>
          <a:p>
            <a:r>
              <a:rPr lang="ru-RU" sz="2000" dirty="0" smtClean="0"/>
              <a:t>Сюжетно-ролевые игры:</a:t>
            </a:r>
          </a:p>
          <a:p>
            <a:r>
              <a:rPr lang="ru-RU" sz="2000" dirty="0" smtClean="0"/>
              <a:t>«Птичий двор».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43608" y="1124744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Д/и «Кто, что ест?»</a:t>
            </a:r>
            <a:endParaRPr lang="ru-RU" sz="2400" i="1" dirty="0">
              <a:solidFill>
                <a:srgbClr val="FF0000"/>
              </a:solidFill>
            </a:endParaRPr>
          </a:p>
        </p:txBody>
      </p:sp>
      <p:pic>
        <p:nvPicPr>
          <p:cNvPr id="11265" name="Picture 1" descr="C:\Documents and Settings\User\Рабочий стол\ПТИЦЫ\Изображение 0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2400404" cy="1800200"/>
          </a:xfrm>
          <a:prstGeom prst="round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266" name="Picture 2" descr="C:\Documents and Settings\User\Рабочий стол\ПТИЦЫ\Изображение 0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700808"/>
            <a:ext cx="2448272" cy="1836098"/>
          </a:xfrm>
          <a:prstGeom prst="round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267" name="Picture 3" descr="C:\Documents and Settings\User\Рабочий стол\ПТИЦЫ\Изображение 03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5647" y="3717032"/>
            <a:ext cx="2616313" cy="1962122"/>
          </a:xfrm>
          <a:prstGeom prst="round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268" name="Picture 4" descr="C:\Documents and Settings\User\Рабочий стол\ПТИЦЫ\Изображение 02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700808"/>
            <a:ext cx="2400403" cy="1800200"/>
          </a:xfrm>
          <a:prstGeom prst="round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269" name="Picture 5" descr="C:\Documents and Settings\User\Рабочий стол\ПТИЦЫ\Изображение 03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681047"/>
            <a:ext cx="2664296" cy="1998107"/>
          </a:xfrm>
          <a:prstGeom prst="round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55776" y="980728"/>
            <a:ext cx="3526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Д/и «Кто во что одет?»</a:t>
            </a:r>
            <a:endParaRPr lang="ru-RU" sz="2400" i="1" dirty="0">
              <a:solidFill>
                <a:srgbClr val="FF0000"/>
              </a:solidFill>
            </a:endParaRPr>
          </a:p>
        </p:txBody>
      </p:sp>
      <p:pic>
        <p:nvPicPr>
          <p:cNvPr id="10241" name="Picture 1" descr="Изображение 00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2016224" cy="151992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242" name="Picture 2" descr="Изображение 0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556792"/>
            <a:ext cx="2016224" cy="151969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243" name="Picture 3" descr="Изображение 0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556792"/>
            <a:ext cx="2046773" cy="151216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3059832" y="3501008"/>
            <a:ext cx="2473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Лото «Магазин»</a:t>
            </a:r>
            <a:endParaRPr lang="ru-RU" sz="2400" i="1" dirty="0">
              <a:solidFill>
                <a:srgbClr val="FF0000"/>
              </a:solidFill>
            </a:endParaRPr>
          </a:p>
        </p:txBody>
      </p:sp>
      <p:pic>
        <p:nvPicPr>
          <p:cNvPr id="10244" name="Picture 4" descr="Изображение 02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509120"/>
            <a:ext cx="2021703" cy="151216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245" name="Picture 5" descr="Изображение 02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509120"/>
            <a:ext cx="2032484" cy="151216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246" name="Picture 6" descr="Изображение 02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509120"/>
            <a:ext cx="1989695" cy="151216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980728"/>
            <a:ext cx="799288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                    </a:t>
            </a:r>
            <a:r>
              <a:rPr lang="ru-RU" sz="3600" b="1" i="1" dirty="0" smtClean="0">
                <a:solidFill>
                  <a:srgbClr val="FF0000"/>
                </a:solidFill>
              </a:rPr>
              <a:t>Подвижные игры</a:t>
            </a:r>
          </a:p>
          <a:p>
            <a:endParaRPr lang="ru-RU" dirty="0" smtClean="0"/>
          </a:p>
          <a:p>
            <a:r>
              <a:rPr lang="ru-RU" sz="2400" dirty="0" smtClean="0"/>
              <a:t>«Снегири», «Воробушки и кот», «Зимующие и перелетные птицы», «Воробушки и автомобиль».</a:t>
            </a:r>
            <a:endParaRPr lang="ru-RU" sz="2400" dirty="0"/>
          </a:p>
        </p:txBody>
      </p:sp>
      <p:pic>
        <p:nvPicPr>
          <p:cNvPr id="9218" name="Picture 2" descr="Природа Записи в рубрике Природа Дневник maxim1948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924944"/>
            <a:ext cx="4464496" cy="2973424"/>
          </a:xfrm>
          <a:prstGeom prst="round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3" name="Picture 1" descr="100_603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2300112" cy="172819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194" name="Picture 2" descr="Изображение 03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356992"/>
            <a:ext cx="2395950" cy="18002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195" name="Picture 3" descr="Изображение 04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412776"/>
            <a:ext cx="2404463" cy="18002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1052736"/>
            <a:ext cx="842493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</a:t>
            </a:r>
            <a:r>
              <a:rPr lang="ru-RU" sz="2800" b="1" dirty="0" smtClean="0">
                <a:solidFill>
                  <a:srgbClr val="FF0000"/>
                </a:solidFill>
              </a:rPr>
              <a:t>Познавательная исследовательская деятельность</a:t>
            </a:r>
            <a:endParaRPr lang="ru-RU" sz="2800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r>
              <a:rPr lang="ru-RU" sz="2400" b="1" i="1" dirty="0" smtClean="0"/>
              <a:t>Тема:</a:t>
            </a:r>
            <a:r>
              <a:rPr lang="ru-RU" sz="2400" i="1" dirty="0" smtClean="0"/>
              <a:t> «Зимующие птицы»</a:t>
            </a:r>
          </a:p>
          <a:p>
            <a:endParaRPr lang="ru-RU" sz="2400" i="1" dirty="0" smtClean="0"/>
          </a:p>
          <a:p>
            <a:r>
              <a:rPr lang="ru-RU" sz="2400" b="1" i="1" dirty="0" smtClean="0"/>
              <a:t>Цели:</a:t>
            </a:r>
            <a:r>
              <a:rPr lang="ru-RU" sz="2400" i="1" dirty="0" smtClean="0"/>
              <a:t> рассказать детям о зимующих птицах, объяснить причину их перелетов перелетные, </a:t>
            </a:r>
          </a:p>
          <a:p>
            <a:r>
              <a:rPr lang="ru-RU" sz="2400" i="1" dirty="0" smtClean="0"/>
              <a:t>зимующие) ; учить отвечать на вопросы полными ответами, способствовать воспитанию заботливого отношения к птицам.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5" name="Picture 1" descr="100_573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77072"/>
            <a:ext cx="2376264" cy="178608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146" name="Picture 2" descr="100_573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212976"/>
            <a:ext cx="2376264" cy="17705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147" name="Picture 3" descr="100_574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692696"/>
            <a:ext cx="2405439" cy="18002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148" name="Picture 4" descr="100_574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2416058" cy="18002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149" name="Picture 5" descr="Изображение 01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365104"/>
            <a:ext cx="2400267" cy="18002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150" name="Picture 6" descr="Изображение 02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556792"/>
            <a:ext cx="2440949" cy="18002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1412776"/>
            <a:ext cx="813690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                             Беседы: </a:t>
            </a:r>
            <a:endParaRPr lang="ru-RU" sz="3200" i="1" dirty="0" smtClean="0">
              <a:solidFill>
                <a:srgbClr val="FF0000"/>
              </a:solidFill>
            </a:endParaRPr>
          </a:p>
          <a:p>
            <a:endParaRPr lang="ru-RU" sz="2400" dirty="0" smtClean="0"/>
          </a:p>
          <a:p>
            <a:r>
              <a:rPr lang="ru-RU" sz="2400" dirty="0" smtClean="0"/>
              <a:t>«Как живут наши пернатые друзья зимой», «Кто заботится о птицах», «Пользу или вред приносят птицы?», «Меню птиц», «Как дети с родителями заботятся о птицах зимой?». </a:t>
            </a:r>
          </a:p>
          <a:p>
            <a:endParaRPr lang="ru-RU" sz="3200" b="1" i="1" dirty="0" smtClean="0">
              <a:solidFill>
                <a:srgbClr val="FF0000"/>
              </a:solidFill>
            </a:endParaRP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          Решение проблемной ситуации: </a:t>
            </a:r>
            <a:endParaRPr lang="ru-RU" sz="3200" i="1" dirty="0" smtClean="0">
              <a:solidFill>
                <a:srgbClr val="FF0000"/>
              </a:solidFill>
            </a:endParaRPr>
          </a:p>
          <a:p>
            <a:endParaRPr lang="ru-RU" sz="2400" dirty="0" smtClean="0"/>
          </a:p>
          <a:p>
            <a:r>
              <a:rPr lang="ru-RU" sz="2400" dirty="0" smtClean="0"/>
              <a:t>«Что может произойти, если не подкармливать птиц зимой».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1052736"/>
            <a:ext cx="784887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   Наблюдение за птицами зимой:</a:t>
            </a:r>
            <a:endParaRPr lang="ru-RU" sz="3200" i="1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r>
              <a:rPr lang="ru-RU" sz="2400" dirty="0" smtClean="0"/>
              <a:t>Наблюдение за синицей, наблюдение за зимующими птицами, наблюдение за вороной, наблюдение за снегирем, наблюдение за голубями, наблюдение за синичкой.</a:t>
            </a:r>
          </a:p>
          <a:p>
            <a:endParaRPr lang="ru-RU" dirty="0"/>
          </a:p>
        </p:txBody>
      </p:sp>
      <p:pic>
        <p:nvPicPr>
          <p:cNvPr id="4099" name="Picture 3" descr="дети кормят птиц зимой картинк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429000"/>
            <a:ext cx="3528392" cy="2646294"/>
          </a:xfrm>
          <a:prstGeom prst="round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764704"/>
            <a:ext cx="856895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                                     Труд:</a:t>
            </a:r>
            <a:endParaRPr lang="ru-RU" sz="3200" i="1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  изготовление кормушек, чистка кормушек, подкормка птиц.</a:t>
            </a:r>
          </a:p>
          <a:p>
            <a:endParaRPr lang="ru-RU" dirty="0"/>
          </a:p>
        </p:txBody>
      </p:sp>
      <p:pic>
        <p:nvPicPr>
          <p:cNvPr id="3073" name="Picture 1" descr="C:\Documents and Settings\User\Рабочий стол\ПТИЦЫ\Изображение 0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2520280" cy="1890101"/>
          </a:xfrm>
          <a:prstGeom prst="round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074" name="Picture 2" descr="Изображение 01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149080"/>
            <a:ext cx="2333625" cy="176212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075" name="Picture 3" descr="Изображение 01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060848"/>
            <a:ext cx="2314575" cy="17335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076" name="Picture 4" descr="Изображение 02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149080"/>
            <a:ext cx="2306549" cy="172819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3313" name="Picture 1" descr="IMG_20141215_13504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772816"/>
            <a:ext cx="1964432" cy="147332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3314" name="Picture 2" descr="IMG_20141215_13450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2852936"/>
            <a:ext cx="2016224" cy="150650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3315" name="Picture 3" descr="IMG_20141215_13511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4606211"/>
            <a:ext cx="2016224" cy="150958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3316" name="Picture 4" descr="IMG_20141218_09555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429000"/>
            <a:ext cx="1600200" cy="214312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Заметки писаки 2.0: Новогодние фоны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нутый угол 7"/>
          <p:cNvSpPr/>
          <p:nvPr/>
        </p:nvSpPr>
        <p:spPr>
          <a:xfrm>
            <a:off x="683568" y="692696"/>
            <a:ext cx="7848872" cy="5328592"/>
          </a:xfrm>
          <a:prstGeom prst="foldedCorne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187624" y="980728"/>
            <a:ext cx="390844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Покормите птиц зимой,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Пусть со всех концов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К вам слетятся как домой,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Стайки на крыльцо.</a:t>
            </a:r>
            <a:endParaRPr lang="ru-RU" sz="28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9952" y="3501008"/>
            <a:ext cx="399981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Не богаты их корма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Горсть зерна нужна,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Горсть одна – и не страшна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Будет им зима.</a:t>
            </a:r>
            <a:endParaRPr lang="ru-RU" sz="28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21508" name="Picture 4" descr="Природа Записи в рубрике Природа Дневник maxim1948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340768"/>
            <a:ext cx="2664296" cy="1998222"/>
          </a:xfrm>
          <a:prstGeom prst="rect">
            <a:avLst/>
          </a:prstGeom>
          <a:noFill/>
        </p:spPr>
      </p:pic>
      <p:pic>
        <p:nvPicPr>
          <p:cNvPr id="21510" name="Picture 6" descr="Экологическая акция &quot;Птичья столовая&quot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924944"/>
            <a:ext cx="3222736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7544" y="692696"/>
            <a:ext cx="813690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                       Коммуникация:</a:t>
            </a:r>
          </a:p>
          <a:p>
            <a:endParaRPr lang="ru-RU" dirty="0" smtClean="0"/>
          </a:p>
          <a:p>
            <a:r>
              <a:rPr lang="ru-RU" sz="2400" i="1" dirty="0" smtClean="0"/>
              <a:t>Чтение рассказов: И. Тургенева «Воробей», М. Горького «</a:t>
            </a:r>
            <a:r>
              <a:rPr lang="ru-RU" sz="2400" i="1" dirty="0" err="1" smtClean="0"/>
              <a:t>Воробьишко</a:t>
            </a:r>
            <a:r>
              <a:rPr lang="ru-RU" sz="2400" i="1" dirty="0" smtClean="0"/>
              <a:t>» + просмотр мультфильма, Н. Рубцова «Воробей» и «Ворона». Сухомлинского «О чем плачет синичка», просмотр мультфильма «Высокая горка», просмотр презентаций: "Зимующие птицы", "Кормушки". 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Заучивание и чтение стихотворений о зимующих </a:t>
            </a:r>
          </a:p>
          <a:p>
            <a:r>
              <a:rPr lang="ru-RU" sz="2400" i="1" dirty="0" smtClean="0"/>
              <a:t>птицах; обсуждение пословиц, поговорок, отгадывание загадок; рассматривание иллюстраций с изображением зимующих птиц.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Игры на звукопроизношение, речь с движением, театрализованные игры («Петушок в гостях у зверей»).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5" name="Picture 1" descr="100_585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2564904"/>
            <a:ext cx="2160240" cy="162018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266" name="Picture 2" descr="100_585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764704"/>
            <a:ext cx="2106791" cy="15841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267" name="Picture 3" descr="Изображение 00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1" y="4437112"/>
            <a:ext cx="2129269" cy="15841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268" name="Picture 4" descr="Изображение 00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59" y="4437112"/>
            <a:ext cx="2129269" cy="15841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269" name="Picture 5" descr="Изображение 01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564904"/>
            <a:ext cx="2160240" cy="160721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270" name="Picture 6" descr="Изображение 01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437112"/>
            <a:ext cx="2160240" cy="162018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271" name="Picture 7" descr="Изображение 01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36912"/>
            <a:ext cx="2129268" cy="15841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272" name="Picture 8" descr="Изображение 04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764704"/>
            <a:ext cx="2129269" cy="15841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273" name="Picture 9" descr="Изображение 04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2129268" cy="15841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836712"/>
            <a:ext cx="763284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         Художественное творчество:</a:t>
            </a:r>
            <a:endParaRPr lang="ru-RU" sz="3200" dirty="0" smtClean="0">
              <a:solidFill>
                <a:srgbClr val="FF0000"/>
              </a:solidFill>
            </a:endParaRPr>
          </a:p>
          <a:p>
            <a:endParaRPr lang="ru-RU" sz="2400" i="1" dirty="0" smtClean="0"/>
          </a:p>
          <a:p>
            <a:r>
              <a:rPr lang="ru-RU" sz="2400" i="1" dirty="0" smtClean="0"/>
              <a:t>        Рисование «Синички», «Птицы на кормушке»</a:t>
            </a:r>
          </a:p>
          <a:p>
            <a:r>
              <a:rPr lang="ru-RU" sz="2400" i="1" dirty="0" smtClean="0"/>
              <a:t>       Аппликация «Снегирь», «Скворечник»</a:t>
            </a:r>
          </a:p>
          <a:p>
            <a:r>
              <a:rPr lang="ru-RU" sz="2400" i="1" dirty="0" smtClean="0"/>
              <a:t>      Лепка «Рябинка для птиц»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42" name="Picture 2" descr="Обучающие и развивающие программы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700808"/>
            <a:ext cx="4608512" cy="4765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7" name="Picture 1" descr="IMG_20150112_15532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1740899" cy="129614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218" name="Picture 2" descr="IMG_20150112_15542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780927"/>
            <a:ext cx="1728192" cy="128668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219" name="Picture 3" descr="IMG_20150112_1612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5013176"/>
            <a:ext cx="1934333" cy="144016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220" name="Picture 4" descr="IMG_20150112_17283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04664"/>
            <a:ext cx="1512168" cy="201990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221" name="Picture 5" descr="IMG_20150114_13493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052736"/>
            <a:ext cx="1655440" cy="220319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222" name="Picture 6" descr="IMG_20150114_16392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5013176"/>
            <a:ext cx="1948452" cy="144016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223" name="Picture 7" descr="IMG_20150115_06564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5013176"/>
            <a:ext cx="2025005" cy="150766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224" name="Picture 8" descr="IMG_20150116_16132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221088"/>
            <a:ext cx="2021215" cy="151216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225" name="Picture 9" descr="IMG_20150116_17582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3429000"/>
            <a:ext cx="1934333" cy="144016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226" name="Picture 10" descr="IMG_20150116_155817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1916230" cy="144016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227" name="Picture 11" descr="IMG_20150116_155840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196752"/>
            <a:ext cx="1728192" cy="129939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228" name="Picture 12" descr="Изображение 122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501008"/>
            <a:ext cx="1872208" cy="140141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229" name="Picture 13" descr="Изображение 124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564904"/>
            <a:ext cx="1872208" cy="140148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230" name="Picture 14" descr="Изображение 123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60648"/>
            <a:ext cx="1656184" cy="220389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1340768"/>
            <a:ext cx="792087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                                     </a:t>
            </a:r>
            <a:r>
              <a:rPr lang="ru-RU" sz="3200" b="1" i="1" dirty="0" smtClean="0">
                <a:solidFill>
                  <a:srgbClr val="FF0000"/>
                </a:solidFill>
              </a:rPr>
              <a:t>Музыка: 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Аудиозапись «Голоса птиц», «Голоса зимнего леса». Музыкально -дидактическая игра «Птицы и птенчики», муз. и сл. Е. Тиличеевой</a:t>
            </a:r>
          </a:p>
          <a:p>
            <a:endParaRPr lang="ru-RU" dirty="0"/>
          </a:p>
        </p:txBody>
      </p:sp>
      <p:pic>
        <p:nvPicPr>
          <p:cNvPr id="8194" name="Picture 2" descr="Мастер класс музыкальных руководителей - Master clas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140968"/>
            <a:ext cx="2683018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1556792"/>
            <a:ext cx="842493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             Работа с родителями:</a:t>
            </a:r>
            <a:endParaRPr lang="ru-RU" sz="3200" i="1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r>
              <a:rPr lang="ru-RU" sz="2400" i="1" dirty="0" smtClean="0"/>
              <a:t>Выставка кормушек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Консультации для родителей: «Как и из чего можно сделать кормушку для птиц».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Индивидуальные беседы: «Как можно помочь зимующим птицам?»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1196752"/>
            <a:ext cx="799288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            III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этап-заключительный</a:t>
            </a:r>
            <a:endParaRPr lang="ru-RU" sz="3200" b="1" i="1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r>
              <a:rPr lang="ru-RU" sz="2400" i="1" dirty="0" smtClean="0">
                <a:solidFill>
                  <a:srgbClr val="7030A0"/>
                </a:solidFill>
              </a:rPr>
              <a:t>• Обработка  результатов по реализации проекта</a:t>
            </a:r>
          </a:p>
          <a:p>
            <a:endParaRPr lang="ru-RU" sz="2400" i="1" dirty="0" smtClean="0">
              <a:solidFill>
                <a:srgbClr val="7030A0"/>
              </a:solidFill>
            </a:endParaRPr>
          </a:p>
          <a:p>
            <a:r>
              <a:rPr lang="ru-RU" sz="2400" i="1" dirty="0" smtClean="0">
                <a:solidFill>
                  <a:srgbClr val="7030A0"/>
                </a:solidFill>
              </a:rPr>
              <a:t>• Презентация проекта </a:t>
            </a:r>
          </a:p>
          <a:p>
            <a:endParaRPr lang="ru-RU" sz="2400" i="1" dirty="0" smtClean="0">
              <a:solidFill>
                <a:srgbClr val="7030A0"/>
              </a:solidFill>
            </a:endParaRPr>
          </a:p>
          <a:p>
            <a:r>
              <a:rPr lang="ru-RU" sz="2400" i="1" dirty="0" smtClean="0">
                <a:solidFill>
                  <a:srgbClr val="7030A0"/>
                </a:solidFill>
              </a:rPr>
              <a:t>• Организация и участие родителей в изготовлении кормушек.</a:t>
            </a:r>
          </a:p>
          <a:p>
            <a:endParaRPr lang="ru-RU" sz="2400" i="1" dirty="0" smtClean="0">
              <a:solidFill>
                <a:srgbClr val="7030A0"/>
              </a:solidFill>
            </a:endParaRPr>
          </a:p>
          <a:p>
            <a:r>
              <a:rPr lang="ru-RU" sz="2400" i="1" dirty="0" smtClean="0">
                <a:solidFill>
                  <a:srgbClr val="7030A0"/>
                </a:solidFill>
              </a:rPr>
              <a:t>• Акция «Покормите птиц зимой»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908720"/>
            <a:ext cx="856895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        Результаты реализации проекта:</a:t>
            </a:r>
          </a:p>
          <a:p>
            <a:endParaRPr lang="ru-RU" dirty="0" smtClean="0"/>
          </a:p>
          <a:p>
            <a:r>
              <a:rPr lang="ru-RU" dirty="0" smtClean="0"/>
              <a:t>• </a:t>
            </a:r>
            <a:r>
              <a:rPr lang="ru-RU" sz="2400" i="1" dirty="0" smtClean="0">
                <a:solidFill>
                  <a:srgbClr val="7030A0"/>
                </a:solidFill>
              </a:rPr>
              <a:t>Созданы необходимые условия в группе по формированию у дошкольников целостного представления о жизни птиц.</a:t>
            </a:r>
          </a:p>
          <a:p>
            <a:endParaRPr lang="ru-RU" sz="2400" i="1" dirty="0" smtClean="0">
              <a:solidFill>
                <a:srgbClr val="7030A0"/>
              </a:solidFill>
            </a:endParaRPr>
          </a:p>
          <a:p>
            <a:r>
              <a:rPr lang="ru-RU" sz="2400" i="1" dirty="0" smtClean="0">
                <a:solidFill>
                  <a:srgbClr val="7030A0"/>
                </a:solidFill>
              </a:rPr>
              <a:t>• У детей сформировались любознательность, творческие способности, познавательная активность, коммуникативные навыки.</a:t>
            </a:r>
          </a:p>
          <a:p>
            <a:endParaRPr lang="ru-RU" sz="2400" i="1" dirty="0" smtClean="0">
              <a:solidFill>
                <a:srgbClr val="7030A0"/>
              </a:solidFill>
            </a:endParaRPr>
          </a:p>
          <a:p>
            <a:r>
              <a:rPr lang="ru-RU" sz="2400" i="1" dirty="0" smtClean="0">
                <a:solidFill>
                  <a:srgbClr val="7030A0"/>
                </a:solidFill>
              </a:rPr>
              <a:t>• Воспитанники и родители приняли активное участие в оказании помощи птицам в трудных зимних условиях.</a:t>
            </a:r>
          </a:p>
          <a:p>
            <a:endParaRPr lang="ru-RU" sz="2400" i="1" dirty="0" smtClean="0">
              <a:solidFill>
                <a:srgbClr val="7030A0"/>
              </a:solidFill>
            </a:endParaRPr>
          </a:p>
          <a:p>
            <a:r>
              <a:rPr lang="ru-RU" sz="2400" i="1" dirty="0" smtClean="0">
                <a:solidFill>
                  <a:srgbClr val="7030A0"/>
                </a:solidFill>
              </a:rPr>
              <a:t>• Оформлены картотеки загадок, стихов о птицах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6200" y="-57150"/>
            <a:ext cx="9296400" cy="697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11760" y="116632"/>
            <a:ext cx="414100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проекте</a:t>
            </a:r>
            <a:endParaRPr lang="ru-RU" sz="66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1268760"/>
            <a:ext cx="77048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Тип проекта: </a:t>
            </a: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познавательно-практико-исследовательский.</a:t>
            </a:r>
          </a:p>
          <a:p>
            <a:endParaRPr lang="ru-RU" sz="24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Участники проекта: </a:t>
            </a: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дети подготовительной группы, родители воспитанников, </a:t>
            </a:r>
          </a:p>
          <a:p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воспитатели группы. </a:t>
            </a:r>
          </a:p>
          <a:p>
            <a:endParaRPr lang="ru-RU" sz="24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Срок реализации проекта: </a:t>
            </a: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краткосрочный (декабрь-апрель).</a:t>
            </a:r>
          </a:p>
          <a:p>
            <a:endParaRPr lang="ru-RU" sz="24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Формы работы: </a:t>
            </a: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игровая, познавательная, продуктивная, работа с родителями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76294" y="1340768"/>
            <a:ext cx="383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Проблема:</a:t>
            </a:r>
            <a:endParaRPr lang="ru-RU" sz="5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636912"/>
            <a:ext cx="784887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Недостаточные представления детей о птицах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8434" name="Picture 2" descr="птицы зимой картинки для дете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2088232" cy="1440701"/>
          </a:xfrm>
          <a:prstGeom prst="round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8436" name="Picture 4" descr="2014 Январь Вперёд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861048"/>
            <a:ext cx="2304256" cy="2304256"/>
          </a:xfrm>
          <a:prstGeom prst="round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8438" name="Picture 6" descr="Радость Жизни - Part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717032"/>
            <a:ext cx="1944216" cy="1458162"/>
          </a:xfrm>
          <a:prstGeom prst="round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9" y="1124744"/>
            <a:ext cx="82089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Цель:</a:t>
            </a:r>
            <a:r>
              <a:rPr lang="ru-RU" i="1" dirty="0" smtClean="0">
                <a:solidFill>
                  <a:srgbClr val="7030A0"/>
                </a:solidFill>
              </a:rPr>
              <a:t> закрепление представлений дошкольников о зимующих птицах, их образе жизни, о связи с окружающей средой, роли человека в жизни птиц; расширение представлений детей о птицах края; воспитание у детей эмоционально-положительного отношения к птицам, развитие желания помочь им.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2780928"/>
            <a:ext cx="792088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Задачи:</a:t>
            </a:r>
            <a:r>
              <a:rPr lang="ru-RU" sz="2400" i="1" dirty="0" smtClean="0">
                <a:solidFill>
                  <a:srgbClr val="7030A0"/>
                </a:solidFill>
              </a:rPr>
              <a:t> 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1.Воспитывать заботливое отношение к птицам, желание помогать в трудных зимних условиях</a:t>
            </a:r>
          </a:p>
          <a:p>
            <a:endParaRPr lang="ru-RU" i="1" dirty="0" smtClean="0">
              <a:solidFill>
                <a:srgbClr val="7030A0"/>
              </a:solidFill>
            </a:endParaRPr>
          </a:p>
          <a:p>
            <a:r>
              <a:rPr lang="ru-RU" i="1" dirty="0" smtClean="0">
                <a:solidFill>
                  <a:srgbClr val="7030A0"/>
                </a:solidFill>
              </a:rPr>
              <a:t>2.Обобщить знания детей, полученные при наблюдении за повадками птиц </a:t>
            </a:r>
          </a:p>
          <a:p>
            <a:endParaRPr lang="ru-RU" i="1" dirty="0" smtClean="0">
              <a:solidFill>
                <a:srgbClr val="7030A0"/>
              </a:solidFill>
            </a:endParaRPr>
          </a:p>
          <a:p>
            <a:r>
              <a:rPr lang="ru-RU" i="1" dirty="0" smtClean="0">
                <a:solidFill>
                  <a:srgbClr val="7030A0"/>
                </a:solidFill>
              </a:rPr>
              <a:t>3.Вызвать желание помочь нашим крылатым друзьям в зимнюю бескормицу</a:t>
            </a:r>
          </a:p>
          <a:p>
            <a:endParaRPr lang="ru-RU" i="1" dirty="0" smtClean="0">
              <a:solidFill>
                <a:srgbClr val="7030A0"/>
              </a:solidFill>
            </a:endParaRPr>
          </a:p>
          <a:p>
            <a:r>
              <a:rPr lang="ru-RU" i="1" dirty="0" smtClean="0">
                <a:solidFill>
                  <a:srgbClr val="7030A0"/>
                </a:solidFill>
              </a:rPr>
              <a:t>4.Научить детей правильно их подкармливать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980728"/>
            <a:ext cx="782025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Этапы реализации проекта: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2204864"/>
            <a:ext cx="737573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I этап - подготовительный</a:t>
            </a:r>
          </a:p>
          <a:p>
            <a:endParaRPr lang="ru-RU" sz="3600" b="1" i="1" dirty="0" smtClean="0">
              <a:solidFill>
                <a:srgbClr val="7030A0"/>
              </a:solidFill>
            </a:endParaRPr>
          </a:p>
          <a:p>
            <a:r>
              <a:rPr lang="ru-RU" sz="3600" b="1" i="1" dirty="0" smtClean="0">
                <a:solidFill>
                  <a:srgbClr val="7030A0"/>
                </a:solidFill>
              </a:rPr>
              <a:t>II  этап - основной ( практический)</a:t>
            </a:r>
          </a:p>
          <a:p>
            <a:endParaRPr lang="ru-RU" sz="3600" b="1" i="1" dirty="0" smtClean="0">
              <a:solidFill>
                <a:srgbClr val="7030A0"/>
              </a:solidFill>
            </a:endParaRPr>
          </a:p>
          <a:p>
            <a:r>
              <a:rPr lang="ru-RU" sz="3600" b="1" i="1" dirty="0" smtClean="0">
                <a:solidFill>
                  <a:srgbClr val="7030A0"/>
                </a:solidFill>
              </a:rPr>
              <a:t>III этап - заключительный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764704"/>
            <a:ext cx="842493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             </a:t>
            </a:r>
            <a:r>
              <a:rPr lang="ru-RU" sz="3200" b="1" i="1" dirty="0" smtClean="0">
                <a:solidFill>
                  <a:srgbClr val="7030A0"/>
                </a:solidFill>
              </a:rPr>
              <a:t>I этап – подготовительный</a:t>
            </a:r>
          </a:p>
          <a:p>
            <a:endParaRPr lang="ru-RU" sz="2400" i="1" dirty="0" smtClean="0">
              <a:solidFill>
                <a:srgbClr val="7030A0"/>
              </a:solidFill>
            </a:endParaRPr>
          </a:p>
          <a:p>
            <a:r>
              <a:rPr lang="ru-RU" sz="2400" i="1" dirty="0" smtClean="0">
                <a:solidFill>
                  <a:srgbClr val="7030A0"/>
                </a:solidFill>
              </a:rPr>
              <a:t>• Обсуждение цели и задач с воспитателями, детьми , родителями</a:t>
            </a:r>
          </a:p>
          <a:p>
            <a:endParaRPr lang="ru-RU" sz="2400" i="1" dirty="0" smtClean="0">
              <a:solidFill>
                <a:srgbClr val="7030A0"/>
              </a:solidFill>
            </a:endParaRPr>
          </a:p>
          <a:p>
            <a:r>
              <a:rPr lang="ru-RU" sz="2400" i="1" dirty="0" smtClean="0">
                <a:solidFill>
                  <a:srgbClr val="7030A0"/>
                </a:solidFill>
              </a:rPr>
              <a:t>• Создание необходимых условий для реализации проекта</a:t>
            </a:r>
          </a:p>
          <a:p>
            <a:endParaRPr lang="ru-RU" sz="2400" i="1" dirty="0" smtClean="0">
              <a:solidFill>
                <a:srgbClr val="7030A0"/>
              </a:solidFill>
            </a:endParaRPr>
          </a:p>
          <a:p>
            <a:r>
              <a:rPr lang="ru-RU" sz="2400" i="1" dirty="0" smtClean="0">
                <a:solidFill>
                  <a:srgbClr val="7030A0"/>
                </a:solidFill>
              </a:rPr>
              <a:t>• Сбор иллюстраций про птиц</a:t>
            </a:r>
          </a:p>
          <a:p>
            <a:endParaRPr lang="ru-RU" sz="2400" i="1" dirty="0" smtClean="0">
              <a:solidFill>
                <a:srgbClr val="7030A0"/>
              </a:solidFill>
            </a:endParaRPr>
          </a:p>
          <a:p>
            <a:r>
              <a:rPr lang="ru-RU" sz="2400" i="1" dirty="0" smtClean="0">
                <a:solidFill>
                  <a:srgbClr val="7030A0"/>
                </a:solidFill>
              </a:rPr>
              <a:t>• Изучение повадок и образа жизни птиц</a:t>
            </a:r>
          </a:p>
          <a:p>
            <a:endParaRPr lang="ru-RU" sz="2400" i="1" dirty="0" smtClean="0">
              <a:solidFill>
                <a:srgbClr val="7030A0"/>
              </a:solidFill>
            </a:endParaRPr>
          </a:p>
          <a:p>
            <a:r>
              <a:rPr lang="ru-RU" sz="2400" i="1" dirty="0" smtClean="0">
                <a:solidFill>
                  <a:srgbClr val="7030A0"/>
                </a:solidFill>
              </a:rPr>
              <a:t>• Знакомство с одной из птиц – «Фазан»</a:t>
            </a:r>
          </a:p>
          <a:p>
            <a:endParaRPr lang="ru-RU" sz="2400" i="1" dirty="0" smtClean="0">
              <a:solidFill>
                <a:srgbClr val="7030A0"/>
              </a:solidFill>
            </a:endParaRPr>
          </a:p>
          <a:p>
            <a:r>
              <a:rPr lang="ru-RU" sz="2400" i="1" dirty="0" smtClean="0">
                <a:solidFill>
                  <a:srgbClr val="7030A0"/>
                </a:solidFill>
              </a:rPr>
              <a:t>• Сотрудничество с эколого-биологическим центром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2" y="1700808"/>
            <a:ext cx="871296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</a:t>
            </a:r>
            <a:r>
              <a:rPr lang="ru-RU" sz="3200" b="1" i="1" dirty="0" smtClean="0">
                <a:solidFill>
                  <a:srgbClr val="7030A0"/>
                </a:solidFill>
              </a:rPr>
              <a:t>II  этап – основной ( практический)</a:t>
            </a:r>
          </a:p>
          <a:p>
            <a:endParaRPr lang="ru-RU" dirty="0" smtClean="0"/>
          </a:p>
          <a:p>
            <a:endParaRPr lang="ru-RU" sz="2400" i="1" dirty="0" smtClean="0">
              <a:solidFill>
                <a:srgbClr val="7030A0"/>
              </a:solidFill>
            </a:endParaRPr>
          </a:p>
          <a:p>
            <a:r>
              <a:rPr lang="ru-RU" sz="2400" i="1" dirty="0" smtClean="0">
                <a:solidFill>
                  <a:srgbClr val="7030A0"/>
                </a:solidFill>
              </a:rPr>
              <a:t>      Внедрение в воспитательно-образовательный процесс </a:t>
            </a:r>
          </a:p>
          <a:p>
            <a:r>
              <a:rPr lang="ru-RU" sz="2400" i="1" dirty="0" smtClean="0">
                <a:solidFill>
                  <a:srgbClr val="7030A0"/>
                </a:solidFill>
              </a:rPr>
              <a:t>      эффективных методов и приемов по расширению знаний</a:t>
            </a:r>
          </a:p>
          <a:p>
            <a:r>
              <a:rPr lang="ru-RU" sz="2400" i="1" dirty="0" smtClean="0">
                <a:solidFill>
                  <a:srgbClr val="7030A0"/>
                </a:solidFill>
              </a:rPr>
              <a:t>      дошкольников о птицах.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Фон для деловой презентации powerpoint - Деловой фон подложки слайда для powerpoi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908720"/>
            <a:ext cx="84969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Домашнее задание родителям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2060848"/>
            <a:ext cx="875464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7030A0"/>
                </a:solidFill>
              </a:rPr>
              <a:t> Рекомендации на совместные прогулки.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7030A0"/>
                </a:solidFill>
              </a:rPr>
              <a:t> Совместно с ребенком изготовить кормушку.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7030A0"/>
                </a:solidFill>
              </a:rPr>
              <a:t> Подкармливая птиц (подсыпая корм), развивать словарный</a:t>
            </a:r>
          </a:p>
          <a:p>
            <a:r>
              <a:rPr lang="ru-RU" sz="2400" i="1" dirty="0" smtClean="0">
                <a:solidFill>
                  <a:srgbClr val="7030A0"/>
                </a:solidFill>
              </a:rPr>
              <a:t>запас ребенка.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7030A0"/>
                </a:solidFill>
              </a:rPr>
              <a:t> Заучивание стихотворений и отгадывание загадок про птиц.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7030A0"/>
                </a:solidFill>
              </a:rPr>
              <a:t> Рассматривание птиц на иллюстрациях в книгах и журналах.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7030A0"/>
                </a:solidFill>
              </a:rPr>
              <a:t> Создание собственной страницы в групповую книгу о птицах.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7030A0"/>
                </a:solidFill>
              </a:rPr>
              <a:t> Рисунок на тему «Покормите птиц зимой» или «Птицы на</a:t>
            </a:r>
          </a:p>
          <a:p>
            <a:r>
              <a:rPr lang="ru-RU" sz="2400" i="1" dirty="0" smtClean="0">
                <a:solidFill>
                  <a:srgbClr val="7030A0"/>
                </a:solidFill>
              </a:rPr>
              <a:t>кормушке».</a:t>
            </a:r>
            <a:endParaRPr lang="ru-RU" sz="24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884</Words>
  <Application>Microsoft Office PowerPoint</Application>
  <PresentationFormat>Экран (4:3)</PresentationFormat>
  <Paragraphs>142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DNA7 X86</cp:lastModifiedBy>
  <cp:revision>21</cp:revision>
  <dcterms:modified xsi:type="dcterms:W3CDTF">2017-10-08T11:43:30Z</dcterms:modified>
</cp:coreProperties>
</file>