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7" r:id="rId3"/>
    <p:sldId id="271" r:id="rId4"/>
    <p:sldId id="272" r:id="rId5"/>
    <p:sldId id="258" r:id="rId6"/>
    <p:sldId id="274" r:id="rId7"/>
    <p:sldId id="273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berezkamdoy.ucoz.ru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4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Проектная деятельность в ДОУ в соответствии ФГОС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b="0" i="0" dirty="0" smtClean="0"/>
              <a:t>      </a:t>
            </a:r>
            <a:r>
              <a:rPr lang="ru-RU" sz="2100" b="0" i="0" dirty="0" smtClean="0"/>
              <a:t>презентацию подготовила: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100" b="0" i="0" dirty="0" smtClean="0"/>
              <a:t>воспитатель первой квалификационной категории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100" dirty="0"/>
              <a:t> </a:t>
            </a:r>
            <a:r>
              <a:rPr lang="ru-RU" sz="2100" dirty="0" smtClean="0"/>
              <a:t>            </a:t>
            </a:r>
            <a:r>
              <a:rPr lang="ru-RU" sz="2100" b="0" i="0" dirty="0" smtClean="0"/>
              <a:t>Калинина Евгения Николаевна</a:t>
            </a:r>
            <a:endParaRPr lang="ru-RU" sz="2400" b="0" i="0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-761999"/>
            <a:ext cx="12022666" cy="2658532"/>
          </a:xfrm>
        </p:spPr>
        <p:txBody>
          <a:bodyPr>
            <a:noAutofit/>
          </a:bodyPr>
          <a:lstStyle/>
          <a:p>
            <a:r>
              <a:rPr lang="ru-RU" sz="4400" dirty="0" smtClean="0"/>
              <a:t>         Проект «Овощи</a:t>
            </a:r>
            <a:r>
              <a:rPr lang="ru-RU" sz="4400" dirty="0"/>
              <a:t>»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для </a:t>
            </a:r>
            <a:r>
              <a:rPr lang="ru-RU" sz="4400" dirty="0"/>
              <a:t>детей младшего дошкольного возраста и родителей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6399" y="2015067"/>
            <a:ext cx="5867399" cy="43150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87020" y="1849021"/>
            <a:ext cx="6011331" cy="4647159"/>
          </a:xfrm>
        </p:spPr>
      </p:pic>
    </p:spTree>
    <p:extLst>
      <p:ext uri="{BB962C8B-B14F-4D97-AF65-F5344CB8AC3E}">
        <p14:creationId xmlns:p14="http://schemas.microsoft.com/office/powerpoint/2010/main" val="37036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0"/>
            <a:ext cx="11126788" cy="19981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4900" dirty="0" smtClean="0"/>
              <a:t>Проект </a:t>
            </a:r>
            <a:r>
              <a:rPr lang="ru-RU" sz="4900" dirty="0"/>
              <a:t>«Мы любим сказки»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 для </a:t>
            </a:r>
            <a:r>
              <a:rPr lang="ru-RU" sz="4900" dirty="0"/>
              <a:t>детей среднего </a:t>
            </a:r>
            <a:r>
              <a:rPr lang="ru-RU" sz="4900" dirty="0" smtClean="0"/>
              <a:t>дошкольного</a:t>
            </a:r>
            <a:br>
              <a:rPr lang="ru-RU" sz="4900" dirty="0" smtClean="0"/>
            </a:br>
            <a:r>
              <a:rPr lang="ru-RU" sz="4900" dirty="0"/>
              <a:t> </a:t>
            </a:r>
            <a:r>
              <a:rPr lang="ru-RU" sz="4900" dirty="0" smtClean="0"/>
              <a:t>              возраста</a:t>
            </a:r>
            <a:endParaRPr lang="ru-RU" sz="49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70284" y="988814"/>
            <a:ext cx="4304636" cy="60452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127148" y="1793148"/>
            <a:ext cx="4304637" cy="5825067"/>
          </a:xfrm>
        </p:spPr>
      </p:pic>
    </p:spTree>
    <p:extLst>
      <p:ext uri="{BB962C8B-B14F-4D97-AF65-F5344CB8AC3E}">
        <p14:creationId xmlns:p14="http://schemas.microsoft.com/office/powerpoint/2010/main" val="10157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1" y="-1"/>
            <a:ext cx="11142132" cy="2015067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Проект </a:t>
            </a:r>
            <a:r>
              <a:rPr lang="ru-RU" sz="4400" dirty="0"/>
              <a:t>«Великая Победа России» </a:t>
            </a:r>
            <a:r>
              <a:rPr lang="ru-RU" sz="4400" dirty="0" smtClean="0"/>
              <a:t> для </a:t>
            </a:r>
            <a:r>
              <a:rPr lang="ru-RU" sz="4400" dirty="0"/>
              <a:t>детей среднего </a:t>
            </a:r>
            <a:r>
              <a:rPr lang="ru-RU" sz="4400" dirty="0" smtClean="0"/>
              <a:t>дошкольного</a:t>
            </a:r>
            <a:br>
              <a:rPr lang="ru-RU" sz="4400" dirty="0" smtClean="0"/>
            </a:br>
            <a:r>
              <a:rPr lang="ru-RU" sz="4400" dirty="0"/>
              <a:t> </a:t>
            </a:r>
            <a:r>
              <a:rPr lang="ru-RU" sz="4400" dirty="0" smtClean="0"/>
              <a:t>                 возраста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67" y="1862668"/>
            <a:ext cx="6019801" cy="464297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667" y="2216216"/>
            <a:ext cx="5901267" cy="4641784"/>
          </a:xfrm>
        </p:spPr>
      </p:pic>
    </p:spTree>
    <p:extLst>
      <p:ext uri="{BB962C8B-B14F-4D97-AF65-F5344CB8AC3E}">
        <p14:creationId xmlns:p14="http://schemas.microsoft.com/office/powerpoint/2010/main" val="45564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-237066"/>
            <a:ext cx="8314267" cy="154093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Проектная деятельность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3" y="1752599"/>
            <a:ext cx="11362267" cy="6544734"/>
          </a:xfrm>
        </p:spPr>
        <p:txBody>
          <a:bodyPr>
            <a:noAutofit/>
          </a:bodyPr>
          <a:lstStyle/>
          <a:p>
            <a:r>
              <a:rPr lang="ru-RU" sz="3200" dirty="0"/>
              <a:t>поддерживает детскую познавательную </a:t>
            </a:r>
            <a:r>
              <a:rPr lang="ru-RU" sz="3200" dirty="0" smtClean="0"/>
              <a:t>инициативу</a:t>
            </a:r>
          </a:p>
          <a:p>
            <a:r>
              <a:rPr lang="ru-RU" sz="3200" dirty="0" smtClean="0"/>
              <a:t>помогает </a:t>
            </a:r>
            <a:r>
              <a:rPr lang="ru-RU" sz="3200" dirty="0"/>
              <a:t>получить ребенку ранний социальный позитивный опыт реализации собственных </a:t>
            </a:r>
            <a:r>
              <a:rPr lang="ru-RU" sz="3200" dirty="0" smtClean="0"/>
              <a:t>замыслов </a:t>
            </a:r>
          </a:p>
          <a:p>
            <a:r>
              <a:rPr lang="ru-RU" sz="3200" dirty="0" smtClean="0"/>
              <a:t>требует </a:t>
            </a:r>
            <a:r>
              <a:rPr lang="ru-RU" sz="3200" dirty="0"/>
              <a:t>поиска нестандартных действий в разнообразных </a:t>
            </a:r>
            <a:r>
              <a:rPr lang="ru-RU" sz="3200" dirty="0" smtClean="0"/>
              <a:t>обстоятельствах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помогает замысел оформить в виде культурно-значимого </a:t>
            </a:r>
            <a:r>
              <a:rPr lang="ru-RU" sz="3200" dirty="0" smtClean="0"/>
              <a:t>продукта</a:t>
            </a:r>
          </a:p>
          <a:p>
            <a:r>
              <a:rPr lang="ru-RU" sz="3200" dirty="0" smtClean="0"/>
              <a:t>развивает </a:t>
            </a:r>
            <a:r>
              <a:rPr lang="ru-RU" sz="3200" dirty="0"/>
              <a:t>познавательную и творческую активность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68027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1134533"/>
            <a:ext cx="10905067" cy="50292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Одним </a:t>
            </a:r>
            <a:r>
              <a:rPr lang="ru-RU" sz="4400" dirty="0"/>
              <a:t>из условием успешности образовательного процесса является включении семьи в образовательное пространство</a:t>
            </a:r>
            <a:r>
              <a:rPr lang="ru-RU" sz="44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</a:t>
            </a:r>
            <a:br>
              <a:rPr lang="ru-RU" dirty="0" smtClean="0"/>
            </a:br>
            <a:r>
              <a:rPr lang="ru-RU" sz="4400" u="sng" dirty="0">
                <a:hlinkClick r:id="rId2"/>
              </a:rPr>
              <a:t>Сайт МДОУ "Детский сад "Березка"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  </a:t>
            </a:r>
            <a:r>
              <a:rPr lang="ru-RU" sz="4400" dirty="0" smtClean="0"/>
              <a:t>         </a:t>
            </a:r>
            <a:r>
              <a:rPr lang="en-US" sz="4400" dirty="0" err="1"/>
              <a:t>berezkamdoy</a:t>
            </a:r>
            <a:r>
              <a:rPr lang="ru-RU" sz="4400" dirty="0"/>
              <a:t>.</a:t>
            </a:r>
            <a:r>
              <a:rPr lang="en-US" sz="4400" dirty="0" err="1"/>
              <a:t>ucoz</a:t>
            </a:r>
            <a:r>
              <a:rPr lang="ru-RU" sz="4400" dirty="0"/>
              <a:t>.</a:t>
            </a:r>
            <a:r>
              <a:rPr lang="en-US" sz="4400" dirty="0" err="1"/>
              <a:t>ru</a:t>
            </a:r>
            <a:r>
              <a:rPr lang="en-US" sz="4400" dirty="0"/>
              <a:t> 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7126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6133" y="2370666"/>
            <a:ext cx="7347480" cy="121073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19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8279" y="1456266"/>
            <a:ext cx="10058402" cy="3691467"/>
          </a:xfrm>
        </p:spPr>
        <p:txBody>
          <a:bodyPr>
            <a:normAutofit/>
          </a:bodyPr>
          <a:lstStyle/>
          <a:p>
            <a:r>
              <a:rPr lang="ru-RU" sz="4400" dirty="0"/>
              <a:t>Выполняя проекты, дети осваивают методы творческой деятельности, приобретают умение и навыки практической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31072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346" y="1134533"/>
            <a:ext cx="11600921" cy="5875868"/>
          </a:xfrm>
        </p:spPr>
        <p:txBody>
          <a:bodyPr>
            <a:no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altLang="ru-RU" sz="4400" dirty="0"/>
              <a:t>Основной целью проектного метода в дошкольных учреждениях является развитие свободной творческой личности ребенка, которое определяется задачами развития и задачами исследовательской деятельности детей.</a:t>
            </a:r>
            <a:br>
              <a:rPr lang="ru-RU" alt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9429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44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          Задачи развития:</a:t>
            </a:r>
            <a:endParaRPr lang="ru-RU" sz="4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/>
            <a:r>
              <a:rPr lang="ru-RU" altLang="ru-RU" sz="3200" dirty="0"/>
              <a:t>обеспечение психологического благополучия и здоровья детей;</a:t>
            </a:r>
          </a:p>
          <a:p>
            <a:pPr marL="609600" indent="-609600"/>
            <a:r>
              <a:rPr lang="ru-RU" altLang="ru-RU" sz="3200" dirty="0"/>
              <a:t>развитие познавательных способностей;</a:t>
            </a:r>
          </a:p>
          <a:p>
            <a:pPr marL="609600" indent="-609600"/>
            <a:r>
              <a:rPr lang="ru-RU" altLang="ru-RU" sz="3200" dirty="0"/>
              <a:t>развитие творческого воображения;</a:t>
            </a:r>
          </a:p>
          <a:p>
            <a:pPr marL="609600" indent="-609600"/>
            <a:r>
              <a:rPr lang="ru-RU" altLang="ru-RU" sz="3200" dirty="0"/>
              <a:t>развитие творческого мышления;</a:t>
            </a:r>
          </a:p>
          <a:p>
            <a:pPr marL="609600" indent="-609600"/>
            <a:r>
              <a:rPr lang="ru-RU" altLang="ru-RU" sz="3200" dirty="0"/>
              <a:t>развитие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3067" y="914399"/>
            <a:ext cx="9414932" cy="1473200"/>
          </a:xfrm>
        </p:spPr>
        <p:txBody>
          <a:bodyPr>
            <a:normAutofit/>
          </a:bodyPr>
          <a:lstStyle/>
          <a:p>
            <a:r>
              <a:rPr lang="ru-RU" dirty="0"/>
              <a:t>Этапы работы над проектом: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4133" y="2387599"/>
            <a:ext cx="4842934" cy="2201334"/>
          </a:xfrm>
        </p:spPr>
        <p:txBody>
          <a:bodyPr>
            <a:noAutofit/>
          </a:bodyPr>
          <a:lstStyle/>
          <a:p>
            <a:r>
              <a:rPr lang="ru-RU" sz="3200" dirty="0"/>
              <a:t>• </a:t>
            </a:r>
            <a:r>
              <a:rPr lang="ru-RU" sz="3200" dirty="0" smtClean="0"/>
              <a:t>Поисковый</a:t>
            </a:r>
          </a:p>
          <a:p>
            <a:r>
              <a:rPr lang="ru-RU" sz="3200" dirty="0" smtClean="0"/>
              <a:t>• Аналитический</a:t>
            </a:r>
          </a:p>
          <a:p>
            <a:r>
              <a:rPr lang="ru-RU" sz="3200" dirty="0" smtClean="0"/>
              <a:t>• Практический</a:t>
            </a:r>
          </a:p>
          <a:p>
            <a:r>
              <a:rPr lang="ru-RU" sz="3200" dirty="0" smtClean="0"/>
              <a:t>• </a:t>
            </a:r>
            <a:r>
              <a:rPr lang="ru-RU" sz="3200" dirty="0"/>
              <a:t>Контрольный</a:t>
            </a:r>
          </a:p>
        </p:txBody>
      </p:sp>
    </p:spTree>
    <p:extLst>
      <p:ext uri="{BB962C8B-B14F-4D97-AF65-F5344CB8AC3E}">
        <p14:creationId xmlns:p14="http://schemas.microsoft.com/office/powerpoint/2010/main" val="171935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2934" y="643466"/>
            <a:ext cx="8280399" cy="1744133"/>
          </a:xfrm>
        </p:spPr>
        <p:txBody>
          <a:bodyPr>
            <a:normAutofit fontScale="90000"/>
          </a:bodyPr>
          <a:lstStyle/>
          <a:p>
            <a:r>
              <a:rPr lang="ru-RU" altLang="ru-RU" b="1" dirty="0"/>
              <a:t>Классификация проектов, используемых в работе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>дошкольных учреждений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14800" y="2861732"/>
            <a:ext cx="7416800" cy="3132668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3200" dirty="0"/>
              <a:t>В настоящее время проекты классифицируются:</a:t>
            </a:r>
          </a:p>
          <a:p>
            <a:r>
              <a:rPr lang="ru-RU" altLang="ru-RU" sz="3200" dirty="0"/>
              <a:t>а)	по составу участников;</a:t>
            </a:r>
          </a:p>
          <a:p>
            <a:r>
              <a:rPr lang="ru-RU" altLang="ru-RU" sz="3200" dirty="0"/>
              <a:t>б)	по целевой установке;</a:t>
            </a:r>
          </a:p>
          <a:p>
            <a:r>
              <a:rPr lang="ru-RU" altLang="ru-RU" sz="3200" dirty="0"/>
              <a:t>в)	по тематике;</a:t>
            </a:r>
          </a:p>
          <a:p>
            <a:r>
              <a:rPr lang="ru-RU" altLang="ru-RU" sz="3200" dirty="0"/>
              <a:t>г)	</a:t>
            </a:r>
            <a:r>
              <a:rPr lang="ru-RU" altLang="ru-RU" sz="3200" dirty="0" smtClean="0"/>
              <a:t>по </a:t>
            </a:r>
            <a:r>
              <a:rPr lang="ru-RU" altLang="ru-RU" sz="3200" dirty="0"/>
              <a:t>срокам реализации.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43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600" y="203200"/>
            <a:ext cx="9191622" cy="1388533"/>
          </a:xfrm>
        </p:spPr>
        <p:txBody>
          <a:bodyPr/>
          <a:lstStyle/>
          <a:p>
            <a:r>
              <a:rPr lang="ru-RU" altLang="ru-RU" dirty="0"/>
              <a:t>Типы проектов: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66533" y="1761067"/>
            <a:ext cx="8602134" cy="3970867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200" dirty="0" err="1"/>
              <a:t>Исследовательско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–творческие</a:t>
            </a:r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3200" dirty="0" smtClean="0"/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200" dirty="0" err="1" smtClean="0"/>
              <a:t>Ролево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-игровые </a:t>
            </a:r>
            <a:endParaRPr lang="ru-RU" altLang="ru-RU" sz="3200" dirty="0" smtClean="0"/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3200" dirty="0" smtClean="0"/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200" dirty="0" smtClean="0"/>
              <a:t>Информационно </a:t>
            </a:r>
            <a:r>
              <a:rPr lang="ru-RU" altLang="ru-RU" sz="3200" dirty="0"/>
              <a:t>–</a:t>
            </a:r>
            <a:r>
              <a:rPr lang="ru-RU" altLang="ru-RU" sz="3200" dirty="0" err="1"/>
              <a:t>практико</a:t>
            </a:r>
            <a:r>
              <a:rPr lang="ru-RU" altLang="ru-RU" sz="3200" dirty="0"/>
              <a:t> -</a:t>
            </a:r>
            <a:r>
              <a:rPr lang="ru-RU" altLang="ru-RU" sz="3200" dirty="0" smtClean="0"/>
              <a:t>ориентированные</a:t>
            </a:r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sz="3200" dirty="0" smtClean="0"/>
          </a:p>
          <a:p>
            <a:pPr marL="609600" indent="-6096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3200" dirty="0" smtClean="0"/>
              <a:t>Творческие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726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Продукт проекта: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600" y="1752600"/>
            <a:ext cx="8228014" cy="4229100"/>
          </a:xfrm>
        </p:spPr>
        <p:txBody>
          <a:bodyPr>
            <a:normAutofit/>
          </a:bodyPr>
          <a:lstStyle/>
          <a:p>
            <a:r>
              <a:rPr lang="ru-RU" sz="3200" dirty="0"/>
              <a:t>фото и видео </a:t>
            </a:r>
            <a:r>
              <a:rPr lang="ru-RU" sz="3200" dirty="0" smtClean="0"/>
              <a:t>материалы </a:t>
            </a:r>
          </a:p>
          <a:p>
            <a:r>
              <a:rPr lang="ru-RU" sz="3200" dirty="0" smtClean="0"/>
              <a:t>описание опытов </a:t>
            </a:r>
          </a:p>
          <a:p>
            <a:r>
              <a:rPr lang="ru-RU" sz="3200" dirty="0"/>
              <a:t>м</a:t>
            </a:r>
            <a:r>
              <a:rPr lang="ru-RU" sz="3200" dirty="0" smtClean="0"/>
              <a:t>акеты </a:t>
            </a:r>
          </a:p>
          <a:p>
            <a:r>
              <a:rPr lang="ru-RU" sz="3200" dirty="0"/>
              <a:t>в</a:t>
            </a:r>
            <a:r>
              <a:rPr lang="ru-RU" sz="3200" dirty="0" smtClean="0"/>
              <a:t>ыставки </a:t>
            </a:r>
          </a:p>
          <a:p>
            <a:r>
              <a:rPr lang="ru-RU" sz="3200" dirty="0"/>
              <a:t>а</a:t>
            </a:r>
            <a:r>
              <a:rPr lang="ru-RU" sz="3200" dirty="0" smtClean="0"/>
              <a:t>льбомы</a:t>
            </a:r>
            <a:endParaRPr lang="ru-RU" sz="3200" dirty="0"/>
          </a:p>
          <a:p>
            <a:r>
              <a:rPr lang="ru-RU" sz="3200" dirty="0" smtClean="0"/>
              <a:t> праздники и т.д.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186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878" y="-1"/>
            <a:ext cx="11169121" cy="1998133"/>
          </a:xfrm>
        </p:spPr>
        <p:txBody>
          <a:bodyPr>
            <a:noAutofit/>
          </a:bodyPr>
          <a:lstStyle/>
          <a:p>
            <a:r>
              <a:rPr lang="ru-RU" sz="4400" dirty="0" smtClean="0"/>
              <a:t>          Проект «Исследователи</a:t>
            </a:r>
            <a:r>
              <a:rPr lang="ru-RU" sz="4400" dirty="0"/>
              <a:t>»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для </a:t>
            </a:r>
            <a:r>
              <a:rPr lang="ru-RU" sz="4400" dirty="0"/>
              <a:t>детей младшего дошкольного возраста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7293"/>
            <a:ext cx="6019800" cy="471070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2147292"/>
            <a:ext cx="6002867" cy="4710707"/>
          </a:xfrm>
        </p:spPr>
      </p:pic>
    </p:spTree>
    <p:extLst>
      <p:ext uri="{BB962C8B-B14F-4D97-AF65-F5344CB8AC3E}">
        <p14:creationId xmlns:p14="http://schemas.microsoft.com/office/powerpoint/2010/main" val="244157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212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Segoe Print</vt:lpstr>
      <vt:lpstr>Nature Illustration 16x9</vt:lpstr>
      <vt:lpstr>Проектная деятельность в ДОУ в соответствии ФГОС</vt:lpstr>
      <vt:lpstr>Выполняя проекты, дети осваивают методы творческой деятельности, приобретают умение и навыки практической работы</vt:lpstr>
      <vt:lpstr>Основной целью проектного метода в дошкольных учреждениях является развитие свободной творческой личности ребенка, которое определяется задачами развития и задачами исследовательской деятельности детей. </vt:lpstr>
      <vt:lpstr>          Задачи развития:</vt:lpstr>
      <vt:lpstr>Этапы работы над проектом: </vt:lpstr>
      <vt:lpstr>Классификация проектов, используемых в работе  дошкольных учреждений</vt:lpstr>
      <vt:lpstr>Типы проектов: </vt:lpstr>
      <vt:lpstr>Продукт проекта:</vt:lpstr>
      <vt:lpstr>          Проект «Исследователи»  для детей младшего дошкольного возраста</vt:lpstr>
      <vt:lpstr>         Проект «Овощи»  для детей младшего дошкольного возраста и родителей</vt:lpstr>
      <vt:lpstr>    Проект «Мы любим сказки»   для детей среднего дошкольного                возраста</vt:lpstr>
      <vt:lpstr>Проект «Великая Победа России»  для детей среднего дошкольного                   возраста</vt:lpstr>
      <vt:lpstr>Проектная деятельность</vt:lpstr>
      <vt:lpstr>   Одним из условием успешности образовательного процесса является включении семьи в образовательное пространство.      Сайт МДОУ "Детский сад "Березка"            berezkamdoy.ucoz.ru  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2015-11-01T16:59:30Z</dcterms:created>
  <dcterms:modified xsi:type="dcterms:W3CDTF">2017-10-08T11:34:16Z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