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72" r:id="rId3"/>
    <p:sldId id="274" r:id="rId4"/>
    <p:sldId id="268" r:id="rId5"/>
    <p:sldId id="269" r:id="rId6"/>
    <p:sldId id="266" r:id="rId7"/>
    <p:sldId id="257" r:id="rId8"/>
    <p:sldId id="260" r:id="rId9"/>
    <p:sldId id="264" r:id="rId10"/>
    <p:sldId id="265" r:id="rId11"/>
    <p:sldId id="261" r:id="rId12"/>
    <p:sldId id="262" r:id="rId13"/>
    <p:sldId id="263" r:id="rId14"/>
    <p:sldId id="270" r:id="rId15"/>
    <p:sldId id="273"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1" d="100"/>
          <a:sy n="61" d="100"/>
        </p:scale>
        <p:origin x="-140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4FBF53-18AE-42A9-9D50-6A12A7F43C00}" type="datetimeFigureOut">
              <a:rPr lang="ru-RU" smtClean="0"/>
              <a:pPr/>
              <a:t>23.11.2013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FD5648-E467-4BA9-A998-93F8DAB9929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CA5AE9C-0E9A-47EB-B265-45F3E015C605}" type="datetime1">
              <a:rPr lang="ru-RU" smtClean="0"/>
              <a:pPr/>
              <a:t>23.11.2013</a:t>
            </a:fld>
            <a:endParaRPr lang="ru-RU"/>
          </a:p>
        </p:txBody>
      </p:sp>
      <p:sp>
        <p:nvSpPr>
          <p:cNvPr id="5" name="Нижний колонтитул 4"/>
          <p:cNvSpPr>
            <a:spLocks noGrp="1"/>
          </p:cNvSpPr>
          <p:nvPr>
            <p:ph type="ftr" sz="quarter" idx="11"/>
          </p:nvPr>
        </p:nvSpPr>
        <p:spPr/>
        <p:txBody>
          <a:bodyPr/>
          <a:lstStyle/>
          <a:p>
            <a:r>
              <a:rPr lang="ru-RU" smtClean="0"/>
              <a:t>Комельских М.Г.</a:t>
            </a:r>
            <a:endParaRPr lang="ru-RU"/>
          </a:p>
        </p:txBody>
      </p:sp>
      <p:sp>
        <p:nvSpPr>
          <p:cNvPr id="6" name="Номер слайда 5"/>
          <p:cNvSpPr>
            <a:spLocks noGrp="1"/>
          </p:cNvSpPr>
          <p:nvPr>
            <p:ph type="sldNum" sz="quarter" idx="12"/>
          </p:nvPr>
        </p:nvSpPr>
        <p:spPr/>
        <p:txBody>
          <a:bodyPr/>
          <a:lstStyle/>
          <a:p>
            <a:fld id="{1552449C-6764-4CFD-8183-2252768BAD76}" type="slidenum">
              <a:rPr lang="ru-RU" smtClean="0"/>
              <a:pPr/>
              <a:t>‹#›</a:t>
            </a:fld>
            <a:endParaRPr lang="ru-RU"/>
          </a:p>
        </p:txBody>
      </p:sp>
    </p:spTree>
  </p:cSld>
  <p:clrMapOvr>
    <a:masterClrMapping/>
  </p:clrMapOvr>
  <p:transition>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14A9207-A835-4AC1-9356-6B227A9A7977}" type="datetime1">
              <a:rPr lang="ru-RU" smtClean="0"/>
              <a:pPr/>
              <a:t>23.11.2013</a:t>
            </a:fld>
            <a:endParaRPr lang="ru-RU"/>
          </a:p>
        </p:txBody>
      </p:sp>
      <p:sp>
        <p:nvSpPr>
          <p:cNvPr id="5" name="Нижний колонтитул 4"/>
          <p:cNvSpPr>
            <a:spLocks noGrp="1"/>
          </p:cNvSpPr>
          <p:nvPr>
            <p:ph type="ftr" sz="quarter" idx="11"/>
          </p:nvPr>
        </p:nvSpPr>
        <p:spPr/>
        <p:txBody>
          <a:bodyPr/>
          <a:lstStyle/>
          <a:p>
            <a:r>
              <a:rPr lang="ru-RU" smtClean="0"/>
              <a:t>Комельских М.Г.</a:t>
            </a:r>
            <a:endParaRPr lang="ru-RU"/>
          </a:p>
        </p:txBody>
      </p:sp>
      <p:sp>
        <p:nvSpPr>
          <p:cNvPr id="6" name="Номер слайда 5"/>
          <p:cNvSpPr>
            <a:spLocks noGrp="1"/>
          </p:cNvSpPr>
          <p:nvPr>
            <p:ph type="sldNum" sz="quarter" idx="12"/>
          </p:nvPr>
        </p:nvSpPr>
        <p:spPr/>
        <p:txBody>
          <a:bodyPr/>
          <a:lstStyle/>
          <a:p>
            <a:fld id="{1552449C-6764-4CFD-8183-2252768BAD76}" type="slidenum">
              <a:rPr lang="ru-RU" smtClean="0"/>
              <a:pPr/>
              <a:t>‹#›</a:t>
            </a:fld>
            <a:endParaRPr lang="ru-RU"/>
          </a:p>
        </p:txBody>
      </p:sp>
    </p:spTree>
  </p:cSld>
  <p:clrMapOvr>
    <a:masterClrMapping/>
  </p:clrMapOvr>
  <p:transition>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485E1C9-5E2C-44F4-86D2-1277C809391F}" type="datetime1">
              <a:rPr lang="ru-RU" smtClean="0"/>
              <a:pPr/>
              <a:t>23.11.2013</a:t>
            </a:fld>
            <a:endParaRPr lang="ru-RU"/>
          </a:p>
        </p:txBody>
      </p:sp>
      <p:sp>
        <p:nvSpPr>
          <p:cNvPr id="5" name="Нижний колонтитул 4"/>
          <p:cNvSpPr>
            <a:spLocks noGrp="1"/>
          </p:cNvSpPr>
          <p:nvPr>
            <p:ph type="ftr" sz="quarter" idx="11"/>
          </p:nvPr>
        </p:nvSpPr>
        <p:spPr/>
        <p:txBody>
          <a:bodyPr/>
          <a:lstStyle/>
          <a:p>
            <a:r>
              <a:rPr lang="ru-RU" smtClean="0"/>
              <a:t>Комельских М.Г.</a:t>
            </a:r>
            <a:endParaRPr lang="ru-RU"/>
          </a:p>
        </p:txBody>
      </p:sp>
      <p:sp>
        <p:nvSpPr>
          <p:cNvPr id="6" name="Номер слайда 5"/>
          <p:cNvSpPr>
            <a:spLocks noGrp="1"/>
          </p:cNvSpPr>
          <p:nvPr>
            <p:ph type="sldNum" sz="quarter" idx="12"/>
          </p:nvPr>
        </p:nvSpPr>
        <p:spPr/>
        <p:txBody>
          <a:bodyPr/>
          <a:lstStyle/>
          <a:p>
            <a:fld id="{1552449C-6764-4CFD-8183-2252768BAD76}" type="slidenum">
              <a:rPr lang="ru-RU" smtClean="0"/>
              <a:pPr/>
              <a:t>‹#›</a:t>
            </a:fld>
            <a:endParaRPr lang="ru-RU"/>
          </a:p>
        </p:txBody>
      </p:sp>
    </p:spTree>
  </p:cSld>
  <p:clrMapOvr>
    <a:masterClrMapping/>
  </p:clrMapOvr>
  <p:transition>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50BC3AD-7955-4CB2-BD1A-8FB8CF50FE71}" type="datetime1">
              <a:rPr lang="ru-RU" smtClean="0"/>
              <a:pPr/>
              <a:t>23.11.2013</a:t>
            </a:fld>
            <a:endParaRPr lang="ru-RU"/>
          </a:p>
        </p:txBody>
      </p:sp>
      <p:sp>
        <p:nvSpPr>
          <p:cNvPr id="5" name="Нижний колонтитул 4"/>
          <p:cNvSpPr>
            <a:spLocks noGrp="1"/>
          </p:cNvSpPr>
          <p:nvPr>
            <p:ph type="ftr" sz="quarter" idx="11"/>
          </p:nvPr>
        </p:nvSpPr>
        <p:spPr/>
        <p:txBody>
          <a:bodyPr/>
          <a:lstStyle/>
          <a:p>
            <a:r>
              <a:rPr lang="ru-RU" smtClean="0"/>
              <a:t>Комельских М.Г.</a:t>
            </a:r>
            <a:endParaRPr lang="ru-RU"/>
          </a:p>
        </p:txBody>
      </p:sp>
      <p:sp>
        <p:nvSpPr>
          <p:cNvPr id="6" name="Номер слайда 5"/>
          <p:cNvSpPr>
            <a:spLocks noGrp="1"/>
          </p:cNvSpPr>
          <p:nvPr>
            <p:ph type="sldNum" sz="quarter" idx="12"/>
          </p:nvPr>
        </p:nvSpPr>
        <p:spPr/>
        <p:txBody>
          <a:bodyPr/>
          <a:lstStyle/>
          <a:p>
            <a:fld id="{1552449C-6764-4CFD-8183-2252768BAD76}" type="slidenum">
              <a:rPr lang="ru-RU" smtClean="0"/>
              <a:pPr/>
              <a:t>‹#›</a:t>
            </a:fld>
            <a:endParaRPr lang="ru-RU"/>
          </a:p>
        </p:txBody>
      </p:sp>
    </p:spTree>
  </p:cSld>
  <p:clrMapOvr>
    <a:masterClrMapping/>
  </p:clrMapOvr>
  <p:transition>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9E45692-C593-4DAD-A8A6-06A9066E419E}" type="datetime1">
              <a:rPr lang="ru-RU" smtClean="0"/>
              <a:pPr/>
              <a:t>23.11.2013</a:t>
            </a:fld>
            <a:endParaRPr lang="ru-RU"/>
          </a:p>
        </p:txBody>
      </p:sp>
      <p:sp>
        <p:nvSpPr>
          <p:cNvPr id="5" name="Нижний колонтитул 4"/>
          <p:cNvSpPr>
            <a:spLocks noGrp="1"/>
          </p:cNvSpPr>
          <p:nvPr>
            <p:ph type="ftr" sz="quarter" idx="11"/>
          </p:nvPr>
        </p:nvSpPr>
        <p:spPr/>
        <p:txBody>
          <a:bodyPr/>
          <a:lstStyle/>
          <a:p>
            <a:r>
              <a:rPr lang="ru-RU" smtClean="0"/>
              <a:t>Комельских М.Г.</a:t>
            </a:r>
            <a:endParaRPr lang="ru-RU"/>
          </a:p>
        </p:txBody>
      </p:sp>
      <p:sp>
        <p:nvSpPr>
          <p:cNvPr id="6" name="Номер слайда 5"/>
          <p:cNvSpPr>
            <a:spLocks noGrp="1"/>
          </p:cNvSpPr>
          <p:nvPr>
            <p:ph type="sldNum" sz="quarter" idx="12"/>
          </p:nvPr>
        </p:nvSpPr>
        <p:spPr/>
        <p:txBody>
          <a:bodyPr/>
          <a:lstStyle/>
          <a:p>
            <a:fld id="{1552449C-6764-4CFD-8183-2252768BAD76}" type="slidenum">
              <a:rPr lang="ru-RU" smtClean="0"/>
              <a:pPr/>
              <a:t>‹#›</a:t>
            </a:fld>
            <a:endParaRPr lang="ru-RU"/>
          </a:p>
        </p:txBody>
      </p:sp>
    </p:spTree>
  </p:cSld>
  <p:clrMapOvr>
    <a:masterClrMapping/>
  </p:clrMapOvr>
  <p:transition>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18503F1-48F6-48FD-BCB7-9076DEDCF399}" type="datetime1">
              <a:rPr lang="ru-RU" smtClean="0"/>
              <a:pPr/>
              <a:t>23.11.2013</a:t>
            </a:fld>
            <a:endParaRPr lang="ru-RU"/>
          </a:p>
        </p:txBody>
      </p:sp>
      <p:sp>
        <p:nvSpPr>
          <p:cNvPr id="6" name="Нижний колонтитул 5"/>
          <p:cNvSpPr>
            <a:spLocks noGrp="1"/>
          </p:cNvSpPr>
          <p:nvPr>
            <p:ph type="ftr" sz="quarter" idx="11"/>
          </p:nvPr>
        </p:nvSpPr>
        <p:spPr/>
        <p:txBody>
          <a:bodyPr/>
          <a:lstStyle/>
          <a:p>
            <a:r>
              <a:rPr lang="ru-RU" smtClean="0"/>
              <a:t>Комельских М.Г.</a:t>
            </a:r>
            <a:endParaRPr lang="ru-RU"/>
          </a:p>
        </p:txBody>
      </p:sp>
      <p:sp>
        <p:nvSpPr>
          <p:cNvPr id="7" name="Номер слайда 6"/>
          <p:cNvSpPr>
            <a:spLocks noGrp="1"/>
          </p:cNvSpPr>
          <p:nvPr>
            <p:ph type="sldNum" sz="quarter" idx="12"/>
          </p:nvPr>
        </p:nvSpPr>
        <p:spPr/>
        <p:txBody>
          <a:bodyPr/>
          <a:lstStyle/>
          <a:p>
            <a:fld id="{1552449C-6764-4CFD-8183-2252768BAD76}" type="slidenum">
              <a:rPr lang="ru-RU" smtClean="0"/>
              <a:pPr/>
              <a:t>‹#›</a:t>
            </a:fld>
            <a:endParaRPr lang="ru-RU"/>
          </a:p>
        </p:txBody>
      </p:sp>
    </p:spTree>
  </p:cSld>
  <p:clrMapOvr>
    <a:masterClrMapping/>
  </p:clrMapOvr>
  <p:transition>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64FAF55-99B3-4703-8280-DCBDA15C1FE2}" type="datetime1">
              <a:rPr lang="ru-RU" smtClean="0"/>
              <a:pPr/>
              <a:t>23.11.2013</a:t>
            </a:fld>
            <a:endParaRPr lang="ru-RU"/>
          </a:p>
        </p:txBody>
      </p:sp>
      <p:sp>
        <p:nvSpPr>
          <p:cNvPr id="8" name="Нижний колонтитул 7"/>
          <p:cNvSpPr>
            <a:spLocks noGrp="1"/>
          </p:cNvSpPr>
          <p:nvPr>
            <p:ph type="ftr" sz="quarter" idx="11"/>
          </p:nvPr>
        </p:nvSpPr>
        <p:spPr/>
        <p:txBody>
          <a:bodyPr/>
          <a:lstStyle/>
          <a:p>
            <a:r>
              <a:rPr lang="ru-RU" smtClean="0"/>
              <a:t>Комельских М.Г.</a:t>
            </a:r>
            <a:endParaRPr lang="ru-RU"/>
          </a:p>
        </p:txBody>
      </p:sp>
      <p:sp>
        <p:nvSpPr>
          <p:cNvPr id="9" name="Номер слайда 8"/>
          <p:cNvSpPr>
            <a:spLocks noGrp="1"/>
          </p:cNvSpPr>
          <p:nvPr>
            <p:ph type="sldNum" sz="quarter" idx="12"/>
          </p:nvPr>
        </p:nvSpPr>
        <p:spPr/>
        <p:txBody>
          <a:bodyPr/>
          <a:lstStyle/>
          <a:p>
            <a:fld id="{1552449C-6764-4CFD-8183-2252768BAD76}" type="slidenum">
              <a:rPr lang="ru-RU" smtClean="0"/>
              <a:pPr/>
              <a:t>‹#›</a:t>
            </a:fld>
            <a:endParaRPr lang="ru-RU"/>
          </a:p>
        </p:txBody>
      </p:sp>
    </p:spTree>
  </p:cSld>
  <p:clrMapOvr>
    <a:masterClrMapping/>
  </p:clrMapOvr>
  <p:transition>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21BA3DF-DAB8-4A51-B26E-B89FB238A3FD}" type="datetime1">
              <a:rPr lang="ru-RU" smtClean="0"/>
              <a:pPr/>
              <a:t>23.11.2013</a:t>
            </a:fld>
            <a:endParaRPr lang="ru-RU"/>
          </a:p>
        </p:txBody>
      </p:sp>
      <p:sp>
        <p:nvSpPr>
          <p:cNvPr id="4" name="Нижний колонтитул 3"/>
          <p:cNvSpPr>
            <a:spLocks noGrp="1"/>
          </p:cNvSpPr>
          <p:nvPr>
            <p:ph type="ftr" sz="quarter" idx="11"/>
          </p:nvPr>
        </p:nvSpPr>
        <p:spPr/>
        <p:txBody>
          <a:bodyPr/>
          <a:lstStyle/>
          <a:p>
            <a:r>
              <a:rPr lang="ru-RU" smtClean="0"/>
              <a:t>Комельских М.Г.</a:t>
            </a:r>
            <a:endParaRPr lang="ru-RU"/>
          </a:p>
        </p:txBody>
      </p:sp>
      <p:sp>
        <p:nvSpPr>
          <p:cNvPr id="5" name="Номер слайда 4"/>
          <p:cNvSpPr>
            <a:spLocks noGrp="1"/>
          </p:cNvSpPr>
          <p:nvPr>
            <p:ph type="sldNum" sz="quarter" idx="12"/>
          </p:nvPr>
        </p:nvSpPr>
        <p:spPr/>
        <p:txBody>
          <a:bodyPr/>
          <a:lstStyle/>
          <a:p>
            <a:fld id="{1552449C-6764-4CFD-8183-2252768BAD76}" type="slidenum">
              <a:rPr lang="ru-RU" smtClean="0"/>
              <a:pPr/>
              <a:t>‹#›</a:t>
            </a:fld>
            <a:endParaRPr lang="ru-RU"/>
          </a:p>
        </p:txBody>
      </p:sp>
    </p:spTree>
  </p:cSld>
  <p:clrMapOvr>
    <a:masterClrMapping/>
  </p:clrMapOvr>
  <p:transition>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D3694B4-EBDE-4E1E-8DA8-41080060BB06}" type="datetime1">
              <a:rPr lang="ru-RU" smtClean="0"/>
              <a:pPr/>
              <a:t>23.11.2013</a:t>
            </a:fld>
            <a:endParaRPr lang="ru-RU"/>
          </a:p>
        </p:txBody>
      </p:sp>
      <p:sp>
        <p:nvSpPr>
          <p:cNvPr id="3" name="Нижний колонтитул 2"/>
          <p:cNvSpPr>
            <a:spLocks noGrp="1"/>
          </p:cNvSpPr>
          <p:nvPr>
            <p:ph type="ftr" sz="quarter" idx="11"/>
          </p:nvPr>
        </p:nvSpPr>
        <p:spPr/>
        <p:txBody>
          <a:bodyPr/>
          <a:lstStyle/>
          <a:p>
            <a:r>
              <a:rPr lang="ru-RU" smtClean="0"/>
              <a:t>Комельских М.Г.</a:t>
            </a:r>
            <a:endParaRPr lang="ru-RU"/>
          </a:p>
        </p:txBody>
      </p:sp>
      <p:sp>
        <p:nvSpPr>
          <p:cNvPr id="4" name="Номер слайда 3"/>
          <p:cNvSpPr>
            <a:spLocks noGrp="1"/>
          </p:cNvSpPr>
          <p:nvPr>
            <p:ph type="sldNum" sz="quarter" idx="12"/>
          </p:nvPr>
        </p:nvSpPr>
        <p:spPr/>
        <p:txBody>
          <a:bodyPr/>
          <a:lstStyle/>
          <a:p>
            <a:fld id="{1552449C-6764-4CFD-8183-2252768BAD76}" type="slidenum">
              <a:rPr lang="ru-RU" smtClean="0"/>
              <a:pPr/>
              <a:t>‹#›</a:t>
            </a:fld>
            <a:endParaRPr lang="ru-RU"/>
          </a:p>
        </p:txBody>
      </p:sp>
    </p:spTree>
  </p:cSld>
  <p:clrMapOvr>
    <a:masterClrMapping/>
  </p:clrMapOvr>
  <p:transition>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42F7377-D38F-4D59-B7DC-A8456008F3C2}" type="datetime1">
              <a:rPr lang="ru-RU" smtClean="0"/>
              <a:pPr/>
              <a:t>23.11.2013</a:t>
            </a:fld>
            <a:endParaRPr lang="ru-RU"/>
          </a:p>
        </p:txBody>
      </p:sp>
      <p:sp>
        <p:nvSpPr>
          <p:cNvPr id="6" name="Нижний колонтитул 5"/>
          <p:cNvSpPr>
            <a:spLocks noGrp="1"/>
          </p:cNvSpPr>
          <p:nvPr>
            <p:ph type="ftr" sz="quarter" idx="11"/>
          </p:nvPr>
        </p:nvSpPr>
        <p:spPr/>
        <p:txBody>
          <a:bodyPr/>
          <a:lstStyle/>
          <a:p>
            <a:r>
              <a:rPr lang="ru-RU" smtClean="0"/>
              <a:t>Комельских М.Г.</a:t>
            </a:r>
            <a:endParaRPr lang="ru-RU"/>
          </a:p>
        </p:txBody>
      </p:sp>
      <p:sp>
        <p:nvSpPr>
          <p:cNvPr id="7" name="Номер слайда 6"/>
          <p:cNvSpPr>
            <a:spLocks noGrp="1"/>
          </p:cNvSpPr>
          <p:nvPr>
            <p:ph type="sldNum" sz="quarter" idx="12"/>
          </p:nvPr>
        </p:nvSpPr>
        <p:spPr/>
        <p:txBody>
          <a:bodyPr/>
          <a:lstStyle/>
          <a:p>
            <a:fld id="{1552449C-6764-4CFD-8183-2252768BAD76}" type="slidenum">
              <a:rPr lang="ru-RU" smtClean="0"/>
              <a:pPr/>
              <a:t>‹#›</a:t>
            </a:fld>
            <a:endParaRPr lang="ru-RU"/>
          </a:p>
        </p:txBody>
      </p:sp>
    </p:spTree>
  </p:cSld>
  <p:clrMapOvr>
    <a:masterClrMapping/>
  </p:clrMapOvr>
  <p:transition>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7328E18-0091-47E7-8D0A-1C158A3D29C5}" type="datetime1">
              <a:rPr lang="ru-RU" smtClean="0"/>
              <a:pPr/>
              <a:t>23.11.2013</a:t>
            </a:fld>
            <a:endParaRPr lang="ru-RU"/>
          </a:p>
        </p:txBody>
      </p:sp>
      <p:sp>
        <p:nvSpPr>
          <p:cNvPr id="6" name="Нижний колонтитул 5"/>
          <p:cNvSpPr>
            <a:spLocks noGrp="1"/>
          </p:cNvSpPr>
          <p:nvPr>
            <p:ph type="ftr" sz="quarter" idx="11"/>
          </p:nvPr>
        </p:nvSpPr>
        <p:spPr/>
        <p:txBody>
          <a:bodyPr/>
          <a:lstStyle/>
          <a:p>
            <a:r>
              <a:rPr lang="ru-RU" smtClean="0"/>
              <a:t>Комельских М.Г.</a:t>
            </a:r>
            <a:endParaRPr lang="ru-RU"/>
          </a:p>
        </p:txBody>
      </p:sp>
      <p:sp>
        <p:nvSpPr>
          <p:cNvPr id="7" name="Номер слайда 6"/>
          <p:cNvSpPr>
            <a:spLocks noGrp="1"/>
          </p:cNvSpPr>
          <p:nvPr>
            <p:ph type="sldNum" sz="quarter" idx="12"/>
          </p:nvPr>
        </p:nvSpPr>
        <p:spPr/>
        <p:txBody>
          <a:bodyPr/>
          <a:lstStyle/>
          <a:p>
            <a:fld id="{1552449C-6764-4CFD-8183-2252768BAD76}" type="slidenum">
              <a:rPr lang="ru-RU" smtClean="0"/>
              <a:pPr/>
              <a:t>‹#›</a:t>
            </a:fld>
            <a:endParaRPr lang="ru-RU"/>
          </a:p>
        </p:txBody>
      </p:sp>
    </p:spTree>
  </p:cSld>
  <p:clrMapOvr>
    <a:masterClrMapping/>
  </p:clrMapOvr>
  <p:transition>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206D06-238C-44F7-A00D-C0E7E1B27C93}" type="datetime1">
              <a:rPr lang="ru-RU" smtClean="0"/>
              <a:pPr/>
              <a:t>23.11.2013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ru-RU" smtClean="0"/>
              <a:t>Комельских М.Г.</a:t>
            </a: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52449C-6764-4CFD-8183-2252768BAD7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heel spokes="8"/>
  </p:transition>
  <p:hf sldNum="0"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Public\Pictures\Sample Pictures\0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571472" y="1071546"/>
            <a:ext cx="8358246" cy="1470025"/>
          </a:xfrm>
        </p:spPr>
        <p:txBody>
          <a:bodyPr>
            <a:noAutofit/>
          </a:bodyPr>
          <a:lstStyle/>
          <a:p>
            <a:r>
              <a:rPr lang="ru-RU" sz="5400" b="1" dirty="0" smtClean="0">
                <a:solidFill>
                  <a:srgbClr val="7030A0"/>
                </a:solidFill>
              </a:rPr>
              <a:t>Родительское собрание </a:t>
            </a:r>
            <a:br>
              <a:rPr lang="ru-RU" sz="5400" b="1" dirty="0" smtClean="0">
                <a:solidFill>
                  <a:srgbClr val="7030A0"/>
                </a:solidFill>
              </a:rPr>
            </a:br>
            <a:r>
              <a:rPr lang="ru-RU" sz="5400" b="1" dirty="0" smtClean="0">
                <a:solidFill>
                  <a:srgbClr val="7030A0"/>
                </a:solidFill>
              </a:rPr>
              <a:t>на тему: </a:t>
            </a:r>
            <a:br>
              <a:rPr lang="ru-RU" sz="5400" b="1" dirty="0" smtClean="0">
                <a:solidFill>
                  <a:srgbClr val="7030A0"/>
                </a:solidFill>
              </a:rPr>
            </a:br>
            <a:endParaRPr lang="ru-RU" sz="5400" dirty="0"/>
          </a:p>
        </p:txBody>
      </p:sp>
      <p:sp>
        <p:nvSpPr>
          <p:cNvPr id="3" name="Подзаголовок 2"/>
          <p:cNvSpPr>
            <a:spLocks noGrp="1"/>
          </p:cNvSpPr>
          <p:nvPr>
            <p:ph type="subTitle" idx="1"/>
          </p:nvPr>
        </p:nvSpPr>
        <p:spPr>
          <a:xfrm>
            <a:off x="500002" y="2357430"/>
            <a:ext cx="8643998" cy="2857520"/>
          </a:xfrm>
        </p:spPr>
        <p:txBody>
          <a:bodyPr>
            <a:normAutofit/>
          </a:bodyPr>
          <a:lstStyle/>
          <a:p>
            <a:r>
              <a:rPr lang="ru-RU" sz="6600" b="1" dirty="0" smtClean="0">
                <a:solidFill>
                  <a:srgbClr val="FF0000"/>
                </a:solidFill>
                <a:latin typeface="Monotype Corsiva" pitchFamily="66" charset="0"/>
              </a:rPr>
              <a:t>«Режим дня  современного школьника»</a:t>
            </a:r>
          </a:p>
          <a:p>
            <a:endParaRPr lang="ru-RU" dirty="0"/>
          </a:p>
        </p:txBody>
      </p:sp>
      <p:sp>
        <p:nvSpPr>
          <p:cNvPr id="5" name="TextBox 4"/>
          <p:cNvSpPr txBox="1"/>
          <p:nvPr/>
        </p:nvSpPr>
        <p:spPr>
          <a:xfrm>
            <a:off x="500034" y="571480"/>
            <a:ext cx="184731" cy="923330"/>
          </a:xfrm>
          <a:prstGeom prst="rect">
            <a:avLst/>
          </a:prstGeom>
          <a:noFill/>
        </p:spPr>
        <p:txBody>
          <a:bodyPr wrap="none" rtlCol="0">
            <a:spAutoFit/>
          </a:bodyPr>
          <a:lstStyle/>
          <a:p>
            <a:endParaRPr lang="ru-RU" sz="5400" b="1" dirty="0">
              <a:solidFill>
                <a:srgbClr val="FF0000"/>
              </a:solidFill>
              <a:latin typeface="Monotype Corsiva" pitchFamily="66" charset="0"/>
            </a:endParaRPr>
          </a:p>
        </p:txBody>
      </p:sp>
      <p:sp>
        <p:nvSpPr>
          <p:cNvPr id="7" name="Дата 6"/>
          <p:cNvSpPr>
            <a:spLocks noGrp="1"/>
          </p:cNvSpPr>
          <p:nvPr>
            <p:ph type="dt" sz="half" idx="10"/>
          </p:nvPr>
        </p:nvSpPr>
        <p:spPr/>
        <p:txBody>
          <a:bodyPr/>
          <a:lstStyle/>
          <a:p>
            <a:fld id="{069D1CDB-86DC-47E0-BEC8-A3829AE745A4}" type="datetime1">
              <a:rPr lang="ru-RU" sz="1400" smtClean="0">
                <a:solidFill>
                  <a:schemeClr val="tx1"/>
                </a:solidFill>
              </a:rPr>
              <a:pPr/>
              <a:t>23.11.2013</a:t>
            </a:fld>
            <a:endParaRPr lang="ru-RU" sz="1400" dirty="0">
              <a:solidFill>
                <a:schemeClr val="tx1"/>
              </a:solidFill>
            </a:endParaRPr>
          </a:p>
        </p:txBody>
      </p:sp>
      <p:sp>
        <p:nvSpPr>
          <p:cNvPr id="8" name="Нижний колонтитул 7"/>
          <p:cNvSpPr>
            <a:spLocks noGrp="1"/>
          </p:cNvSpPr>
          <p:nvPr>
            <p:ph type="ftr" sz="quarter" idx="11"/>
          </p:nvPr>
        </p:nvSpPr>
        <p:spPr/>
        <p:txBody>
          <a:bodyPr/>
          <a:lstStyle/>
          <a:p>
            <a:r>
              <a:rPr lang="ru-RU" sz="1400" dirty="0" err="1" smtClean="0">
                <a:solidFill>
                  <a:schemeClr val="tx1"/>
                </a:solidFill>
              </a:rPr>
              <a:t>Комельских</a:t>
            </a:r>
            <a:r>
              <a:rPr lang="ru-RU" sz="1400" dirty="0" smtClean="0">
                <a:solidFill>
                  <a:schemeClr val="tx1"/>
                </a:solidFill>
              </a:rPr>
              <a:t> М.Г.</a:t>
            </a:r>
            <a:endParaRPr lang="ru-RU" sz="1400" dirty="0">
              <a:solidFill>
                <a:schemeClr val="tx1"/>
              </a:solidFill>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31" presetClass="entr" presetSubtype="0" fill="hold" nodeType="afterEffect">
                                  <p:stCondLst>
                                    <p:cond delay="0"/>
                                  </p:stCondLst>
                                  <p:iterate type="lt">
                                    <p:tmPct val="5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2"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3"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4"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Users\Public\Pictures\Sample Pictures\46877313.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10242" name="Rectangle 2"/>
          <p:cNvSpPr>
            <a:spLocks noChangeArrowheads="1"/>
          </p:cNvSpPr>
          <p:nvPr/>
        </p:nvSpPr>
        <p:spPr bwMode="auto">
          <a:xfrm>
            <a:off x="2928926" y="2500306"/>
            <a:ext cx="3386135" cy="2000264"/>
          </a:xfrm>
          <a:prstGeom prst="rect">
            <a:avLst/>
          </a:prstGeom>
          <a:solidFill>
            <a:schemeClr val="accent1"/>
          </a:solidFill>
          <a:ln w="9525">
            <a:solidFill>
              <a:schemeClr val="tx1"/>
            </a:solidFill>
            <a:miter lim="800000"/>
            <a:headEnd/>
            <a:tailEnd/>
          </a:ln>
        </p:spPr>
        <p:txBody>
          <a:bodyPr wrap="none" anchor="ctr"/>
          <a:lstStyle/>
          <a:p>
            <a:pPr algn="ctr"/>
            <a:r>
              <a:rPr lang="ru-RU" sz="3200" b="1" dirty="0">
                <a:solidFill>
                  <a:srgbClr val="FFFF00"/>
                </a:solidFill>
              </a:rPr>
              <a:t>Правильно</a:t>
            </a:r>
          </a:p>
          <a:p>
            <a:pPr algn="ctr"/>
            <a:r>
              <a:rPr lang="ru-RU" sz="3200" b="1" dirty="0">
                <a:solidFill>
                  <a:srgbClr val="FFFF00"/>
                </a:solidFill>
              </a:rPr>
              <a:t> организованный</a:t>
            </a:r>
            <a:br>
              <a:rPr lang="ru-RU" sz="3200" b="1" dirty="0">
                <a:solidFill>
                  <a:srgbClr val="FFFF00"/>
                </a:solidFill>
              </a:rPr>
            </a:br>
            <a:r>
              <a:rPr lang="ru-RU" sz="3200" b="1" dirty="0">
                <a:solidFill>
                  <a:srgbClr val="FFFF00"/>
                </a:solidFill>
              </a:rPr>
              <a:t>  режим дня</a:t>
            </a:r>
          </a:p>
        </p:txBody>
      </p:sp>
      <p:sp>
        <p:nvSpPr>
          <p:cNvPr id="10243" name="Oval 3"/>
          <p:cNvSpPr>
            <a:spLocks noChangeArrowheads="1"/>
          </p:cNvSpPr>
          <p:nvPr/>
        </p:nvSpPr>
        <p:spPr bwMode="auto">
          <a:xfrm rot="20721649">
            <a:off x="170777" y="774819"/>
            <a:ext cx="2962266" cy="1731959"/>
          </a:xfrm>
          <a:prstGeom prst="ellipse">
            <a:avLst/>
          </a:prstGeom>
          <a:solidFill>
            <a:schemeClr val="accent1"/>
          </a:solidFill>
          <a:ln w="9525">
            <a:solidFill>
              <a:schemeClr val="tx1"/>
            </a:solidFill>
            <a:round/>
            <a:headEnd/>
            <a:tailEnd/>
          </a:ln>
        </p:spPr>
        <p:txBody>
          <a:bodyPr wrap="none" anchor="ctr"/>
          <a:lstStyle/>
          <a:p>
            <a:pPr algn="ctr" eaLnBrk="0" hangingPunct="0"/>
            <a:r>
              <a:rPr lang="ru-RU" sz="2400" b="1" dirty="0">
                <a:solidFill>
                  <a:srgbClr val="FFC000"/>
                </a:solidFill>
              </a:rPr>
              <a:t>создает </a:t>
            </a:r>
          </a:p>
          <a:p>
            <a:pPr algn="ctr" eaLnBrk="0" hangingPunct="0"/>
            <a:r>
              <a:rPr lang="ru-RU" sz="2400" b="1" dirty="0">
                <a:solidFill>
                  <a:srgbClr val="FFC000"/>
                </a:solidFill>
              </a:rPr>
              <a:t>интерес к </a:t>
            </a:r>
          </a:p>
          <a:p>
            <a:pPr algn="ctr" eaLnBrk="0" hangingPunct="0"/>
            <a:r>
              <a:rPr lang="ru-RU" sz="2400" b="1" dirty="0">
                <a:solidFill>
                  <a:srgbClr val="FFC000"/>
                </a:solidFill>
              </a:rPr>
              <a:t>учебной </a:t>
            </a:r>
          </a:p>
          <a:p>
            <a:pPr algn="ctr" eaLnBrk="0" hangingPunct="0"/>
            <a:r>
              <a:rPr lang="ru-RU" sz="2400" b="1" dirty="0">
                <a:solidFill>
                  <a:srgbClr val="FFC000"/>
                </a:solidFill>
              </a:rPr>
              <a:t>деятельности</a:t>
            </a:r>
            <a:r>
              <a:rPr lang="ru-RU" sz="2400" dirty="0">
                <a:solidFill>
                  <a:srgbClr val="FFC000"/>
                </a:solidFill>
                <a:latin typeface="Arial" charset="0"/>
              </a:rPr>
              <a:t> </a:t>
            </a:r>
          </a:p>
        </p:txBody>
      </p:sp>
      <p:sp>
        <p:nvSpPr>
          <p:cNvPr id="10244" name="Oval 4"/>
          <p:cNvSpPr>
            <a:spLocks noChangeArrowheads="1"/>
          </p:cNvSpPr>
          <p:nvPr/>
        </p:nvSpPr>
        <p:spPr bwMode="auto">
          <a:xfrm rot="20961218">
            <a:off x="132263" y="4694609"/>
            <a:ext cx="3033704" cy="1714488"/>
          </a:xfrm>
          <a:prstGeom prst="ellipse">
            <a:avLst/>
          </a:prstGeom>
          <a:solidFill>
            <a:schemeClr val="accent1"/>
          </a:solidFill>
          <a:ln w="9525">
            <a:solidFill>
              <a:schemeClr val="tx1"/>
            </a:solidFill>
            <a:round/>
            <a:headEnd/>
            <a:tailEnd/>
          </a:ln>
        </p:spPr>
        <p:txBody>
          <a:bodyPr wrap="none" anchor="ctr"/>
          <a:lstStyle/>
          <a:p>
            <a:pPr algn="ctr" eaLnBrk="0" hangingPunct="0"/>
            <a:r>
              <a:rPr lang="ru-RU" sz="2400" b="1" dirty="0">
                <a:solidFill>
                  <a:srgbClr val="FFC000"/>
                </a:solidFill>
              </a:rPr>
              <a:t>способствует</a:t>
            </a:r>
          </a:p>
          <a:p>
            <a:pPr algn="ctr" eaLnBrk="0" hangingPunct="0"/>
            <a:r>
              <a:rPr lang="ru-RU" sz="2400" b="1" dirty="0">
                <a:solidFill>
                  <a:srgbClr val="FFC000"/>
                </a:solidFill>
              </a:rPr>
              <a:t> нормальному</a:t>
            </a:r>
          </a:p>
          <a:p>
            <a:pPr algn="ctr" eaLnBrk="0" hangingPunct="0"/>
            <a:r>
              <a:rPr lang="ru-RU" sz="2400" b="1" dirty="0">
                <a:solidFill>
                  <a:srgbClr val="FFC000"/>
                </a:solidFill>
              </a:rPr>
              <a:t> развитию</a:t>
            </a:r>
          </a:p>
          <a:p>
            <a:pPr algn="ctr" eaLnBrk="0" hangingPunct="0"/>
            <a:r>
              <a:rPr lang="ru-RU" sz="2400" b="1" dirty="0">
                <a:solidFill>
                  <a:srgbClr val="FFC000"/>
                </a:solidFill>
              </a:rPr>
              <a:t> ребенка</a:t>
            </a:r>
            <a:r>
              <a:rPr lang="ru-RU" sz="2400" dirty="0">
                <a:solidFill>
                  <a:srgbClr val="FFC000"/>
                </a:solidFill>
              </a:rPr>
              <a:t> </a:t>
            </a:r>
          </a:p>
        </p:txBody>
      </p:sp>
      <p:sp>
        <p:nvSpPr>
          <p:cNvPr id="10245" name="Oval 5"/>
          <p:cNvSpPr>
            <a:spLocks noChangeArrowheads="1"/>
          </p:cNvSpPr>
          <p:nvPr/>
        </p:nvSpPr>
        <p:spPr bwMode="auto">
          <a:xfrm>
            <a:off x="3214678" y="214290"/>
            <a:ext cx="2663825" cy="1439863"/>
          </a:xfrm>
          <a:prstGeom prst="ellipse">
            <a:avLst/>
          </a:prstGeom>
          <a:solidFill>
            <a:schemeClr val="accent1"/>
          </a:solidFill>
          <a:ln w="9525">
            <a:solidFill>
              <a:schemeClr val="tx1"/>
            </a:solidFill>
            <a:round/>
            <a:headEnd/>
            <a:tailEnd/>
          </a:ln>
        </p:spPr>
        <p:txBody>
          <a:bodyPr wrap="none" anchor="ctr"/>
          <a:lstStyle/>
          <a:p>
            <a:pPr algn="ctr" eaLnBrk="0" hangingPunct="0"/>
            <a:r>
              <a:rPr lang="ru-RU" sz="2400" b="1" dirty="0">
                <a:solidFill>
                  <a:srgbClr val="FFC000"/>
                </a:solidFill>
              </a:rPr>
              <a:t>сохраняет </a:t>
            </a:r>
          </a:p>
          <a:p>
            <a:pPr algn="ctr" eaLnBrk="0" hangingPunct="0"/>
            <a:r>
              <a:rPr lang="ru-RU" sz="2400" b="1" dirty="0">
                <a:solidFill>
                  <a:srgbClr val="FFC000"/>
                </a:solidFill>
              </a:rPr>
              <a:t>здоровье</a:t>
            </a:r>
            <a:r>
              <a:rPr lang="ru-RU" sz="2400" dirty="0">
                <a:solidFill>
                  <a:srgbClr val="FFC000"/>
                </a:solidFill>
                <a:latin typeface="Arial" charset="0"/>
              </a:rPr>
              <a:t> </a:t>
            </a:r>
          </a:p>
        </p:txBody>
      </p:sp>
      <p:sp>
        <p:nvSpPr>
          <p:cNvPr id="10246" name="Oval 6"/>
          <p:cNvSpPr>
            <a:spLocks noChangeArrowheads="1"/>
          </p:cNvSpPr>
          <p:nvPr/>
        </p:nvSpPr>
        <p:spPr bwMode="auto">
          <a:xfrm rot="683845">
            <a:off x="6094641" y="772032"/>
            <a:ext cx="2916237" cy="1638316"/>
          </a:xfrm>
          <a:prstGeom prst="ellipse">
            <a:avLst/>
          </a:prstGeom>
          <a:solidFill>
            <a:schemeClr val="accent1"/>
          </a:solidFill>
          <a:ln w="9525">
            <a:solidFill>
              <a:schemeClr val="tx1"/>
            </a:solidFill>
            <a:round/>
            <a:headEnd/>
            <a:tailEnd/>
          </a:ln>
        </p:spPr>
        <p:txBody>
          <a:bodyPr wrap="none" anchor="ctr"/>
          <a:lstStyle/>
          <a:p>
            <a:pPr algn="ctr" eaLnBrk="0" hangingPunct="0"/>
            <a:r>
              <a:rPr lang="ru-RU" sz="2400" b="1" dirty="0">
                <a:solidFill>
                  <a:srgbClr val="FFC000"/>
                </a:solidFill>
              </a:rPr>
              <a:t>создает </a:t>
            </a:r>
          </a:p>
          <a:p>
            <a:pPr algn="ctr" eaLnBrk="0" hangingPunct="0"/>
            <a:r>
              <a:rPr lang="ru-RU" sz="2400" b="1" dirty="0">
                <a:solidFill>
                  <a:srgbClr val="FFC000"/>
                </a:solidFill>
              </a:rPr>
              <a:t>ровное, </a:t>
            </a:r>
          </a:p>
          <a:p>
            <a:pPr algn="ctr" eaLnBrk="0" hangingPunct="0"/>
            <a:r>
              <a:rPr lang="ru-RU" sz="2400" b="1" dirty="0">
                <a:solidFill>
                  <a:srgbClr val="FFC000"/>
                </a:solidFill>
              </a:rPr>
              <a:t>бодрое</a:t>
            </a:r>
          </a:p>
          <a:p>
            <a:pPr algn="ctr" eaLnBrk="0" hangingPunct="0"/>
            <a:r>
              <a:rPr lang="ru-RU" sz="2400" b="1" dirty="0">
                <a:solidFill>
                  <a:srgbClr val="FFC000"/>
                </a:solidFill>
              </a:rPr>
              <a:t> настроение</a:t>
            </a:r>
            <a:r>
              <a:rPr lang="ru-RU" sz="2400" dirty="0">
                <a:solidFill>
                  <a:srgbClr val="FFC000"/>
                </a:solidFill>
                <a:latin typeface="Arial" charset="0"/>
              </a:rPr>
              <a:t> </a:t>
            </a:r>
          </a:p>
        </p:txBody>
      </p:sp>
      <p:sp>
        <p:nvSpPr>
          <p:cNvPr id="10247" name="Oval 7"/>
          <p:cNvSpPr>
            <a:spLocks noChangeArrowheads="1"/>
          </p:cNvSpPr>
          <p:nvPr/>
        </p:nvSpPr>
        <p:spPr bwMode="auto">
          <a:xfrm rot="563729">
            <a:off x="6052976" y="4530925"/>
            <a:ext cx="3143239" cy="1773238"/>
          </a:xfrm>
          <a:prstGeom prst="ellipse">
            <a:avLst/>
          </a:prstGeom>
          <a:solidFill>
            <a:schemeClr val="accent1"/>
          </a:solidFill>
          <a:ln w="9525">
            <a:solidFill>
              <a:schemeClr val="tx1"/>
            </a:solidFill>
            <a:round/>
            <a:headEnd/>
            <a:tailEnd/>
          </a:ln>
        </p:spPr>
        <p:txBody>
          <a:bodyPr wrap="none" anchor="ctr"/>
          <a:lstStyle/>
          <a:p>
            <a:pPr algn="ctr" eaLnBrk="0" hangingPunct="0"/>
            <a:r>
              <a:rPr lang="ru-RU" sz="2400" b="1" dirty="0">
                <a:solidFill>
                  <a:srgbClr val="FFC000"/>
                </a:solidFill>
              </a:rPr>
              <a:t>создает</a:t>
            </a:r>
          </a:p>
          <a:p>
            <a:pPr algn="ctr" eaLnBrk="0" hangingPunct="0"/>
            <a:r>
              <a:rPr lang="ru-RU" sz="2400" b="1" dirty="0">
                <a:solidFill>
                  <a:srgbClr val="FFC000"/>
                </a:solidFill>
              </a:rPr>
              <a:t> интерес к </a:t>
            </a:r>
          </a:p>
          <a:p>
            <a:pPr algn="ctr" eaLnBrk="0" hangingPunct="0"/>
            <a:r>
              <a:rPr lang="ru-RU" sz="2400" b="1" dirty="0">
                <a:solidFill>
                  <a:srgbClr val="FFC000"/>
                </a:solidFill>
              </a:rPr>
              <a:t>творческой </a:t>
            </a:r>
          </a:p>
          <a:p>
            <a:pPr algn="ctr" eaLnBrk="0" hangingPunct="0"/>
            <a:r>
              <a:rPr lang="ru-RU" sz="2400" b="1" dirty="0">
                <a:solidFill>
                  <a:srgbClr val="FFC000"/>
                </a:solidFill>
              </a:rPr>
              <a:t>деятельности</a:t>
            </a:r>
            <a:r>
              <a:rPr lang="ru-RU" sz="2400" dirty="0">
                <a:solidFill>
                  <a:srgbClr val="FFC000"/>
                </a:solidFill>
                <a:latin typeface="Arial" charset="0"/>
              </a:rPr>
              <a:t> </a:t>
            </a:r>
          </a:p>
        </p:txBody>
      </p:sp>
      <p:sp>
        <p:nvSpPr>
          <p:cNvPr id="9" name="Line 18"/>
          <p:cNvSpPr>
            <a:spLocks noChangeShapeType="1"/>
          </p:cNvSpPr>
          <p:nvPr/>
        </p:nvSpPr>
        <p:spPr bwMode="auto">
          <a:xfrm flipV="1">
            <a:off x="4500562" y="1785926"/>
            <a:ext cx="71436" cy="642942"/>
          </a:xfrm>
          <a:prstGeom prst="line">
            <a:avLst/>
          </a:prstGeom>
          <a:noFill/>
          <a:ln w="9525">
            <a:solidFill>
              <a:schemeClr val="tx1"/>
            </a:solidFill>
            <a:round/>
            <a:headEnd/>
            <a:tailEnd type="triangle" w="med" len="med"/>
          </a:ln>
        </p:spPr>
        <p:txBody>
          <a:bodyPr/>
          <a:lstStyle/>
          <a:p>
            <a:endParaRPr lang="ru-RU"/>
          </a:p>
        </p:txBody>
      </p:sp>
      <p:sp>
        <p:nvSpPr>
          <p:cNvPr id="10" name="Line 18"/>
          <p:cNvSpPr>
            <a:spLocks noChangeShapeType="1"/>
          </p:cNvSpPr>
          <p:nvPr/>
        </p:nvSpPr>
        <p:spPr bwMode="auto">
          <a:xfrm flipH="1">
            <a:off x="3143240" y="4643446"/>
            <a:ext cx="642942" cy="500066"/>
          </a:xfrm>
          <a:prstGeom prst="line">
            <a:avLst/>
          </a:prstGeom>
          <a:noFill/>
          <a:ln w="9525">
            <a:solidFill>
              <a:schemeClr val="tx1"/>
            </a:solidFill>
            <a:round/>
            <a:headEnd/>
            <a:tailEnd type="triangle" w="med" len="med"/>
          </a:ln>
        </p:spPr>
        <p:txBody>
          <a:bodyPr/>
          <a:lstStyle/>
          <a:p>
            <a:endParaRPr lang="ru-RU"/>
          </a:p>
        </p:txBody>
      </p:sp>
      <p:sp>
        <p:nvSpPr>
          <p:cNvPr id="11" name="Line 18"/>
          <p:cNvSpPr>
            <a:spLocks noChangeShapeType="1"/>
          </p:cNvSpPr>
          <p:nvPr/>
        </p:nvSpPr>
        <p:spPr bwMode="auto">
          <a:xfrm>
            <a:off x="5214942" y="4714884"/>
            <a:ext cx="785818" cy="428628"/>
          </a:xfrm>
          <a:prstGeom prst="line">
            <a:avLst/>
          </a:prstGeom>
          <a:noFill/>
          <a:ln w="9525">
            <a:solidFill>
              <a:schemeClr val="tx1"/>
            </a:solidFill>
            <a:round/>
            <a:headEnd/>
            <a:tailEnd type="triangle" w="med" len="med"/>
          </a:ln>
        </p:spPr>
        <p:txBody>
          <a:bodyPr/>
          <a:lstStyle/>
          <a:p>
            <a:endParaRPr lang="ru-RU"/>
          </a:p>
        </p:txBody>
      </p:sp>
      <p:sp>
        <p:nvSpPr>
          <p:cNvPr id="12" name="Line 18"/>
          <p:cNvSpPr>
            <a:spLocks noChangeShapeType="1"/>
          </p:cNvSpPr>
          <p:nvPr/>
        </p:nvSpPr>
        <p:spPr bwMode="auto">
          <a:xfrm flipH="1" flipV="1">
            <a:off x="1928794" y="2857496"/>
            <a:ext cx="785818" cy="642942"/>
          </a:xfrm>
          <a:prstGeom prst="line">
            <a:avLst/>
          </a:prstGeom>
          <a:noFill/>
          <a:ln w="9525">
            <a:solidFill>
              <a:schemeClr val="tx1"/>
            </a:solidFill>
            <a:round/>
            <a:headEnd/>
            <a:tailEnd type="triangle" w="med" len="med"/>
          </a:ln>
        </p:spPr>
        <p:txBody>
          <a:bodyPr/>
          <a:lstStyle/>
          <a:p>
            <a:endParaRPr lang="ru-RU"/>
          </a:p>
        </p:txBody>
      </p:sp>
      <p:sp>
        <p:nvSpPr>
          <p:cNvPr id="13" name="Line 18"/>
          <p:cNvSpPr>
            <a:spLocks noChangeShapeType="1"/>
          </p:cNvSpPr>
          <p:nvPr/>
        </p:nvSpPr>
        <p:spPr bwMode="auto">
          <a:xfrm flipV="1">
            <a:off x="6572264" y="3071810"/>
            <a:ext cx="785818" cy="571504"/>
          </a:xfrm>
          <a:prstGeom prst="line">
            <a:avLst/>
          </a:prstGeom>
          <a:noFill/>
          <a:ln w="9525">
            <a:solidFill>
              <a:schemeClr val="tx1"/>
            </a:solidFill>
            <a:round/>
            <a:headEnd/>
            <a:tailEnd type="triangle" w="med" len="med"/>
          </a:ln>
        </p:spPr>
        <p:txBody>
          <a:bodyPr/>
          <a:lstStyle/>
          <a:p>
            <a:endParaRPr lang="ru-RU"/>
          </a:p>
        </p:txBody>
      </p:sp>
      <p:sp>
        <p:nvSpPr>
          <p:cNvPr id="14" name="Дата 13"/>
          <p:cNvSpPr>
            <a:spLocks noGrp="1"/>
          </p:cNvSpPr>
          <p:nvPr>
            <p:ph type="dt" sz="half" idx="10"/>
          </p:nvPr>
        </p:nvSpPr>
        <p:spPr/>
        <p:txBody>
          <a:bodyPr/>
          <a:lstStyle/>
          <a:p>
            <a:fld id="{33DAAED9-A16D-49FC-8A81-42220DF345C3}" type="datetime1">
              <a:rPr lang="ru-RU" sz="1400" smtClean="0">
                <a:solidFill>
                  <a:schemeClr val="tx1"/>
                </a:solidFill>
              </a:rPr>
              <a:pPr/>
              <a:t>23.11.2013</a:t>
            </a:fld>
            <a:endParaRPr lang="ru-RU" sz="1400" dirty="0">
              <a:solidFill>
                <a:schemeClr val="tx1"/>
              </a:solidFill>
            </a:endParaRPr>
          </a:p>
        </p:txBody>
      </p:sp>
      <p:sp>
        <p:nvSpPr>
          <p:cNvPr id="15" name="Нижний колонтитул 14"/>
          <p:cNvSpPr>
            <a:spLocks noGrp="1"/>
          </p:cNvSpPr>
          <p:nvPr>
            <p:ph type="ftr" sz="quarter" idx="11"/>
          </p:nvPr>
        </p:nvSpPr>
        <p:spPr/>
        <p:txBody>
          <a:bodyPr/>
          <a:lstStyle/>
          <a:p>
            <a:r>
              <a:rPr lang="ru-RU" sz="1400" dirty="0" err="1" smtClean="0">
                <a:solidFill>
                  <a:schemeClr val="tx1"/>
                </a:solidFill>
              </a:rPr>
              <a:t>Комельских</a:t>
            </a:r>
            <a:r>
              <a:rPr lang="ru-RU" sz="1400" dirty="0" smtClean="0">
                <a:solidFill>
                  <a:schemeClr val="tx1"/>
                </a:solidFill>
              </a:rPr>
              <a:t> М.Г.</a:t>
            </a:r>
            <a:endParaRPr lang="ru-RU" sz="1400" dirty="0">
              <a:solidFill>
                <a:schemeClr val="tx1"/>
              </a:solidFill>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box(out)">
                                      <p:cBhvr>
                                        <p:cTn id="7" dur="500"/>
                                        <p:tgtEl>
                                          <p:spTgt spid="10242"/>
                                        </p:tgtEl>
                                      </p:cBhvr>
                                    </p:animEffect>
                                  </p:childTnLst>
                                </p:cTn>
                              </p:par>
                            </p:childTnLst>
                          </p:cTn>
                        </p:par>
                        <p:par>
                          <p:cTn id="8" fill="hold">
                            <p:stCondLst>
                              <p:cond delay="500"/>
                            </p:stCondLst>
                            <p:childTnLst>
                              <p:par>
                                <p:cTn id="9" presetID="53" presetClass="entr" presetSubtype="0" fill="hold" grpId="0" nodeType="afterEffect">
                                  <p:stCondLst>
                                    <p:cond delay="0"/>
                                  </p:stCondLst>
                                  <p:childTnLst>
                                    <p:set>
                                      <p:cBhvr>
                                        <p:cTn id="10" dur="1" fill="hold">
                                          <p:stCondLst>
                                            <p:cond delay="0"/>
                                          </p:stCondLst>
                                        </p:cTn>
                                        <p:tgtEl>
                                          <p:spTgt spid="10245"/>
                                        </p:tgtEl>
                                        <p:attrNameLst>
                                          <p:attrName>style.visibility</p:attrName>
                                        </p:attrNameLst>
                                      </p:cBhvr>
                                      <p:to>
                                        <p:strVal val="visible"/>
                                      </p:to>
                                    </p:set>
                                    <p:anim calcmode="lin" valueType="num">
                                      <p:cBhvr>
                                        <p:cTn id="11" dur="2000" fill="hold"/>
                                        <p:tgtEl>
                                          <p:spTgt spid="10245"/>
                                        </p:tgtEl>
                                        <p:attrNameLst>
                                          <p:attrName>ppt_w</p:attrName>
                                        </p:attrNameLst>
                                      </p:cBhvr>
                                      <p:tavLst>
                                        <p:tav tm="0">
                                          <p:val>
                                            <p:fltVal val="0"/>
                                          </p:val>
                                        </p:tav>
                                        <p:tav tm="100000">
                                          <p:val>
                                            <p:strVal val="#ppt_w"/>
                                          </p:val>
                                        </p:tav>
                                      </p:tavLst>
                                    </p:anim>
                                    <p:anim calcmode="lin" valueType="num">
                                      <p:cBhvr>
                                        <p:cTn id="12" dur="2000" fill="hold"/>
                                        <p:tgtEl>
                                          <p:spTgt spid="10245"/>
                                        </p:tgtEl>
                                        <p:attrNameLst>
                                          <p:attrName>ppt_h</p:attrName>
                                        </p:attrNameLst>
                                      </p:cBhvr>
                                      <p:tavLst>
                                        <p:tav tm="0">
                                          <p:val>
                                            <p:fltVal val="0"/>
                                          </p:val>
                                        </p:tav>
                                        <p:tav tm="100000">
                                          <p:val>
                                            <p:strVal val="#ppt_h"/>
                                          </p:val>
                                        </p:tav>
                                      </p:tavLst>
                                    </p:anim>
                                    <p:animEffect transition="in" filter="fade">
                                      <p:cBhvr>
                                        <p:cTn id="13" dur="2000"/>
                                        <p:tgtEl>
                                          <p:spTgt spid="10245"/>
                                        </p:tgtEl>
                                      </p:cBhvr>
                                    </p:animEffect>
                                  </p:childTnLst>
                                </p:cTn>
                              </p:par>
                            </p:childTnLst>
                          </p:cTn>
                        </p:par>
                        <p:par>
                          <p:cTn id="14" fill="hold">
                            <p:stCondLst>
                              <p:cond delay="2500"/>
                            </p:stCondLst>
                            <p:childTnLst>
                              <p:par>
                                <p:cTn id="15" presetID="22" presetClass="entr" presetSubtype="2" fill="hold" grpId="0" nodeType="afterEffect">
                                  <p:stCondLst>
                                    <p:cond delay="0"/>
                                  </p:stCondLst>
                                  <p:childTnLst>
                                    <p:set>
                                      <p:cBhvr>
                                        <p:cTn id="16" dur="1" fill="hold">
                                          <p:stCondLst>
                                            <p:cond delay="0"/>
                                          </p:stCondLst>
                                        </p:cTn>
                                        <p:tgtEl>
                                          <p:spTgt spid="10246"/>
                                        </p:tgtEl>
                                        <p:attrNameLst>
                                          <p:attrName>style.visibility</p:attrName>
                                        </p:attrNameLst>
                                      </p:cBhvr>
                                      <p:to>
                                        <p:strVal val="visible"/>
                                      </p:to>
                                    </p:set>
                                    <p:animEffect transition="in" filter="wipe(right)">
                                      <p:cBhvr>
                                        <p:cTn id="17" dur="2000"/>
                                        <p:tgtEl>
                                          <p:spTgt spid="10246"/>
                                        </p:tgtEl>
                                      </p:cBhvr>
                                    </p:animEffect>
                                  </p:childTnLst>
                                </p:cTn>
                              </p:par>
                            </p:childTnLst>
                          </p:cTn>
                        </p:par>
                        <p:par>
                          <p:cTn id="18" fill="hold">
                            <p:stCondLst>
                              <p:cond delay="4500"/>
                            </p:stCondLst>
                            <p:childTnLst>
                              <p:par>
                                <p:cTn id="19" presetID="22" presetClass="entr" presetSubtype="2" fill="hold" grpId="0" nodeType="afterEffect">
                                  <p:stCondLst>
                                    <p:cond delay="0"/>
                                  </p:stCondLst>
                                  <p:childTnLst>
                                    <p:set>
                                      <p:cBhvr>
                                        <p:cTn id="20" dur="1" fill="hold">
                                          <p:stCondLst>
                                            <p:cond delay="0"/>
                                          </p:stCondLst>
                                        </p:cTn>
                                        <p:tgtEl>
                                          <p:spTgt spid="10247"/>
                                        </p:tgtEl>
                                        <p:attrNameLst>
                                          <p:attrName>style.visibility</p:attrName>
                                        </p:attrNameLst>
                                      </p:cBhvr>
                                      <p:to>
                                        <p:strVal val="visible"/>
                                      </p:to>
                                    </p:set>
                                    <p:animEffect transition="in" filter="wipe(right)">
                                      <p:cBhvr>
                                        <p:cTn id="21" dur="2000"/>
                                        <p:tgtEl>
                                          <p:spTgt spid="10247"/>
                                        </p:tgtEl>
                                      </p:cBhvr>
                                    </p:animEffect>
                                  </p:childTnLst>
                                </p:cTn>
                              </p:par>
                            </p:childTnLst>
                          </p:cTn>
                        </p:par>
                        <p:par>
                          <p:cTn id="22" fill="hold">
                            <p:stCondLst>
                              <p:cond delay="6500"/>
                            </p:stCondLst>
                            <p:childTnLst>
                              <p:par>
                                <p:cTn id="23" presetID="22" presetClass="entr" presetSubtype="8" fill="hold" grpId="0" nodeType="afterEffect">
                                  <p:stCondLst>
                                    <p:cond delay="0"/>
                                  </p:stCondLst>
                                  <p:childTnLst>
                                    <p:set>
                                      <p:cBhvr>
                                        <p:cTn id="24" dur="1" fill="hold">
                                          <p:stCondLst>
                                            <p:cond delay="0"/>
                                          </p:stCondLst>
                                        </p:cTn>
                                        <p:tgtEl>
                                          <p:spTgt spid="10244"/>
                                        </p:tgtEl>
                                        <p:attrNameLst>
                                          <p:attrName>style.visibility</p:attrName>
                                        </p:attrNameLst>
                                      </p:cBhvr>
                                      <p:to>
                                        <p:strVal val="visible"/>
                                      </p:to>
                                    </p:set>
                                    <p:animEffect transition="in" filter="wipe(left)">
                                      <p:cBhvr>
                                        <p:cTn id="25" dur="3000"/>
                                        <p:tgtEl>
                                          <p:spTgt spid="10244"/>
                                        </p:tgtEl>
                                      </p:cBhvr>
                                    </p:animEffect>
                                  </p:childTnLst>
                                </p:cTn>
                              </p:par>
                            </p:childTnLst>
                          </p:cTn>
                        </p:par>
                        <p:par>
                          <p:cTn id="26" fill="hold">
                            <p:stCondLst>
                              <p:cond delay="9500"/>
                            </p:stCondLst>
                            <p:childTnLst>
                              <p:par>
                                <p:cTn id="27" presetID="22" presetClass="entr" presetSubtype="8" fill="hold" grpId="0" nodeType="afterEffect">
                                  <p:stCondLst>
                                    <p:cond delay="0"/>
                                  </p:stCondLst>
                                  <p:childTnLst>
                                    <p:set>
                                      <p:cBhvr>
                                        <p:cTn id="28" dur="1" fill="hold">
                                          <p:stCondLst>
                                            <p:cond delay="0"/>
                                          </p:stCondLst>
                                        </p:cTn>
                                        <p:tgtEl>
                                          <p:spTgt spid="10243"/>
                                        </p:tgtEl>
                                        <p:attrNameLst>
                                          <p:attrName>style.visibility</p:attrName>
                                        </p:attrNameLst>
                                      </p:cBhvr>
                                      <p:to>
                                        <p:strVal val="visible"/>
                                      </p:to>
                                    </p:set>
                                    <p:animEffect transition="in" filter="wipe(left)">
                                      <p:cBhvr>
                                        <p:cTn id="29" dur="20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p:bldP spid="10243" grpId="0" animBg="1"/>
      <p:bldP spid="10244" grpId="0" animBg="1"/>
      <p:bldP spid="10245" grpId="0" animBg="1"/>
      <p:bldP spid="10246" grpId="0" animBg="1"/>
      <p:bldP spid="1024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1" descr="C:\Users\Public\Pictures\Sample Pictures\27966111.jpg"/>
          <p:cNvPicPr>
            <a:picLocks noChangeAspect="1" noChangeArrowheads="1"/>
          </p:cNvPicPr>
          <p:nvPr/>
        </p:nvPicPr>
        <p:blipFill>
          <a:blip r:embed="rId2"/>
          <a:srcRect/>
          <a:stretch>
            <a:fillRect/>
          </a:stretch>
        </p:blipFill>
        <p:spPr bwMode="auto">
          <a:xfrm>
            <a:off x="0" y="-22860"/>
            <a:ext cx="9144000" cy="6903720"/>
          </a:xfrm>
          <a:prstGeom prst="rect">
            <a:avLst/>
          </a:prstGeom>
          <a:noFill/>
        </p:spPr>
      </p:pic>
      <p:sp>
        <p:nvSpPr>
          <p:cNvPr id="2" name="Заголовок 1"/>
          <p:cNvSpPr>
            <a:spLocks noGrp="1"/>
          </p:cNvSpPr>
          <p:nvPr>
            <p:ph type="title"/>
          </p:nvPr>
        </p:nvSpPr>
        <p:spPr>
          <a:xfrm>
            <a:off x="285720" y="0"/>
            <a:ext cx="8229600" cy="1143000"/>
          </a:xfrm>
        </p:spPr>
        <p:txBody>
          <a:bodyPr>
            <a:normAutofit/>
          </a:bodyPr>
          <a:lstStyle/>
          <a:p>
            <a:r>
              <a:rPr lang="ru-RU" sz="4800" b="1" i="1" dirty="0" smtClean="0">
                <a:solidFill>
                  <a:srgbClr val="7030A0"/>
                </a:solidFill>
              </a:rPr>
              <a:t>Примерный режим дня:</a:t>
            </a:r>
            <a:endParaRPr lang="ru-RU" sz="4800" b="1" i="1" dirty="0">
              <a:solidFill>
                <a:srgbClr val="7030A0"/>
              </a:solidFill>
            </a:endParaRPr>
          </a:p>
        </p:txBody>
      </p:sp>
      <p:pic>
        <p:nvPicPr>
          <p:cNvPr id="4" name="Picture 2" descr="http://www.chel-15.ru/uploads/rezhim_dnya.jpg"/>
          <p:cNvPicPr>
            <a:picLocks noGrp="1" noChangeAspect="1" noChangeArrowheads="1"/>
          </p:cNvPicPr>
          <p:nvPr>
            <p:ph idx="1"/>
          </p:nvPr>
        </p:nvPicPr>
        <p:blipFill>
          <a:blip r:embed="rId3"/>
          <a:srcRect/>
          <a:stretch>
            <a:fillRect/>
          </a:stretch>
        </p:blipFill>
        <p:spPr bwMode="auto">
          <a:xfrm>
            <a:off x="-17380" y="1285860"/>
            <a:ext cx="9161380" cy="55721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Дата 5"/>
          <p:cNvSpPr>
            <a:spLocks noGrp="1"/>
          </p:cNvSpPr>
          <p:nvPr>
            <p:ph type="dt" sz="half" idx="10"/>
          </p:nvPr>
        </p:nvSpPr>
        <p:spPr/>
        <p:txBody>
          <a:bodyPr/>
          <a:lstStyle/>
          <a:p>
            <a:fld id="{F5045C29-F8FA-4373-8DD4-563D8EB9D793}" type="datetime1">
              <a:rPr lang="ru-RU" sz="1400" smtClean="0">
                <a:solidFill>
                  <a:schemeClr val="tx1"/>
                </a:solidFill>
              </a:rPr>
              <a:pPr/>
              <a:t>23.11.2013</a:t>
            </a:fld>
            <a:endParaRPr lang="ru-RU" sz="1400" dirty="0">
              <a:solidFill>
                <a:schemeClr val="tx1"/>
              </a:solidFill>
            </a:endParaRPr>
          </a:p>
        </p:txBody>
      </p:sp>
      <p:sp>
        <p:nvSpPr>
          <p:cNvPr id="7" name="Нижний колонтитул 6"/>
          <p:cNvSpPr>
            <a:spLocks noGrp="1"/>
          </p:cNvSpPr>
          <p:nvPr>
            <p:ph type="ftr" sz="quarter" idx="11"/>
          </p:nvPr>
        </p:nvSpPr>
        <p:spPr/>
        <p:txBody>
          <a:bodyPr/>
          <a:lstStyle/>
          <a:p>
            <a:r>
              <a:rPr lang="ru-RU" sz="1400" dirty="0" err="1" smtClean="0">
                <a:solidFill>
                  <a:schemeClr val="tx1"/>
                </a:solidFill>
              </a:rPr>
              <a:t>Комельских</a:t>
            </a:r>
            <a:r>
              <a:rPr lang="ru-RU" sz="1400" dirty="0" smtClean="0">
                <a:solidFill>
                  <a:schemeClr val="tx1"/>
                </a:solidFill>
              </a:rPr>
              <a:t> М.Г</a:t>
            </a:r>
            <a:r>
              <a:rPr lang="ru-RU" dirty="0" smtClean="0"/>
              <a:t>.</a:t>
            </a:r>
            <a:endParaRPr lang="ru-RU" dirty="0"/>
          </a:p>
        </p:txBody>
      </p:sp>
    </p:spTree>
  </p:cSld>
  <p:clrMapOvr>
    <a:masterClrMapping/>
  </p:clrMapOvr>
  <p:transition>
    <p:wheel spokes="8"/>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Public\Pictures\Sample Pictures\015.jpg"/>
          <p:cNvPicPr>
            <a:picLocks noChangeAspect="1" noChangeArrowheads="1"/>
          </p:cNvPicPr>
          <p:nvPr/>
        </p:nvPicPr>
        <p:blipFill>
          <a:blip r:embed="rId2"/>
          <a:srcRect/>
          <a:stretch>
            <a:fillRect/>
          </a:stretch>
        </p:blipFill>
        <p:spPr bwMode="auto">
          <a:xfrm>
            <a:off x="0" y="-22861"/>
            <a:ext cx="9358346" cy="7065551"/>
          </a:xfrm>
          <a:prstGeom prst="rect">
            <a:avLst/>
          </a:prstGeom>
          <a:noFill/>
        </p:spPr>
      </p:pic>
      <p:sp>
        <p:nvSpPr>
          <p:cNvPr id="3" name="Содержимое 2"/>
          <p:cNvSpPr>
            <a:spLocks noGrp="1"/>
          </p:cNvSpPr>
          <p:nvPr>
            <p:ph idx="1"/>
          </p:nvPr>
        </p:nvSpPr>
        <p:spPr>
          <a:xfrm>
            <a:off x="0" y="571480"/>
            <a:ext cx="9144000" cy="6858000"/>
          </a:xfrm>
        </p:spPr>
        <p:txBody>
          <a:bodyPr>
            <a:normAutofit fontScale="55000" lnSpcReduction="20000"/>
          </a:bodyPr>
          <a:lstStyle/>
          <a:p>
            <a:r>
              <a:rPr lang="ru-RU" sz="4200" b="1" dirty="0"/>
              <a:t>Подъем               </a:t>
            </a:r>
            <a:r>
              <a:rPr lang="ru-RU" sz="4200" b="1" dirty="0">
                <a:solidFill>
                  <a:srgbClr val="C00000"/>
                </a:solidFill>
              </a:rPr>
              <a:t> </a:t>
            </a:r>
            <a:r>
              <a:rPr lang="ru-RU" sz="4200" b="1" dirty="0" smtClean="0">
                <a:solidFill>
                  <a:srgbClr val="C00000"/>
                </a:solidFill>
              </a:rPr>
              <a:t>7.00</a:t>
            </a:r>
            <a:endParaRPr lang="ru-RU" sz="4200" b="1" dirty="0">
              <a:solidFill>
                <a:srgbClr val="C00000"/>
              </a:solidFill>
            </a:endParaRPr>
          </a:p>
          <a:p>
            <a:r>
              <a:rPr lang="ru-RU" sz="4200" b="1" dirty="0"/>
              <a:t>Утренняя гимнастика, утренний туалет, уборка </a:t>
            </a:r>
            <a:r>
              <a:rPr lang="ru-RU" sz="4200" b="1" dirty="0" smtClean="0"/>
              <a:t>постели    </a:t>
            </a:r>
            <a:r>
              <a:rPr lang="ru-RU" sz="4200" b="1" dirty="0" smtClean="0">
                <a:solidFill>
                  <a:srgbClr val="C00000"/>
                </a:solidFill>
              </a:rPr>
              <a:t>7.00 </a:t>
            </a:r>
            <a:r>
              <a:rPr lang="ru-RU" sz="4200" b="1" dirty="0">
                <a:solidFill>
                  <a:srgbClr val="C00000"/>
                </a:solidFill>
              </a:rPr>
              <a:t>– 7.30</a:t>
            </a:r>
          </a:p>
          <a:p>
            <a:r>
              <a:rPr lang="ru-RU" sz="4200" b="1" dirty="0" smtClean="0"/>
              <a:t>Завтрак    </a:t>
            </a:r>
            <a:r>
              <a:rPr lang="ru-RU" sz="4200" b="1" dirty="0" smtClean="0">
                <a:solidFill>
                  <a:srgbClr val="C00000"/>
                </a:solidFill>
              </a:rPr>
              <a:t>7.30 </a:t>
            </a:r>
            <a:r>
              <a:rPr lang="ru-RU" sz="4200" b="1" dirty="0">
                <a:solidFill>
                  <a:srgbClr val="C00000"/>
                </a:solidFill>
              </a:rPr>
              <a:t>– 8.00</a:t>
            </a:r>
          </a:p>
          <a:p>
            <a:r>
              <a:rPr lang="ru-RU" sz="4200" b="1" dirty="0"/>
              <a:t>Дорога в </a:t>
            </a:r>
            <a:r>
              <a:rPr lang="ru-RU" sz="4200" b="1" dirty="0" smtClean="0"/>
              <a:t>школу    </a:t>
            </a:r>
            <a:r>
              <a:rPr lang="ru-RU" sz="4200" b="1" dirty="0" smtClean="0">
                <a:solidFill>
                  <a:srgbClr val="C00000"/>
                </a:solidFill>
              </a:rPr>
              <a:t>8.00 </a:t>
            </a:r>
            <a:r>
              <a:rPr lang="ru-RU" sz="4200" b="1" dirty="0">
                <a:solidFill>
                  <a:srgbClr val="C00000"/>
                </a:solidFill>
              </a:rPr>
              <a:t>– 8.20</a:t>
            </a:r>
          </a:p>
          <a:p>
            <a:r>
              <a:rPr lang="ru-RU" sz="4200" b="1" dirty="0"/>
              <a:t>Учебные, дополнительные </a:t>
            </a:r>
            <a:r>
              <a:rPr lang="ru-RU" sz="4200" b="1" dirty="0" smtClean="0"/>
              <a:t>занятия     </a:t>
            </a:r>
            <a:r>
              <a:rPr lang="ru-RU" sz="4200" b="1" dirty="0" smtClean="0">
                <a:solidFill>
                  <a:srgbClr val="C00000"/>
                </a:solidFill>
              </a:rPr>
              <a:t>8.30 </a:t>
            </a:r>
            <a:r>
              <a:rPr lang="ru-RU" sz="4200" b="1" dirty="0">
                <a:solidFill>
                  <a:srgbClr val="C00000"/>
                </a:solidFill>
              </a:rPr>
              <a:t>– </a:t>
            </a:r>
            <a:r>
              <a:rPr lang="ru-RU" sz="4200" b="1" dirty="0" smtClean="0">
                <a:solidFill>
                  <a:srgbClr val="C00000"/>
                </a:solidFill>
              </a:rPr>
              <a:t>14.10</a:t>
            </a:r>
            <a:endParaRPr lang="ru-RU" sz="4200" b="1" dirty="0">
              <a:solidFill>
                <a:srgbClr val="C00000"/>
              </a:solidFill>
            </a:endParaRPr>
          </a:p>
          <a:p>
            <a:r>
              <a:rPr lang="ru-RU" sz="4200" b="1" dirty="0"/>
              <a:t>Дорога из школы </a:t>
            </a:r>
            <a:r>
              <a:rPr lang="ru-RU" sz="4200" b="1" dirty="0" smtClean="0"/>
              <a:t>домой    </a:t>
            </a:r>
            <a:r>
              <a:rPr lang="ru-RU" sz="4200" b="1" dirty="0" smtClean="0">
                <a:solidFill>
                  <a:srgbClr val="C00000"/>
                </a:solidFill>
              </a:rPr>
              <a:t>14.10 </a:t>
            </a:r>
            <a:r>
              <a:rPr lang="ru-RU" sz="4200" b="1" dirty="0">
                <a:solidFill>
                  <a:srgbClr val="C00000"/>
                </a:solidFill>
              </a:rPr>
              <a:t>– </a:t>
            </a:r>
            <a:r>
              <a:rPr lang="ru-RU" sz="4200" b="1" dirty="0" smtClean="0">
                <a:solidFill>
                  <a:srgbClr val="C00000"/>
                </a:solidFill>
              </a:rPr>
              <a:t>14.30</a:t>
            </a:r>
            <a:endParaRPr lang="ru-RU" sz="4200" b="1" dirty="0">
              <a:solidFill>
                <a:srgbClr val="C00000"/>
              </a:solidFill>
            </a:endParaRPr>
          </a:p>
          <a:p>
            <a:r>
              <a:rPr lang="ru-RU" sz="4200" b="1" dirty="0" smtClean="0"/>
              <a:t>Обед     </a:t>
            </a:r>
            <a:r>
              <a:rPr lang="ru-RU" sz="4200" b="1" dirty="0" smtClean="0">
                <a:solidFill>
                  <a:srgbClr val="C00000"/>
                </a:solidFill>
              </a:rPr>
              <a:t>14.30 </a:t>
            </a:r>
            <a:r>
              <a:rPr lang="ru-RU" sz="4200" b="1" dirty="0">
                <a:solidFill>
                  <a:srgbClr val="C00000"/>
                </a:solidFill>
              </a:rPr>
              <a:t>– 14.50</a:t>
            </a:r>
          </a:p>
          <a:p>
            <a:r>
              <a:rPr lang="ru-RU" sz="4200" b="1" dirty="0"/>
              <a:t>Послеобеденный </a:t>
            </a:r>
            <a:r>
              <a:rPr lang="ru-RU" sz="4200" b="1" dirty="0" smtClean="0"/>
              <a:t>отдых    </a:t>
            </a:r>
            <a:r>
              <a:rPr lang="ru-RU" sz="4200" b="1" dirty="0" smtClean="0">
                <a:solidFill>
                  <a:srgbClr val="C00000"/>
                </a:solidFill>
              </a:rPr>
              <a:t>14.50 </a:t>
            </a:r>
            <a:r>
              <a:rPr lang="ru-RU" sz="4200" b="1" dirty="0">
                <a:solidFill>
                  <a:srgbClr val="C00000"/>
                </a:solidFill>
              </a:rPr>
              <a:t>– 15.50</a:t>
            </a:r>
          </a:p>
          <a:p>
            <a:r>
              <a:rPr lang="ru-RU" sz="4200" b="1" dirty="0"/>
              <a:t>Пребывание на воздухе: прогулка, подвижные игры и </a:t>
            </a:r>
            <a:r>
              <a:rPr lang="ru-RU" sz="4200" b="1" dirty="0" smtClean="0"/>
              <a:t>развлечения   </a:t>
            </a:r>
            <a:r>
              <a:rPr lang="ru-RU" sz="4200" b="1" dirty="0" smtClean="0">
                <a:solidFill>
                  <a:srgbClr val="C00000"/>
                </a:solidFill>
              </a:rPr>
              <a:t>15.50 </a:t>
            </a:r>
            <a:r>
              <a:rPr lang="ru-RU" sz="4200" b="1" dirty="0">
                <a:solidFill>
                  <a:srgbClr val="C00000"/>
                </a:solidFill>
              </a:rPr>
              <a:t>– 16.50</a:t>
            </a:r>
          </a:p>
          <a:p>
            <a:r>
              <a:rPr lang="ru-RU" sz="4200" b="1" dirty="0"/>
              <a:t>Приготовление </a:t>
            </a:r>
            <a:r>
              <a:rPr lang="ru-RU" sz="4200" b="1" dirty="0" smtClean="0"/>
              <a:t>уроков   </a:t>
            </a:r>
            <a:r>
              <a:rPr lang="ru-RU" sz="4200" b="1" dirty="0" smtClean="0">
                <a:solidFill>
                  <a:srgbClr val="C00000"/>
                </a:solidFill>
              </a:rPr>
              <a:t>16.50 </a:t>
            </a:r>
            <a:r>
              <a:rPr lang="ru-RU" sz="4200" b="1" dirty="0">
                <a:solidFill>
                  <a:srgbClr val="C00000"/>
                </a:solidFill>
              </a:rPr>
              <a:t>– 18.30</a:t>
            </a:r>
          </a:p>
          <a:p>
            <a:r>
              <a:rPr lang="ru-RU" sz="4200" b="1" dirty="0"/>
              <a:t>Пребывание на </a:t>
            </a:r>
            <a:r>
              <a:rPr lang="ru-RU" sz="4200" b="1" dirty="0" smtClean="0"/>
              <a:t>воздухе   </a:t>
            </a:r>
            <a:r>
              <a:rPr lang="ru-RU" sz="4200" b="1" dirty="0" smtClean="0">
                <a:solidFill>
                  <a:srgbClr val="C00000"/>
                </a:solidFill>
              </a:rPr>
              <a:t>18.30 </a:t>
            </a:r>
            <a:r>
              <a:rPr lang="ru-RU" sz="4200" b="1" dirty="0">
                <a:solidFill>
                  <a:srgbClr val="C00000"/>
                </a:solidFill>
              </a:rPr>
              <a:t>– 19.30</a:t>
            </a:r>
          </a:p>
          <a:p>
            <a:r>
              <a:rPr lang="ru-RU" sz="4200" b="1" dirty="0"/>
              <a:t>Ужин и свободные </a:t>
            </a:r>
            <a:r>
              <a:rPr lang="ru-RU" sz="4200" b="1" dirty="0" smtClean="0"/>
              <a:t>занятия     </a:t>
            </a:r>
            <a:r>
              <a:rPr lang="ru-RU" sz="4200" b="1" dirty="0" smtClean="0">
                <a:solidFill>
                  <a:srgbClr val="C00000"/>
                </a:solidFill>
              </a:rPr>
              <a:t>19.30 </a:t>
            </a:r>
            <a:r>
              <a:rPr lang="ru-RU" sz="4200" b="1" dirty="0">
                <a:solidFill>
                  <a:srgbClr val="C00000"/>
                </a:solidFill>
              </a:rPr>
              <a:t>– 20.30</a:t>
            </a:r>
          </a:p>
          <a:p>
            <a:r>
              <a:rPr lang="ru-RU" sz="4200" b="1" dirty="0"/>
              <a:t>Приготовление ко сну (уход за одеждой, обувью, проветривание комнаты, приготовление постели, приготовление школьных принадлежностей для </a:t>
            </a:r>
            <a:r>
              <a:rPr lang="ru-RU" sz="4200" b="1" dirty="0" smtClean="0"/>
              <a:t>занятий)     </a:t>
            </a:r>
            <a:r>
              <a:rPr lang="ru-RU" sz="4200" b="1" dirty="0" smtClean="0">
                <a:solidFill>
                  <a:srgbClr val="C00000"/>
                </a:solidFill>
              </a:rPr>
              <a:t>20.30 </a:t>
            </a:r>
            <a:r>
              <a:rPr lang="ru-RU" sz="4200" b="1" dirty="0">
                <a:solidFill>
                  <a:srgbClr val="C00000"/>
                </a:solidFill>
              </a:rPr>
              <a:t>– 21.00</a:t>
            </a:r>
          </a:p>
          <a:p>
            <a:r>
              <a:rPr lang="ru-RU" sz="4200" b="1" dirty="0" smtClean="0"/>
              <a:t>Сон       </a:t>
            </a:r>
            <a:r>
              <a:rPr lang="ru-RU" sz="4200" b="1" dirty="0" smtClean="0">
                <a:solidFill>
                  <a:srgbClr val="C00000"/>
                </a:solidFill>
              </a:rPr>
              <a:t>21.00 </a:t>
            </a:r>
            <a:r>
              <a:rPr lang="ru-RU" sz="4200" b="1" dirty="0">
                <a:solidFill>
                  <a:srgbClr val="C00000"/>
                </a:solidFill>
              </a:rPr>
              <a:t>– 7.00</a:t>
            </a:r>
          </a:p>
          <a:p>
            <a:endParaRPr lang="ru-RU" dirty="0"/>
          </a:p>
        </p:txBody>
      </p:sp>
      <p:sp>
        <p:nvSpPr>
          <p:cNvPr id="6" name="Дата 5"/>
          <p:cNvSpPr>
            <a:spLocks noGrp="1"/>
          </p:cNvSpPr>
          <p:nvPr>
            <p:ph type="dt" sz="half" idx="10"/>
          </p:nvPr>
        </p:nvSpPr>
        <p:spPr/>
        <p:txBody>
          <a:bodyPr/>
          <a:lstStyle/>
          <a:p>
            <a:fld id="{F91E02D3-E225-4A86-B92C-924C608FBE9C}" type="datetime1">
              <a:rPr lang="ru-RU" sz="1400" smtClean="0">
                <a:solidFill>
                  <a:schemeClr val="tx1"/>
                </a:solidFill>
              </a:rPr>
              <a:pPr/>
              <a:t>23.11.2013</a:t>
            </a:fld>
            <a:endParaRPr lang="ru-RU" sz="1400" dirty="0">
              <a:solidFill>
                <a:schemeClr val="tx1"/>
              </a:solidFill>
            </a:endParaRPr>
          </a:p>
        </p:txBody>
      </p:sp>
      <p:sp>
        <p:nvSpPr>
          <p:cNvPr id="7" name="Нижний колонтитул 6"/>
          <p:cNvSpPr>
            <a:spLocks noGrp="1"/>
          </p:cNvSpPr>
          <p:nvPr>
            <p:ph type="ftr" sz="quarter" idx="11"/>
          </p:nvPr>
        </p:nvSpPr>
        <p:spPr/>
        <p:txBody>
          <a:bodyPr/>
          <a:lstStyle/>
          <a:p>
            <a:r>
              <a:rPr lang="ru-RU" sz="1400" dirty="0" err="1" smtClean="0">
                <a:solidFill>
                  <a:schemeClr val="tx1"/>
                </a:solidFill>
              </a:rPr>
              <a:t>Комельских</a:t>
            </a:r>
            <a:r>
              <a:rPr lang="ru-RU" sz="1400" dirty="0" smtClean="0">
                <a:solidFill>
                  <a:schemeClr val="tx1"/>
                </a:solidFill>
              </a:rPr>
              <a:t> М.Г.</a:t>
            </a:r>
            <a:endParaRPr lang="ru-RU" sz="1400" dirty="0">
              <a:solidFill>
                <a:schemeClr val="tx1"/>
              </a:solidFill>
            </a:endParaRPr>
          </a:p>
        </p:txBody>
      </p:sp>
    </p:spTree>
  </p:cSld>
  <p:clrMapOvr>
    <a:masterClrMapping/>
  </p:clrMapOvr>
  <p:transition>
    <p:wheel spokes="8"/>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Picture 1" descr="C:\Users\Public\Pictures\Sample Pictures\1677266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285784" y="500042"/>
            <a:ext cx="9644130" cy="1143000"/>
          </a:xfrm>
        </p:spPr>
        <p:txBody>
          <a:bodyPr>
            <a:normAutofit fontScale="90000"/>
          </a:bodyPr>
          <a:lstStyle/>
          <a:p>
            <a:r>
              <a:rPr lang="ru-RU" sz="4000" b="1" dirty="0" smtClean="0">
                <a:solidFill>
                  <a:schemeClr val="tx2"/>
                </a:solidFill>
              </a:rPr>
              <a:t>Советы психолога: </a:t>
            </a:r>
            <a:br>
              <a:rPr lang="ru-RU" sz="4000" b="1" dirty="0" smtClean="0">
                <a:solidFill>
                  <a:schemeClr val="tx2"/>
                </a:solidFill>
              </a:rPr>
            </a:br>
            <a:r>
              <a:rPr lang="ru-RU" sz="4000" b="1" dirty="0" smtClean="0">
                <a:solidFill>
                  <a:schemeClr val="tx2"/>
                </a:solidFill>
              </a:rPr>
              <a:t>«Как прожить хотя бы день </a:t>
            </a:r>
            <a:r>
              <a:rPr lang="ru-RU" sz="4000" b="1" smtClean="0">
                <a:solidFill>
                  <a:schemeClr val="tx2"/>
                </a:solidFill>
              </a:rPr>
              <a:t>без </a:t>
            </a:r>
            <a:r>
              <a:rPr lang="ru-RU" sz="4000" b="1" smtClean="0">
                <a:solidFill>
                  <a:schemeClr val="tx2"/>
                </a:solidFill>
              </a:rPr>
              <a:t>нервотрёпки</a:t>
            </a:r>
            <a:r>
              <a:rPr lang="ru-RU" sz="4000" b="1" dirty="0" smtClean="0">
                <a:solidFill>
                  <a:schemeClr val="tx2"/>
                </a:solidFill>
              </a:rPr>
              <a:t>, поучений, взаимных обид ?»</a:t>
            </a:r>
            <a:r>
              <a:rPr lang="ru-RU" dirty="0" smtClean="0"/>
              <a:t/>
            </a:r>
            <a:br>
              <a:rPr lang="ru-RU" dirty="0" smtClean="0"/>
            </a:br>
            <a:endParaRPr lang="ru-RU" dirty="0"/>
          </a:p>
        </p:txBody>
      </p:sp>
      <p:sp>
        <p:nvSpPr>
          <p:cNvPr id="3" name="Содержимое 2"/>
          <p:cNvSpPr>
            <a:spLocks noGrp="1"/>
          </p:cNvSpPr>
          <p:nvPr>
            <p:ph idx="1"/>
          </p:nvPr>
        </p:nvSpPr>
        <p:spPr>
          <a:xfrm>
            <a:off x="0" y="1714488"/>
            <a:ext cx="9358346" cy="4525963"/>
          </a:xfrm>
        </p:spPr>
        <p:txBody>
          <a:bodyPr>
            <a:noAutofit/>
          </a:bodyPr>
          <a:lstStyle/>
          <a:p>
            <a:r>
              <a:rPr lang="ru-RU" sz="2000" b="1" dirty="0" smtClean="0"/>
              <a:t>1.Будите </a:t>
            </a:r>
            <a:r>
              <a:rPr lang="ru-RU" sz="2000" b="1" dirty="0"/>
              <a:t>ребенка спокойно: проснувшись, он должен увидеть нашу улыбку и услышать ласковый голос. Не подгоняйте его с утра, не дергайте по пустякам, не укоряйте за ошибки и оплошности, даже если « вчера предупреждали». Пожелайте ребенку удачи, подбодрите, скажите несколько ласковых слов. У него впереди трудный день.</a:t>
            </a:r>
          </a:p>
          <a:p>
            <a:r>
              <a:rPr lang="ru-RU" sz="2000" b="1" dirty="0"/>
              <a:t>2. Забудьте фразу «Что ты сегодня получил?». Встречайте ребенка после школы спокойно, не обрушивайте на него тысячу вопросов, дайте расслабиться (вспомните, как вы сами чувствуете себя после тяжелого рабочего дня, многочасового общения с людьми). Если же ребенок чересчур возбужден, жаждет поделиться чем-то, не отмахивайтесь, не откладывайте на потом, выслушайте его ведь, это не займет много времени. 3. Если вы видите, что ребенок огорчен, но молчит, не допытывайтесь, пусть успокоится, тогда и расскажет все сам. 4. После школы не торопите ребенка садиться за уроки, необходимо время для восстановления сил. Лучшее время для приготовления уроков – с 15 до 18 часов. Занятия по вечерам бесполезны, завтра придется все начинать сначала. </a:t>
            </a:r>
          </a:p>
          <a:p>
            <a:endParaRPr lang="ru-RU" sz="2000" dirty="0"/>
          </a:p>
        </p:txBody>
      </p:sp>
      <p:sp>
        <p:nvSpPr>
          <p:cNvPr id="5" name="Дата 4"/>
          <p:cNvSpPr>
            <a:spLocks noGrp="1"/>
          </p:cNvSpPr>
          <p:nvPr>
            <p:ph type="dt" sz="half" idx="10"/>
          </p:nvPr>
        </p:nvSpPr>
        <p:spPr/>
        <p:txBody>
          <a:bodyPr/>
          <a:lstStyle/>
          <a:p>
            <a:fld id="{8910B61D-4C4F-4290-9A23-358F1AC3A24D}" type="datetime1">
              <a:rPr lang="ru-RU" sz="1400" smtClean="0">
                <a:solidFill>
                  <a:schemeClr val="tx1"/>
                </a:solidFill>
              </a:rPr>
              <a:pPr/>
              <a:t>23.11.2013</a:t>
            </a:fld>
            <a:endParaRPr lang="ru-RU" sz="1400" dirty="0">
              <a:solidFill>
                <a:schemeClr val="tx1"/>
              </a:solidFill>
            </a:endParaRPr>
          </a:p>
        </p:txBody>
      </p:sp>
      <p:sp>
        <p:nvSpPr>
          <p:cNvPr id="6" name="Нижний колонтитул 5"/>
          <p:cNvSpPr>
            <a:spLocks noGrp="1"/>
          </p:cNvSpPr>
          <p:nvPr>
            <p:ph type="ftr" sz="quarter" idx="11"/>
          </p:nvPr>
        </p:nvSpPr>
        <p:spPr/>
        <p:txBody>
          <a:bodyPr/>
          <a:lstStyle/>
          <a:p>
            <a:r>
              <a:rPr lang="ru-RU" sz="1400" dirty="0" err="1" smtClean="0">
                <a:solidFill>
                  <a:schemeClr val="tx1"/>
                </a:solidFill>
              </a:rPr>
              <a:t>Комельских</a:t>
            </a:r>
            <a:r>
              <a:rPr lang="ru-RU" sz="1400" dirty="0" smtClean="0">
                <a:solidFill>
                  <a:schemeClr val="tx1"/>
                </a:solidFill>
              </a:rPr>
              <a:t> М.Г.</a:t>
            </a:r>
            <a:endParaRPr lang="ru-RU" sz="1400" dirty="0">
              <a:solidFill>
                <a:schemeClr val="tx1"/>
              </a:solidFill>
            </a:endParaRPr>
          </a:p>
        </p:txBody>
      </p:sp>
    </p:spTree>
  </p:cSld>
  <p:clrMapOvr>
    <a:masterClrMapping/>
  </p:clrMapOvr>
  <p:transition>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3" descr="C:\Users\Public\Pictures\Sample Pictures\1677266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Содержимое 2"/>
          <p:cNvSpPr>
            <a:spLocks noGrp="1"/>
          </p:cNvSpPr>
          <p:nvPr>
            <p:ph idx="1"/>
          </p:nvPr>
        </p:nvSpPr>
        <p:spPr>
          <a:xfrm>
            <a:off x="-214346" y="0"/>
            <a:ext cx="9358346" cy="1285859"/>
          </a:xfrm>
        </p:spPr>
        <p:txBody>
          <a:bodyPr>
            <a:noAutofit/>
          </a:bodyPr>
          <a:lstStyle/>
          <a:p>
            <a:r>
              <a:rPr lang="ru-RU" sz="2000" b="1" dirty="0"/>
              <a:t>5. Не заставляйте делать все уроки за один присест, после 15-20 минут занятий необходимы 10-15 минутные «переменки». 10. Во время приготовления уроков не стойте над душой, дайте возможность ребенку работать самому, но уж если помощь ваша нужна, наберитесь терпения. Спокойный тон, поддержка («не волнуйся, все получится», «Давай разберемся вместе»), похвала (даже если не очень получается) необходимы. Не акцентируйте внимание на оценках</a:t>
            </a:r>
            <a:r>
              <a:rPr lang="ru-RU" sz="2000" b="1" dirty="0" smtClean="0"/>
              <a:t>.</a:t>
            </a:r>
            <a:r>
              <a:rPr lang="ru-RU" sz="2000" b="1" dirty="0"/>
              <a:t/>
            </a:r>
            <a:br>
              <a:rPr lang="ru-RU" sz="2000" b="1" dirty="0"/>
            </a:br>
            <a:r>
              <a:rPr lang="ru-RU" sz="2000" b="1" dirty="0"/>
              <a:t>6. В общении с ребенком старайтесь избегать условий: «Если ты сделаешь, то …». Порой условия становятся невыполнимыми вне зависимости от ребенка, и вы можете оказаться в очень сложной ситуации. 7. Найдите в течение дня хотя бы полчаса, когда вы будете принадлежать только ребенку, не отвлекайтесь на домашние дела, телепередачи, общение с другими членами семьи. В этот момент важнее всего его дела, заботы, радости, неудачи. 8. Будьте внимательны к жалобам ребенка на головную боль, усталость, плохое самочувствие. Чаще всего это объективные показатели утомления, трудности учебы. 9. Учтите, что даже «совсем большие» дети (мы часто говорим «ты уже большой» 7-8 –летнему ребенку) очень любят послушать сказку перед сном, песенку и ласку. Все это успокаивает их, помогает снять напряжение, накопившееся за день, и спокойно уснуть. Старайтесь не вспоминать перед сном неприятностей, не выяснять отношений, не обсуждать завтрашнюю контрольную и т.п. Завтра новый день, и мы должны сделать все, чтобы он был спокойным, добрым и радостным.</a:t>
            </a:r>
          </a:p>
          <a:p>
            <a:endParaRPr lang="ru-RU" sz="2000" dirty="0"/>
          </a:p>
        </p:txBody>
      </p:sp>
      <p:sp>
        <p:nvSpPr>
          <p:cNvPr id="8" name="Дата 7"/>
          <p:cNvSpPr>
            <a:spLocks noGrp="1"/>
          </p:cNvSpPr>
          <p:nvPr>
            <p:ph type="dt" sz="half" idx="10"/>
          </p:nvPr>
        </p:nvSpPr>
        <p:spPr/>
        <p:txBody>
          <a:bodyPr/>
          <a:lstStyle/>
          <a:p>
            <a:fld id="{7E955B30-D95B-449F-88A4-6371AC033EBB}" type="datetime1">
              <a:rPr lang="ru-RU" sz="1400" smtClean="0">
                <a:solidFill>
                  <a:schemeClr val="tx1"/>
                </a:solidFill>
              </a:rPr>
              <a:pPr/>
              <a:t>23.11.2013</a:t>
            </a:fld>
            <a:endParaRPr lang="ru-RU" sz="1400" dirty="0">
              <a:solidFill>
                <a:schemeClr val="tx1"/>
              </a:solidFill>
            </a:endParaRPr>
          </a:p>
        </p:txBody>
      </p:sp>
      <p:sp>
        <p:nvSpPr>
          <p:cNvPr id="9" name="Нижний колонтитул 8"/>
          <p:cNvSpPr>
            <a:spLocks noGrp="1"/>
          </p:cNvSpPr>
          <p:nvPr>
            <p:ph type="ftr" sz="quarter" idx="11"/>
          </p:nvPr>
        </p:nvSpPr>
        <p:spPr/>
        <p:txBody>
          <a:bodyPr/>
          <a:lstStyle/>
          <a:p>
            <a:r>
              <a:rPr lang="ru-RU" sz="1400" dirty="0" err="1" smtClean="0">
                <a:solidFill>
                  <a:schemeClr val="tx1"/>
                </a:solidFill>
              </a:rPr>
              <a:t>Комельских</a:t>
            </a:r>
            <a:r>
              <a:rPr lang="ru-RU" sz="1400" dirty="0" smtClean="0">
                <a:solidFill>
                  <a:schemeClr val="tx1"/>
                </a:solidFill>
              </a:rPr>
              <a:t> М.Г.</a:t>
            </a:r>
            <a:endParaRPr lang="ru-RU" sz="1400" dirty="0">
              <a:solidFill>
                <a:schemeClr val="tx1"/>
              </a:solidFill>
            </a:endParaRPr>
          </a:p>
        </p:txBody>
      </p:sp>
    </p:spTree>
  </p:cSld>
  <p:clrMapOvr>
    <a:masterClrMapping/>
  </p:clrMapOvr>
  <p:transition>
    <p:wheel spokes="8"/>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descr="C:\Users\Public\Pictures\Sample Pictures\16772662.jpg"/>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endParaRPr lang="ru-RU"/>
          </a:p>
        </p:txBody>
      </p:sp>
      <p:sp>
        <p:nvSpPr>
          <p:cNvPr id="4" name="Дата 3"/>
          <p:cNvSpPr>
            <a:spLocks noGrp="1"/>
          </p:cNvSpPr>
          <p:nvPr>
            <p:ph type="dt" sz="half" idx="10"/>
          </p:nvPr>
        </p:nvSpPr>
        <p:spPr/>
        <p:txBody>
          <a:bodyPr/>
          <a:lstStyle/>
          <a:p>
            <a:fld id="{050BC3AD-7955-4CB2-BD1A-8FB8CF50FE71}" type="datetime1">
              <a:rPr lang="ru-RU" sz="1400" smtClean="0">
                <a:solidFill>
                  <a:schemeClr val="tx1"/>
                </a:solidFill>
              </a:rPr>
              <a:pPr/>
              <a:t>23.11.2013</a:t>
            </a:fld>
            <a:endParaRPr lang="ru-RU" sz="1400" dirty="0">
              <a:solidFill>
                <a:schemeClr val="tx1"/>
              </a:solidFill>
            </a:endParaRPr>
          </a:p>
        </p:txBody>
      </p:sp>
      <p:sp>
        <p:nvSpPr>
          <p:cNvPr id="5" name="Нижний колонтитул 4"/>
          <p:cNvSpPr>
            <a:spLocks noGrp="1"/>
          </p:cNvSpPr>
          <p:nvPr>
            <p:ph type="ftr" sz="quarter" idx="11"/>
          </p:nvPr>
        </p:nvSpPr>
        <p:spPr/>
        <p:txBody>
          <a:bodyPr/>
          <a:lstStyle/>
          <a:p>
            <a:r>
              <a:rPr lang="ru-RU" sz="1400" dirty="0" err="1" smtClean="0">
                <a:solidFill>
                  <a:schemeClr val="tx1"/>
                </a:solidFill>
              </a:rPr>
              <a:t>Комельских</a:t>
            </a:r>
            <a:r>
              <a:rPr lang="ru-RU" sz="1400" dirty="0" smtClean="0">
                <a:solidFill>
                  <a:schemeClr val="tx1"/>
                </a:solidFill>
              </a:rPr>
              <a:t> М.Г.</a:t>
            </a:r>
            <a:endParaRPr lang="ru-RU" sz="1400" dirty="0">
              <a:solidFill>
                <a:schemeClr val="tx1"/>
              </a:solidFill>
            </a:endParaRPr>
          </a:p>
        </p:txBody>
      </p:sp>
      <p:sp>
        <p:nvSpPr>
          <p:cNvPr id="7" name="Прямоугольник 6"/>
          <p:cNvSpPr/>
          <p:nvPr/>
        </p:nvSpPr>
        <p:spPr>
          <a:xfrm>
            <a:off x="357158" y="2000240"/>
            <a:ext cx="9286876" cy="4154984"/>
          </a:xfrm>
          <a:prstGeom prst="rect">
            <a:avLst/>
          </a:prstGeom>
        </p:spPr>
        <p:txBody>
          <a:bodyPr wrap="square">
            <a:spAutoFit/>
          </a:bodyPr>
          <a:lstStyle/>
          <a:p>
            <a:pPr marL="514350" indent="-514350">
              <a:buClr>
                <a:schemeClr val="accent3"/>
              </a:buClr>
              <a:defRPr/>
            </a:pPr>
            <a:r>
              <a:rPr lang="ru-RU" sz="2400" b="1" dirty="0" smtClean="0"/>
              <a:t> 1</a:t>
            </a:r>
            <a:r>
              <a:rPr lang="ru-RU" sz="2400" dirty="0" smtClean="0"/>
              <a:t>. Правильное чередование труда и отдыха.</a:t>
            </a:r>
          </a:p>
          <a:p>
            <a:pPr marL="514350" indent="-514350">
              <a:buClr>
                <a:schemeClr val="accent3"/>
              </a:buClr>
              <a:defRPr/>
            </a:pPr>
            <a:r>
              <a:rPr lang="ru-RU" sz="2400" dirty="0" smtClean="0"/>
              <a:t> </a:t>
            </a:r>
            <a:r>
              <a:rPr lang="ru-RU" sz="2400" b="1" dirty="0" smtClean="0"/>
              <a:t>2</a:t>
            </a:r>
            <a:r>
              <a:rPr lang="ru-RU" sz="2400" dirty="0" smtClean="0"/>
              <a:t>. Регулярный прием пищи.</a:t>
            </a:r>
          </a:p>
          <a:p>
            <a:pPr marL="514350" indent="-514350">
              <a:buClr>
                <a:schemeClr val="accent3"/>
              </a:buClr>
              <a:defRPr/>
            </a:pPr>
            <a:r>
              <a:rPr lang="ru-RU" sz="2400" dirty="0" smtClean="0"/>
              <a:t> </a:t>
            </a:r>
            <a:r>
              <a:rPr lang="ru-RU" sz="2400" b="1" dirty="0" smtClean="0"/>
              <a:t>3</a:t>
            </a:r>
            <a:r>
              <a:rPr lang="ru-RU" sz="2400" dirty="0" smtClean="0"/>
              <a:t>. Сон определенной продолжительности, с точным временем подъема и отхода ко сну.</a:t>
            </a:r>
          </a:p>
          <a:p>
            <a:pPr marL="514350" indent="-514350">
              <a:buClr>
                <a:schemeClr val="accent3"/>
              </a:buClr>
              <a:defRPr/>
            </a:pPr>
            <a:r>
              <a:rPr lang="ru-RU" sz="2400" b="1" dirty="0" smtClean="0"/>
              <a:t>4</a:t>
            </a:r>
            <a:r>
              <a:rPr lang="ru-RU" sz="2400" dirty="0" smtClean="0"/>
              <a:t>. Определенное время для утренней гимнастики и </a:t>
            </a:r>
          </a:p>
          <a:p>
            <a:pPr marL="514350" indent="-514350">
              <a:buClr>
                <a:schemeClr val="accent3"/>
              </a:buClr>
              <a:defRPr/>
            </a:pPr>
            <a:r>
              <a:rPr lang="ru-RU" sz="2400" dirty="0" smtClean="0"/>
              <a:t>гигиенических процедур.</a:t>
            </a:r>
          </a:p>
          <a:p>
            <a:pPr marL="514350" indent="-514350">
              <a:buClr>
                <a:schemeClr val="accent3"/>
              </a:buClr>
              <a:defRPr/>
            </a:pPr>
            <a:r>
              <a:rPr lang="ru-RU" sz="2400" b="1" dirty="0" smtClean="0"/>
              <a:t>5</a:t>
            </a:r>
            <a:r>
              <a:rPr lang="ru-RU" sz="2400" dirty="0" smtClean="0"/>
              <a:t>.Определенное время для приготовления домашних заданий.</a:t>
            </a:r>
          </a:p>
          <a:p>
            <a:pPr marL="514350" indent="-514350">
              <a:buClr>
                <a:schemeClr val="accent3"/>
              </a:buClr>
              <a:defRPr/>
            </a:pPr>
            <a:r>
              <a:rPr lang="ru-RU" sz="2400" b="1" dirty="0" smtClean="0"/>
              <a:t>6</a:t>
            </a:r>
            <a:r>
              <a:rPr lang="ru-RU" sz="2400" dirty="0" smtClean="0"/>
              <a:t>.Определенную продолжительность отдыха с максимальным пребыванием на открытом воздухе.</a:t>
            </a:r>
          </a:p>
          <a:p>
            <a:pPr marL="514350" indent="-514350">
              <a:buClr>
                <a:schemeClr val="accent3"/>
              </a:buClr>
              <a:defRPr/>
            </a:pPr>
            <a:r>
              <a:rPr lang="ru-RU" sz="2400" dirty="0" smtClean="0"/>
              <a:t> </a:t>
            </a:r>
            <a:r>
              <a:rPr lang="ru-RU" sz="2400" b="1" dirty="0" smtClean="0"/>
              <a:t>7</a:t>
            </a:r>
            <a:r>
              <a:rPr lang="ru-RU" sz="2400" dirty="0" smtClean="0"/>
              <a:t>.Воскресенье — день отдыха, и этот день должен быть праздничным и радостным.</a:t>
            </a:r>
          </a:p>
        </p:txBody>
      </p:sp>
      <p:sp>
        <p:nvSpPr>
          <p:cNvPr id="8" name="Прямоугольник 7"/>
          <p:cNvSpPr/>
          <p:nvPr/>
        </p:nvSpPr>
        <p:spPr>
          <a:xfrm>
            <a:off x="0" y="500042"/>
            <a:ext cx="9144064" cy="1508105"/>
          </a:xfrm>
          <a:prstGeom prst="rect">
            <a:avLst/>
          </a:prstGeom>
        </p:spPr>
        <p:txBody>
          <a:bodyPr wrap="square">
            <a:spAutoFit/>
          </a:bodyPr>
          <a:lstStyle/>
          <a:p>
            <a:pPr algn="ctr"/>
            <a:r>
              <a:rPr lang="ru-RU" sz="3600" b="1" i="1" dirty="0" smtClean="0">
                <a:solidFill>
                  <a:srgbClr val="C00000"/>
                </a:solidFill>
              </a:rPr>
              <a:t>Подведём итоги…</a:t>
            </a:r>
          </a:p>
          <a:p>
            <a:pPr algn="ctr"/>
            <a:r>
              <a:rPr lang="ru-RU" sz="2800" b="1" i="1" dirty="0" smtClean="0">
                <a:solidFill>
                  <a:srgbClr val="00B050"/>
                </a:solidFill>
              </a:rPr>
              <a:t>Правильно организованный режим дня школьника предусматривает:</a:t>
            </a:r>
            <a:endParaRPr lang="ru-RU" sz="2800" b="1" i="1" dirty="0">
              <a:solidFill>
                <a:srgbClr val="00B050"/>
              </a:solidFill>
            </a:endParaRPr>
          </a:p>
        </p:txBody>
      </p:sp>
    </p:spTree>
  </p:cSld>
  <p:clrMapOvr>
    <a:masterClrMapping/>
  </p:clrMapOvr>
  <p:transition>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Users\Public\Pictures\Sample Pictures\1349709549_lol54.ru_001.jpg"/>
          <p:cNvPicPr>
            <a:picLocks noGrp="1" noChangeAspect="1" noChangeArrowheads="1"/>
          </p:cNvPicPr>
          <p:nvPr>
            <p:ph idx="1"/>
          </p:nvPr>
        </p:nvPicPr>
        <p:blipFill>
          <a:blip r:embed="rId2"/>
          <a:srcRect/>
          <a:stretch>
            <a:fillRect/>
          </a:stretch>
        </p:blipFill>
        <p:spPr bwMode="auto">
          <a:xfrm>
            <a:off x="1" y="0"/>
            <a:ext cx="9144000" cy="6858000"/>
          </a:xfrm>
          <a:prstGeom prst="rect">
            <a:avLst/>
          </a:prstGeom>
          <a:noFill/>
        </p:spPr>
      </p:pic>
      <p:sp>
        <p:nvSpPr>
          <p:cNvPr id="2" name="Заголовок 1"/>
          <p:cNvSpPr>
            <a:spLocks noGrp="1"/>
          </p:cNvSpPr>
          <p:nvPr>
            <p:ph type="title"/>
          </p:nvPr>
        </p:nvSpPr>
        <p:spPr>
          <a:xfrm>
            <a:off x="285720" y="642918"/>
            <a:ext cx="8229600" cy="1143000"/>
          </a:xfrm>
        </p:spPr>
        <p:txBody>
          <a:bodyPr>
            <a:noAutofit/>
          </a:bodyPr>
          <a:lstStyle/>
          <a:p>
            <a:r>
              <a:rPr lang="ru-RU" sz="6000" b="1" dirty="0" smtClean="0">
                <a:solidFill>
                  <a:srgbClr val="FF0000"/>
                </a:solidFill>
                <a:latin typeface="Monotype Corsiva" pitchFamily="66" charset="0"/>
              </a:rPr>
              <a:t>Удачи Вам в воспитании ребёнка!</a:t>
            </a:r>
            <a:endParaRPr lang="ru-RU" sz="6000" b="1" dirty="0">
              <a:solidFill>
                <a:srgbClr val="FF0000"/>
              </a:solidFill>
              <a:latin typeface="Monotype Corsiva" pitchFamily="66" charset="0"/>
            </a:endParaRPr>
          </a:p>
        </p:txBody>
      </p:sp>
      <p:sp>
        <p:nvSpPr>
          <p:cNvPr id="6" name="Дата 5"/>
          <p:cNvSpPr>
            <a:spLocks noGrp="1"/>
          </p:cNvSpPr>
          <p:nvPr>
            <p:ph type="dt" sz="half" idx="10"/>
          </p:nvPr>
        </p:nvSpPr>
        <p:spPr/>
        <p:txBody>
          <a:bodyPr/>
          <a:lstStyle/>
          <a:p>
            <a:fld id="{327A3923-1811-40B7-ACB1-38ED887EFA1B}" type="datetime1">
              <a:rPr lang="ru-RU" sz="1400" smtClean="0">
                <a:solidFill>
                  <a:schemeClr val="tx1"/>
                </a:solidFill>
              </a:rPr>
              <a:pPr/>
              <a:t>23.11.2013</a:t>
            </a:fld>
            <a:endParaRPr lang="ru-RU" sz="1400" dirty="0">
              <a:solidFill>
                <a:schemeClr val="tx1"/>
              </a:solidFill>
            </a:endParaRPr>
          </a:p>
        </p:txBody>
      </p:sp>
      <p:sp>
        <p:nvSpPr>
          <p:cNvPr id="7" name="Нижний колонтитул 6"/>
          <p:cNvSpPr>
            <a:spLocks noGrp="1"/>
          </p:cNvSpPr>
          <p:nvPr>
            <p:ph type="ftr" sz="quarter" idx="11"/>
          </p:nvPr>
        </p:nvSpPr>
        <p:spPr/>
        <p:txBody>
          <a:bodyPr/>
          <a:lstStyle/>
          <a:p>
            <a:r>
              <a:rPr lang="ru-RU" sz="1400" dirty="0" err="1" smtClean="0">
                <a:solidFill>
                  <a:schemeClr val="tx1"/>
                </a:solidFill>
              </a:rPr>
              <a:t>Комельских</a:t>
            </a:r>
            <a:r>
              <a:rPr lang="ru-RU" sz="1400" dirty="0" smtClean="0">
                <a:solidFill>
                  <a:schemeClr val="tx1"/>
                </a:solidFill>
              </a:rPr>
              <a:t> М.Г.</a:t>
            </a:r>
            <a:endParaRPr lang="ru-RU" sz="1400" dirty="0">
              <a:solidFill>
                <a:schemeClr val="tx1"/>
              </a:solidFill>
            </a:endParaRPr>
          </a:p>
        </p:txBody>
      </p:sp>
    </p:spTree>
  </p:cSld>
  <p:clrMapOvr>
    <a:masterClrMapping/>
  </p:clrMapOvr>
  <p:transition>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C:\Users\Public\Pictures\Sample Pictures\0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14346" y="1428736"/>
            <a:ext cx="9358346" cy="4525963"/>
          </a:xfrm>
        </p:spPr>
        <p:txBody>
          <a:bodyPr>
            <a:normAutofit/>
          </a:bodyPr>
          <a:lstStyle/>
          <a:p>
            <a:pPr algn="r">
              <a:buNone/>
            </a:pPr>
            <a:r>
              <a:rPr lang="ru-RU" sz="4400" i="1" dirty="0" smtClean="0">
                <a:solidFill>
                  <a:srgbClr val="00B050"/>
                </a:solidFill>
                <a:latin typeface="Monotype Corsiva" pitchFamily="66" charset="0"/>
              </a:rPr>
              <a:t>Хорошими людьми становятся больше </a:t>
            </a:r>
          </a:p>
          <a:p>
            <a:pPr algn="r">
              <a:buNone/>
            </a:pPr>
            <a:r>
              <a:rPr lang="ru-RU" sz="4400" i="1" dirty="0" smtClean="0">
                <a:solidFill>
                  <a:srgbClr val="00B050"/>
                </a:solidFill>
                <a:latin typeface="Monotype Corsiva" pitchFamily="66" charset="0"/>
              </a:rPr>
              <a:t>от</a:t>
            </a:r>
            <a:r>
              <a:rPr lang="ru-RU" sz="4400" dirty="0" smtClean="0">
                <a:solidFill>
                  <a:srgbClr val="00B050"/>
                </a:solidFill>
                <a:latin typeface="Monotype Corsiva" pitchFamily="66" charset="0"/>
              </a:rPr>
              <a:t> </a:t>
            </a:r>
            <a:r>
              <a:rPr lang="ru-RU" sz="4400" i="1" dirty="0" smtClean="0">
                <a:solidFill>
                  <a:srgbClr val="00B050"/>
                </a:solidFill>
                <a:latin typeface="Monotype Corsiva" pitchFamily="66" charset="0"/>
              </a:rPr>
              <a:t>упражнений, чем от природы.</a:t>
            </a:r>
            <a:endParaRPr lang="ru-RU" sz="4400" dirty="0" smtClean="0">
              <a:solidFill>
                <a:srgbClr val="00B050"/>
              </a:solidFill>
              <a:latin typeface="Monotype Corsiva" pitchFamily="66" charset="0"/>
            </a:endParaRPr>
          </a:p>
          <a:p>
            <a:pPr algn="r">
              <a:buNone/>
            </a:pPr>
            <a:r>
              <a:rPr lang="ru-RU" sz="4000" b="1" i="1" dirty="0" err="1" smtClean="0">
                <a:solidFill>
                  <a:srgbClr val="00B050"/>
                </a:solidFill>
                <a:latin typeface="Monotype Corsiva" pitchFamily="66" charset="0"/>
              </a:rPr>
              <a:t>Демокрит</a:t>
            </a:r>
            <a:endParaRPr lang="ru-RU" sz="4000" b="1" dirty="0">
              <a:solidFill>
                <a:srgbClr val="00B050"/>
              </a:solidFill>
              <a:latin typeface="Monotype Corsiva" pitchFamily="66" charset="0"/>
            </a:endParaRPr>
          </a:p>
        </p:txBody>
      </p:sp>
      <p:sp>
        <p:nvSpPr>
          <p:cNvPr id="4" name="Дата 3"/>
          <p:cNvSpPr>
            <a:spLocks noGrp="1"/>
          </p:cNvSpPr>
          <p:nvPr>
            <p:ph type="dt" sz="half" idx="10"/>
          </p:nvPr>
        </p:nvSpPr>
        <p:spPr/>
        <p:txBody>
          <a:bodyPr/>
          <a:lstStyle/>
          <a:p>
            <a:fld id="{050BC3AD-7955-4CB2-BD1A-8FB8CF50FE71}" type="datetime1">
              <a:rPr lang="ru-RU" sz="1400" b="1" smtClean="0">
                <a:solidFill>
                  <a:schemeClr val="tx1"/>
                </a:solidFill>
              </a:rPr>
              <a:pPr/>
              <a:t>23.11.2013</a:t>
            </a:fld>
            <a:endParaRPr lang="ru-RU" sz="1400" b="1" dirty="0">
              <a:solidFill>
                <a:schemeClr val="tx1"/>
              </a:solidFill>
            </a:endParaRPr>
          </a:p>
        </p:txBody>
      </p:sp>
      <p:sp>
        <p:nvSpPr>
          <p:cNvPr id="5" name="Нижний колонтитул 4"/>
          <p:cNvSpPr>
            <a:spLocks noGrp="1"/>
          </p:cNvSpPr>
          <p:nvPr>
            <p:ph type="ftr" sz="quarter" idx="11"/>
          </p:nvPr>
        </p:nvSpPr>
        <p:spPr/>
        <p:txBody>
          <a:bodyPr/>
          <a:lstStyle/>
          <a:p>
            <a:r>
              <a:rPr lang="ru-RU" sz="1400" b="1" dirty="0" err="1" smtClean="0">
                <a:solidFill>
                  <a:schemeClr val="tx1"/>
                </a:solidFill>
              </a:rPr>
              <a:t>Комельских</a:t>
            </a:r>
            <a:r>
              <a:rPr lang="ru-RU" sz="1400" b="1" dirty="0" smtClean="0">
                <a:solidFill>
                  <a:schemeClr val="tx1"/>
                </a:solidFill>
              </a:rPr>
              <a:t> М.Г.</a:t>
            </a:r>
            <a:endParaRPr lang="ru-RU" sz="1400" b="1" dirty="0">
              <a:solidFill>
                <a:schemeClr val="tx1"/>
              </a:solidFill>
            </a:endParaRPr>
          </a:p>
        </p:txBody>
      </p:sp>
    </p:spTree>
  </p:cSld>
  <p:clrMapOvr>
    <a:masterClrMapping/>
  </p:clrMapOvr>
  <p:transition>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C:\Users\Public\Pictures\Sample Pictures\0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214282" y="0"/>
            <a:ext cx="8686800" cy="1143000"/>
          </a:xfrm>
        </p:spPr>
        <p:txBody>
          <a:bodyPr>
            <a:normAutofit fontScale="90000"/>
          </a:bodyPr>
          <a:lstStyle/>
          <a:p>
            <a:r>
              <a:rPr lang="ru-RU" dirty="0" smtClean="0"/>
              <a:t>                         </a:t>
            </a:r>
            <a:r>
              <a:rPr lang="ru-RU" dirty="0" smtClean="0"/>
              <a:t/>
            </a:r>
            <a:br>
              <a:rPr lang="ru-RU" dirty="0" smtClean="0"/>
            </a:br>
            <a:r>
              <a:rPr lang="ru-RU" b="1" i="1" dirty="0" smtClean="0">
                <a:solidFill>
                  <a:srgbClr val="00B050"/>
                </a:solidFill>
              </a:rPr>
              <a:t>Статистика</a:t>
            </a:r>
            <a:r>
              <a:rPr lang="ru-RU" b="1" i="1" dirty="0" smtClean="0">
                <a:solidFill>
                  <a:srgbClr val="00B050"/>
                </a:solidFill>
              </a:rPr>
              <a:t>  актуальности темы:</a:t>
            </a:r>
            <a:br>
              <a:rPr lang="ru-RU" b="1" i="1" dirty="0" smtClean="0">
                <a:solidFill>
                  <a:srgbClr val="00B050"/>
                </a:solidFill>
              </a:rPr>
            </a:br>
            <a:endParaRPr lang="ru-RU" b="1" i="1" dirty="0">
              <a:solidFill>
                <a:srgbClr val="00B050"/>
              </a:solidFill>
            </a:endParaRPr>
          </a:p>
        </p:txBody>
      </p:sp>
      <p:sp>
        <p:nvSpPr>
          <p:cNvPr id="3" name="Содержимое 2"/>
          <p:cNvSpPr>
            <a:spLocks noGrp="1"/>
          </p:cNvSpPr>
          <p:nvPr>
            <p:ph idx="1"/>
          </p:nvPr>
        </p:nvSpPr>
        <p:spPr>
          <a:xfrm>
            <a:off x="0" y="1142984"/>
            <a:ext cx="9501222" cy="4911741"/>
          </a:xfrm>
        </p:spPr>
        <p:txBody>
          <a:bodyPr>
            <a:noAutofit/>
          </a:bodyPr>
          <a:lstStyle/>
          <a:p>
            <a:r>
              <a:rPr lang="ru-RU" sz="2800" dirty="0" smtClean="0"/>
              <a:t>К концу первой четверти худеют 30% учащихся.</a:t>
            </a:r>
          </a:p>
          <a:p>
            <a:r>
              <a:rPr lang="ru-RU" sz="2800" dirty="0" smtClean="0"/>
              <a:t> </a:t>
            </a:r>
            <a:r>
              <a:rPr lang="ru-RU" sz="2800" dirty="0" smtClean="0"/>
              <a:t>15% детей жалуются на головную боль, усталость, сонливость, отсутствие желания учиться.</a:t>
            </a:r>
          </a:p>
          <a:p>
            <a:r>
              <a:rPr lang="ru-RU" sz="2800" dirty="0" smtClean="0"/>
              <a:t>Треть </a:t>
            </a:r>
            <a:r>
              <a:rPr lang="ru-RU" sz="2800" dirty="0" smtClean="0"/>
              <a:t>учащихся имеют различные нарушения осанки, которые усугубляются в последующие годы обучения.</a:t>
            </a:r>
          </a:p>
          <a:p>
            <a:r>
              <a:rPr lang="ru-RU" sz="2800" dirty="0" smtClean="0"/>
              <a:t>10</a:t>
            </a:r>
            <a:r>
              <a:rPr lang="ru-RU" sz="2800" dirty="0" smtClean="0"/>
              <a:t>% детей, поступающих в школу, имеют нарушения зрения различной тяжести.</a:t>
            </a:r>
          </a:p>
          <a:p>
            <a:r>
              <a:rPr lang="ru-RU" sz="2800" dirty="0" smtClean="0"/>
              <a:t>20</a:t>
            </a:r>
            <a:r>
              <a:rPr lang="ru-RU" sz="2800" dirty="0" smtClean="0"/>
              <a:t>% детей входят в группу риска в связи со </a:t>
            </a:r>
            <a:r>
              <a:rPr lang="ru-RU" sz="2800" dirty="0" smtClean="0"/>
              <a:t>склонностью</a:t>
            </a:r>
          </a:p>
          <a:p>
            <a:r>
              <a:rPr lang="ru-RU" sz="2800" dirty="0" smtClean="0"/>
              <a:t> </a:t>
            </a:r>
            <a:r>
              <a:rPr lang="ru-RU" sz="2800" dirty="0" smtClean="0"/>
              <a:t>к близорукости.</a:t>
            </a:r>
          </a:p>
          <a:p>
            <a:r>
              <a:rPr lang="ru-RU" sz="2800" dirty="0" smtClean="0"/>
              <a:t>Лишь </a:t>
            </a:r>
            <a:r>
              <a:rPr lang="ru-RU" sz="2800" dirty="0" smtClean="0"/>
              <a:t>24% ребят выдерживают ночной норматив сна.</a:t>
            </a:r>
          </a:p>
          <a:p>
            <a:r>
              <a:rPr lang="ru-RU" sz="2800" dirty="0" smtClean="0"/>
              <a:t>Ежедневно </a:t>
            </a:r>
            <a:r>
              <a:rPr lang="ru-RU" sz="2800" dirty="0" smtClean="0"/>
              <a:t>дети </a:t>
            </a:r>
            <a:r>
              <a:rPr lang="ru-RU" sz="2800" dirty="0" smtClean="0"/>
              <a:t>не досыпают </a:t>
            </a:r>
            <a:r>
              <a:rPr lang="ru-RU" sz="2800" dirty="0" smtClean="0"/>
              <a:t>от 1,5 часов до получаса.</a:t>
            </a:r>
          </a:p>
          <a:p>
            <a:endParaRPr lang="ru-RU" sz="2800" dirty="0"/>
          </a:p>
        </p:txBody>
      </p:sp>
      <p:sp>
        <p:nvSpPr>
          <p:cNvPr id="4" name="Дата 3"/>
          <p:cNvSpPr>
            <a:spLocks noGrp="1"/>
          </p:cNvSpPr>
          <p:nvPr>
            <p:ph type="dt" sz="half" idx="10"/>
          </p:nvPr>
        </p:nvSpPr>
        <p:spPr/>
        <p:txBody>
          <a:bodyPr/>
          <a:lstStyle/>
          <a:p>
            <a:fld id="{050BC3AD-7955-4CB2-BD1A-8FB8CF50FE71}" type="datetime1">
              <a:rPr lang="ru-RU" sz="1400" b="1" smtClean="0">
                <a:solidFill>
                  <a:schemeClr val="tx1"/>
                </a:solidFill>
              </a:rPr>
              <a:pPr/>
              <a:t>23.11.2013</a:t>
            </a:fld>
            <a:endParaRPr lang="ru-RU" sz="1400" b="1" dirty="0">
              <a:solidFill>
                <a:schemeClr val="tx1"/>
              </a:solidFill>
            </a:endParaRPr>
          </a:p>
        </p:txBody>
      </p:sp>
      <p:sp>
        <p:nvSpPr>
          <p:cNvPr id="5" name="Нижний колонтитул 4"/>
          <p:cNvSpPr>
            <a:spLocks noGrp="1"/>
          </p:cNvSpPr>
          <p:nvPr>
            <p:ph type="ftr" sz="quarter" idx="11"/>
          </p:nvPr>
        </p:nvSpPr>
        <p:spPr/>
        <p:txBody>
          <a:bodyPr/>
          <a:lstStyle/>
          <a:p>
            <a:r>
              <a:rPr lang="ru-RU" sz="1400" b="1" dirty="0" err="1" smtClean="0">
                <a:solidFill>
                  <a:schemeClr val="tx1"/>
                </a:solidFill>
              </a:rPr>
              <a:t>Комельских</a:t>
            </a:r>
            <a:r>
              <a:rPr lang="ru-RU" sz="1400" b="1" dirty="0" smtClean="0">
                <a:solidFill>
                  <a:schemeClr val="tx1"/>
                </a:solidFill>
              </a:rPr>
              <a:t> М.Г</a:t>
            </a:r>
            <a:r>
              <a:rPr lang="ru-RU" dirty="0" smtClean="0"/>
              <a:t>.</a:t>
            </a:r>
            <a:endParaRPr lang="ru-RU" dirty="0"/>
          </a:p>
        </p:txBody>
      </p:sp>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Users\Public\Pictures\Sample Pictures\27966111.jpg"/>
          <p:cNvPicPr>
            <a:picLocks noChangeAspect="1" noChangeArrowheads="1"/>
          </p:cNvPicPr>
          <p:nvPr/>
        </p:nvPicPr>
        <p:blipFill>
          <a:blip r:embed="rId2"/>
          <a:srcRect/>
          <a:stretch>
            <a:fillRect/>
          </a:stretch>
        </p:blipFill>
        <p:spPr bwMode="auto">
          <a:xfrm>
            <a:off x="0" y="-22860"/>
            <a:ext cx="9113722" cy="6880860"/>
          </a:xfrm>
          <a:prstGeom prst="rect">
            <a:avLst/>
          </a:prstGeom>
          <a:noFill/>
        </p:spPr>
      </p:pic>
      <p:sp>
        <p:nvSpPr>
          <p:cNvPr id="2" name="Заголовок 1"/>
          <p:cNvSpPr>
            <a:spLocks noGrp="1"/>
          </p:cNvSpPr>
          <p:nvPr>
            <p:ph type="title"/>
          </p:nvPr>
        </p:nvSpPr>
        <p:spPr>
          <a:xfrm>
            <a:off x="-714412" y="428604"/>
            <a:ext cx="10715700" cy="1143000"/>
          </a:xfrm>
        </p:spPr>
        <p:txBody>
          <a:bodyPr>
            <a:normAutofit fontScale="90000"/>
          </a:bodyPr>
          <a:lstStyle/>
          <a:p>
            <a:r>
              <a:rPr lang="ru-RU" b="1" dirty="0" smtClean="0">
                <a:solidFill>
                  <a:srgbClr val="7030A0"/>
                </a:solidFill>
              </a:rPr>
              <a:t>Результаты анкетирования </a:t>
            </a:r>
            <a:br>
              <a:rPr lang="ru-RU" b="1" dirty="0" smtClean="0">
                <a:solidFill>
                  <a:srgbClr val="7030A0"/>
                </a:solidFill>
              </a:rPr>
            </a:br>
            <a:r>
              <a:rPr lang="ru-RU" b="1" dirty="0" smtClean="0">
                <a:solidFill>
                  <a:srgbClr val="7030A0"/>
                </a:solidFill>
              </a:rPr>
              <a:t>учащихся </a:t>
            </a:r>
            <a:r>
              <a:rPr lang="ru-RU" b="1" dirty="0" smtClean="0">
                <a:solidFill>
                  <a:srgbClr val="7030A0"/>
                </a:solidFill>
              </a:rPr>
              <a:t>класса</a:t>
            </a:r>
            <a:r>
              <a:rPr lang="ru-RU" sz="2700" b="1" u="sng" dirty="0" smtClean="0">
                <a:solidFill>
                  <a:srgbClr val="7030A0"/>
                </a:solidFill>
              </a:rPr>
              <a:t>:</a:t>
            </a:r>
            <a:r>
              <a:rPr lang="ru-RU" dirty="0" smtClean="0"/>
              <a:t/>
            </a:r>
            <a:br>
              <a:rPr lang="ru-RU" dirty="0" smtClean="0"/>
            </a:br>
            <a:endParaRPr lang="ru-RU" dirty="0"/>
          </a:p>
        </p:txBody>
      </p:sp>
      <p:sp>
        <p:nvSpPr>
          <p:cNvPr id="3" name="Содержимое 2"/>
          <p:cNvSpPr>
            <a:spLocks noGrp="1"/>
          </p:cNvSpPr>
          <p:nvPr>
            <p:ph idx="1"/>
          </p:nvPr>
        </p:nvSpPr>
        <p:spPr>
          <a:xfrm>
            <a:off x="0" y="1357298"/>
            <a:ext cx="9144000" cy="4768865"/>
          </a:xfrm>
        </p:spPr>
        <p:txBody>
          <a:bodyPr>
            <a:normAutofit/>
          </a:bodyPr>
          <a:lstStyle/>
          <a:p>
            <a:pPr>
              <a:buNone/>
            </a:pPr>
            <a:r>
              <a:rPr lang="ru-RU" dirty="0" smtClean="0"/>
              <a:t>* </a:t>
            </a:r>
            <a:r>
              <a:rPr lang="ru-RU" sz="2400" dirty="0"/>
              <a:t>Утром встают вовремя и без подталкивания родителей </a:t>
            </a:r>
            <a:r>
              <a:rPr lang="ru-RU" sz="2400" dirty="0" smtClean="0"/>
              <a:t>…..</a:t>
            </a:r>
            <a:r>
              <a:rPr lang="ru-RU" sz="2400" dirty="0" smtClean="0"/>
              <a:t>.</a:t>
            </a:r>
            <a:endParaRPr lang="ru-RU" sz="2400" dirty="0"/>
          </a:p>
          <a:p>
            <a:pPr>
              <a:buNone/>
            </a:pPr>
            <a:r>
              <a:rPr lang="ru-RU" sz="2400" dirty="0"/>
              <a:t>* Встают неохотно, подгоняемые родителями </a:t>
            </a:r>
            <a:r>
              <a:rPr lang="ru-RU" sz="2400" b="1" dirty="0" smtClean="0"/>
              <a:t>…..</a:t>
            </a:r>
            <a:endParaRPr lang="ru-RU" sz="2400" dirty="0"/>
          </a:p>
          <a:p>
            <a:pPr>
              <a:buNone/>
            </a:pPr>
            <a:r>
              <a:rPr lang="ru-RU" sz="2400" dirty="0"/>
              <a:t>* По утрам делают необходимые водные процедуры </a:t>
            </a:r>
            <a:r>
              <a:rPr lang="ru-RU" sz="2400" b="1" dirty="0" smtClean="0"/>
              <a:t>……</a:t>
            </a:r>
            <a:endParaRPr lang="ru-RU" sz="2400" dirty="0"/>
          </a:p>
          <a:p>
            <a:pPr>
              <a:buNone/>
            </a:pPr>
            <a:r>
              <a:rPr lang="ru-RU" sz="2400" dirty="0"/>
              <a:t>* Зарядку не делают совсем </a:t>
            </a:r>
            <a:r>
              <a:rPr lang="ru-RU" sz="2400" b="1" dirty="0" smtClean="0"/>
              <a:t>…….</a:t>
            </a:r>
            <a:endParaRPr lang="ru-RU" sz="2400" dirty="0"/>
          </a:p>
          <a:p>
            <a:pPr>
              <a:buNone/>
            </a:pPr>
            <a:r>
              <a:rPr lang="ru-RU" sz="2400" dirty="0"/>
              <a:t>* Выполняют домашние задания с родителями </a:t>
            </a:r>
            <a:r>
              <a:rPr lang="ru-RU" sz="2400" b="1" dirty="0" smtClean="0"/>
              <a:t>…….</a:t>
            </a:r>
            <a:endParaRPr lang="ru-RU" sz="2400" dirty="0"/>
          </a:p>
          <a:p>
            <a:pPr>
              <a:buNone/>
            </a:pPr>
            <a:r>
              <a:rPr lang="ru-RU" sz="2400" dirty="0"/>
              <a:t>* Каждый день бывают на свежем воздухе перед выполнением уроков </a:t>
            </a:r>
            <a:r>
              <a:rPr lang="ru-RU" sz="2400" b="1" dirty="0" smtClean="0"/>
              <a:t>…….</a:t>
            </a:r>
            <a:endParaRPr lang="ru-RU" sz="2400" dirty="0"/>
          </a:p>
          <a:p>
            <a:pPr>
              <a:buNone/>
            </a:pPr>
            <a:r>
              <a:rPr lang="ru-RU" sz="2400" dirty="0"/>
              <a:t>* Вовремя ложатся спать </a:t>
            </a:r>
            <a:r>
              <a:rPr lang="ru-RU" sz="2400" b="1" dirty="0" smtClean="0"/>
              <a:t>…….</a:t>
            </a:r>
            <a:endParaRPr lang="ru-RU" sz="2400" dirty="0"/>
          </a:p>
          <a:p>
            <a:endParaRPr lang="ru-RU" dirty="0"/>
          </a:p>
        </p:txBody>
      </p:sp>
      <p:sp>
        <p:nvSpPr>
          <p:cNvPr id="5" name="Дата 4"/>
          <p:cNvSpPr>
            <a:spLocks noGrp="1"/>
          </p:cNvSpPr>
          <p:nvPr>
            <p:ph type="dt" sz="half" idx="10"/>
          </p:nvPr>
        </p:nvSpPr>
        <p:spPr/>
        <p:txBody>
          <a:bodyPr/>
          <a:lstStyle/>
          <a:p>
            <a:fld id="{2913E565-F989-44C3-AC31-067721D7342A}" type="datetime1">
              <a:rPr lang="ru-RU" sz="1400" smtClean="0">
                <a:solidFill>
                  <a:schemeClr val="tx1"/>
                </a:solidFill>
              </a:rPr>
              <a:pPr/>
              <a:t>23.11.2013</a:t>
            </a:fld>
            <a:endParaRPr lang="ru-RU" sz="1400" dirty="0">
              <a:solidFill>
                <a:schemeClr val="tx1"/>
              </a:solidFill>
            </a:endParaRPr>
          </a:p>
        </p:txBody>
      </p:sp>
      <p:sp>
        <p:nvSpPr>
          <p:cNvPr id="6" name="Нижний колонтитул 5"/>
          <p:cNvSpPr>
            <a:spLocks noGrp="1"/>
          </p:cNvSpPr>
          <p:nvPr>
            <p:ph type="ftr" sz="quarter" idx="11"/>
          </p:nvPr>
        </p:nvSpPr>
        <p:spPr/>
        <p:txBody>
          <a:bodyPr/>
          <a:lstStyle/>
          <a:p>
            <a:r>
              <a:rPr lang="ru-RU" sz="1400" dirty="0" err="1" smtClean="0">
                <a:solidFill>
                  <a:schemeClr val="tx1"/>
                </a:solidFill>
              </a:rPr>
              <a:t>Комельских</a:t>
            </a:r>
            <a:r>
              <a:rPr lang="ru-RU" sz="1400" dirty="0" smtClean="0">
                <a:solidFill>
                  <a:schemeClr val="tx1"/>
                </a:solidFill>
              </a:rPr>
              <a:t> М.Г</a:t>
            </a:r>
            <a:r>
              <a:rPr lang="ru-RU" dirty="0" smtClean="0"/>
              <a:t>.</a:t>
            </a:r>
            <a:endParaRPr lang="ru-RU" dirty="0"/>
          </a:p>
        </p:txBody>
      </p:sp>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Picture 3" descr="C:\Users\Public\Pictures\Sample Pictures\27966111.jpg"/>
          <p:cNvPicPr>
            <a:picLocks noChangeAspect="1" noChangeArrowheads="1"/>
          </p:cNvPicPr>
          <p:nvPr/>
        </p:nvPicPr>
        <p:blipFill>
          <a:blip r:embed="rId2"/>
          <a:srcRect/>
          <a:stretch>
            <a:fillRect/>
          </a:stretch>
        </p:blipFill>
        <p:spPr bwMode="auto">
          <a:xfrm>
            <a:off x="0" y="0"/>
            <a:ext cx="9144000" cy="6903720"/>
          </a:xfrm>
          <a:prstGeom prst="rect">
            <a:avLst/>
          </a:prstGeom>
          <a:noFill/>
        </p:spPr>
      </p:pic>
      <p:sp>
        <p:nvSpPr>
          <p:cNvPr id="2" name="Заголовок 1"/>
          <p:cNvSpPr>
            <a:spLocks noGrp="1"/>
          </p:cNvSpPr>
          <p:nvPr>
            <p:ph type="title"/>
          </p:nvPr>
        </p:nvSpPr>
        <p:spPr>
          <a:xfrm>
            <a:off x="0" y="357166"/>
            <a:ext cx="8943980" cy="1143000"/>
          </a:xfrm>
        </p:spPr>
        <p:txBody>
          <a:bodyPr>
            <a:normAutofit fontScale="90000"/>
          </a:bodyPr>
          <a:lstStyle/>
          <a:p>
            <a:r>
              <a:rPr lang="ru-RU" b="1" dirty="0" smtClean="0">
                <a:solidFill>
                  <a:srgbClr val="7030A0"/>
                </a:solidFill>
              </a:rPr>
              <a:t>Результаты анкетирования </a:t>
            </a:r>
            <a:r>
              <a:rPr lang="ru-RU" b="1" dirty="0" smtClean="0">
                <a:solidFill>
                  <a:srgbClr val="7030A0"/>
                </a:solidFill>
              </a:rPr>
              <a:t>родителей:</a:t>
            </a:r>
            <a:r>
              <a:rPr lang="ru-RU" dirty="0" smtClean="0"/>
              <a:t/>
            </a:r>
            <a:br>
              <a:rPr lang="ru-RU" dirty="0" smtClean="0"/>
            </a:br>
            <a:endParaRPr lang="ru-RU" dirty="0"/>
          </a:p>
        </p:txBody>
      </p:sp>
      <p:sp>
        <p:nvSpPr>
          <p:cNvPr id="3" name="Содержимое 2"/>
          <p:cNvSpPr>
            <a:spLocks noGrp="1"/>
          </p:cNvSpPr>
          <p:nvPr>
            <p:ph idx="1"/>
          </p:nvPr>
        </p:nvSpPr>
        <p:spPr>
          <a:xfrm>
            <a:off x="214282" y="1643050"/>
            <a:ext cx="9144000" cy="4525963"/>
          </a:xfrm>
        </p:spPr>
        <p:txBody>
          <a:bodyPr>
            <a:normAutofit fontScale="70000" lnSpcReduction="20000"/>
          </a:bodyPr>
          <a:lstStyle/>
          <a:p>
            <a:pPr>
              <a:buNone/>
            </a:pPr>
            <a:r>
              <a:rPr lang="ru-RU" sz="3400" dirty="0" smtClean="0"/>
              <a:t>* </a:t>
            </a:r>
            <a:r>
              <a:rPr lang="ru-RU" sz="3400" dirty="0"/>
              <a:t>Считают, что режим дня надо соблюдать и, что он влияет на успешную учёбу ребёнка </a:t>
            </a:r>
            <a:r>
              <a:rPr lang="ru-RU" sz="3400" b="1" dirty="0" smtClean="0"/>
              <a:t>……</a:t>
            </a:r>
            <a:endParaRPr lang="ru-RU" sz="3400" dirty="0"/>
          </a:p>
          <a:p>
            <a:pPr>
              <a:buNone/>
            </a:pPr>
            <a:r>
              <a:rPr lang="ru-RU" sz="3400" dirty="0"/>
              <a:t>* Будят по утрам своих детей </a:t>
            </a:r>
            <a:r>
              <a:rPr lang="ru-RU" sz="3400" b="1" dirty="0" smtClean="0"/>
              <a:t>…….</a:t>
            </a:r>
            <a:endParaRPr lang="ru-RU" sz="3400" dirty="0"/>
          </a:p>
          <a:p>
            <a:pPr>
              <a:buNone/>
            </a:pPr>
            <a:r>
              <a:rPr lang="ru-RU" sz="3400" dirty="0"/>
              <a:t>* Занимаются закаливанием своего ребёнка </a:t>
            </a:r>
            <a:r>
              <a:rPr lang="ru-RU" sz="3400" b="1" dirty="0" smtClean="0"/>
              <a:t>……..</a:t>
            </a:r>
            <a:endParaRPr lang="ru-RU" sz="3400" dirty="0"/>
          </a:p>
          <a:p>
            <a:pPr>
              <a:buNone/>
            </a:pPr>
            <a:r>
              <a:rPr lang="ru-RU" sz="3400" dirty="0"/>
              <a:t>* Вместе с ребёнком делают зарядку </a:t>
            </a:r>
            <a:r>
              <a:rPr lang="ru-RU" sz="3400" b="1" dirty="0" smtClean="0"/>
              <a:t>…….</a:t>
            </a:r>
            <a:endParaRPr lang="ru-RU" sz="3400" dirty="0"/>
          </a:p>
          <a:p>
            <a:pPr>
              <a:buNone/>
            </a:pPr>
            <a:r>
              <a:rPr lang="ru-RU" sz="3400" dirty="0" smtClean="0"/>
              <a:t>*Не </a:t>
            </a:r>
            <a:r>
              <a:rPr lang="ru-RU" sz="3400" dirty="0"/>
              <a:t>позволяют ребёнку увлекаться телевизионными передачами </a:t>
            </a:r>
            <a:r>
              <a:rPr lang="ru-RU" sz="3400" dirty="0" smtClean="0"/>
              <a:t>…</a:t>
            </a:r>
            <a:endParaRPr lang="ru-RU" sz="3400" dirty="0"/>
          </a:p>
          <a:p>
            <a:pPr>
              <a:buNone/>
            </a:pPr>
            <a:r>
              <a:rPr lang="ru-RU" sz="3400" dirty="0"/>
              <a:t>* Разрешают детям смотреть телевизор, сколько </a:t>
            </a:r>
            <a:r>
              <a:rPr lang="ru-RU" sz="3400" dirty="0" smtClean="0"/>
              <a:t>хочется………</a:t>
            </a:r>
            <a:endParaRPr lang="ru-RU" sz="3400" dirty="0"/>
          </a:p>
          <a:p>
            <a:pPr>
              <a:buNone/>
            </a:pPr>
            <a:r>
              <a:rPr lang="ru-RU" sz="3400" dirty="0" smtClean="0"/>
              <a:t>*………..</a:t>
            </a:r>
            <a:r>
              <a:rPr lang="ru-RU" sz="3400" b="1" dirty="0" smtClean="0"/>
              <a:t> </a:t>
            </a:r>
            <a:r>
              <a:rPr lang="ru-RU" sz="3400" dirty="0"/>
              <a:t>считают, что их дети гуляют на свежем воздухе достаточное количество времени.</a:t>
            </a:r>
          </a:p>
          <a:p>
            <a:pPr>
              <a:buNone/>
            </a:pPr>
            <a:r>
              <a:rPr lang="ru-RU" sz="3400" dirty="0" smtClean="0"/>
              <a:t>* Помогают </a:t>
            </a:r>
            <a:r>
              <a:rPr lang="ru-RU" sz="3400" dirty="0"/>
              <a:t>делать домашние задания </a:t>
            </a:r>
            <a:r>
              <a:rPr lang="ru-RU" sz="3400" b="1" dirty="0" smtClean="0"/>
              <a:t>……</a:t>
            </a:r>
            <a:endParaRPr lang="ru-RU" sz="3400" dirty="0"/>
          </a:p>
          <a:p>
            <a:pPr>
              <a:buNone/>
            </a:pPr>
            <a:r>
              <a:rPr lang="ru-RU" sz="3400" dirty="0"/>
              <a:t>* </a:t>
            </a:r>
            <a:r>
              <a:rPr lang="ru-RU" sz="3400" b="1" dirty="0" smtClean="0"/>
              <a:t>……..</a:t>
            </a:r>
            <a:r>
              <a:rPr lang="ru-RU" sz="3400" b="1" dirty="0" smtClean="0"/>
              <a:t> </a:t>
            </a:r>
            <a:r>
              <a:rPr lang="ru-RU" sz="3400" dirty="0"/>
              <a:t>считают, что их ребёнок по времени долго делает уроки.</a:t>
            </a:r>
          </a:p>
          <a:p>
            <a:endParaRPr lang="ru-RU" dirty="0"/>
          </a:p>
        </p:txBody>
      </p:sp>
      <p:sp>
        <p:nvSpPr>
          <p:cNvPr id="6" name="Дата 5"/>
          <p:cNvSpPr>
            <a:spLocks noGrp="1"/>
          </p:cNvSpPr>
          <p:nvPr>
            <p:ph type="dt" sz="half" idx="10"/>
          </p:nvPr>
        </p:nvSpPr>
        <p:spPr/>
        <p:txBody>
          <a:bodyPr/>
          <a:lstStyle/>
          <a:p>
            <a:fld id="{D1EF7EE2-32A9-420A-87ED-F386F004507C}" type="datetime1">
              <a:rPr lang="ru-RU" sz="1400" smtClean="0">
                <a:solidFill>
                  <a:schemeClr val="tx1"/>
                </a:solidFill>
              </a:rPr>
              <a:pPr/>
              <a:t>23.11.2013</a:t>
            </a:fld>
            <a:endParaRPr lang="ru-RU" sz="1400" dirty="0">
              <a:solidFill>
                <a:schemeClr val="tx1"/>
              </a:solidFill>
            </a:endParaRPr>
          </a:p>
        </p:txBody>
      </p:sp>
      <p:sp>
        <p:nvSpPr>
          <p:cNvPr id="7" name="Нижний колонтитул 6"/>
          <p:cNvSpPr>
            <a:spLocks noGrp="1"/>
          </p:cNvSpPr>
          <p:nvPr>
            <p:ph type="ftr" sz="quarter" idx="11"/>
          </p:nvPr>
        </p:nvSpPr>
        <p:spPr/>
        <p:txBody>
          <a:bodyPr/>
          <a:lstStyle/>
          <a:p>
            <a:r>
              <a:rPr lang="ru-RU" sz="1400" dirty="0" err="1" smtClean="0">
                <a:solidFill>
                  <a:schemeClr val="tx1"/>
                </a:solidFill>
              </a:rPr>
              <a:t>Комельских</a:t>
            </a:r>
            <a:r>
              <a:rPr lang="ru-RU" sz="1400" dirty="0" smtClean="0">
                <a:solidFill>
                  <a:schemeClr val="tx1"/>
                </a:solidFill>
              </a:rPr>
              <a:t> М.Г.</a:t>
            </a:r>
            <a:endParaRPr lang="ru-RU" sz="1400" dirty="0">
              <a:solidFill>
                <a:schemeClr val="tx1"/>
              </a:solidFill>
            </a:endParaRPr>
          </a:p>
        </p:txBody>
      </p:sp>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Public\Pictures\Sample Pictures\46877313.jpg"/>
          <p:cNvPicPr>
            <a:picLocks noChangeAspect="1" noChangeArrowheads="1"/>
          </p:cNvPicPr>
          <p:nvPr/>
        </p:nvPicPr>
        <p:blipFill>
          <a:blip r:embed="rId2"/>
          <a:srcRect/>
          <a:stretch>
            <a:fillRect/>
          </a:stretch>
        </p:blipFill>
        <p:spPr bwMode="auto">
          <a:xfrm>
            <a:off x="0" y="-1"/>
            <a:ext cx="9144000" cy="6858001"/>
          </a:xfrm>
          <a:prstGeom prst="rect">
            <a:avLst/>
          </a:prstGeom>
          <a:noFill/>
        </p:spPr>
      </p:pic>
      <p:sp>
        <p:nvSpPr>
          <p:cNvPr id="11266" name="Rectangle 2"/>
          <p:cNvSpPr>
            <a:spLocks noGrp="1" noChangeArrowheads="1"/>
          </p:cNvSpPr>
          <p:nvPr>
            <p:ph type="title"/>
          </p:nvPr>
        </p:nvSpPr>
        <p:spPr/>
        <p:txBody>
          <a:bodyPr>
            <a:normAutofit fontScale="90000"/>
          </a:bodyPr>
          <a:lstStyle/>
          <a:p>
            <a:pPr eaLnBrk="1" hangingPunct="1">
              <a:defRPr/>
            </a:pPr>
            <a:r>
              <a:rPr lang="ru-RU" sz="4000" b="1" dirty="0" smtClean="0">
                <a:solidFill>
                  <a:srgbClr val="7030A0"/>
                </a:solidFill>
              </a:rPr>
              <a:t>Нерационально организованный режим приводит к</a:t>
            </a:r>
            <a:r>
              <a:rPr lang="ru-RU" sz="4000" dirty="0" smtClean="0">
                <a:solidFill>
                  <a:srgbClr val="7030A0"/>
                </a:solidFill>
              </a:rPr>
              <a:t>:</a:t>
            </a:r>
          </a:p>
        </p:txBody>
      </p:sp>
      <p:sp>
        <p:nvSpPr>
          <p:cNvPr id="11267" name="Rectangle 3"/>
          <p:cNvSpPr>
            <a:spLocks noGrp="1" noChangeArrowheads="1"/>
          </p:cNvSpPr>
          <p:nvPr>
            <p:ph type="body" idx="1"/>
          </p:nvPr>
        </p:nvSpPr>
        <p:spPr/>
        <p:txBody>
          <a:bodyPr/>
          <a:lstStyle/>
          <a:p>
            <a:pPr eaLnBrk="1" hangingPunct="1">
              <a:defRPr/>
            </a:pPr>
            <a:endParaRPr lang="ru-RU" dirty="0" smtClean="0"/>
          </a:p>
        </p:txBody>
      </p:sp>
      <p:sp>
        <p:nvSpPr>
          <p:cNvPr id="11268" name="Oval 4"/>
          <p:cNvSpPr>
            <a:spLocks noChangeArrowheads="1"/>
          </p:cNvSpPr>
          <p:nvPr/>
        </p:nvSpPr>
        <p:spPr bwMode="auto">
          <a:xfrm>
            <a:off x="357158" y="3141663"/>
            <a:ext cx="3071834" cy="1439862"/>
          </a:xfrm>
          <a:prstGeom prst="ellipse">
            <a:avLst/>
          </a:prstGeom>
          <a:solidFill>
            <a:schemeClr val="accent1"/>
          </a:solidFill>
          <a:ln w="9525">
            <a:solidFill>
              <a:schemeClr val="tx1"/>
            </a:solidFill>
            <a:round/>
            <a:headEnd/>
            <a:tailEnd/>
          </a:ln>
        </p:spPr>
        <p:txBody>
          <a:bodyPr wrap="none" anchor="ctr"/>
          <a:lstStyle/>
          <a:p>
            <a:pPr algn="ctr"/>
            <a:r>
              <a:rPr lang="ru-RU" sz="2400" b="1" dirty="0">
                <a:solidFill>
                  <a:srgbClr val="FFFF00"/>
                </a:solidFill>
              </a:rPr>
              <a:t>Снижению</a:t>
            </a:r>
          </a:p>
          <a:p>
            <a:pPr algn="ctr"/>
            <a:r>
              <a:rPr lang="ru-RU" sz="2400" b="1" dirty="0">
                <a:solidFill>
                  <a:srgbClr val="FFFF00"/>
                </a:solidFill>
              </a:rPr>
              <a:t> работоспособности</a:t>
            </a:r>
            <a:r>
              <a:rPr lang="ru-RU" sz="2400" dirty="0">
                <a:solidFill>
                  <a:srgbClr val="FFFF00"/>
                </a:solidFill>
                <a:latin typeface="Arial" charset="0"/>
              </a:rPr>
              <a:t> </a:t>
            </a:r>
          </a:p>
        </p:txBody>
      </p:sp>
      <p:sp>
        <p:nvSpPr>
          <p:cNvPr id="11269" name="Oval 5"/>
          <p:cNvSpPr>
            <a:spLocks noChangeArrowheads="1"/>
          </p:cNvSpPr>
          <p:nvPr/>
        </p:nvSpPr>
        <p:spPr bwMode="auto">
          <a:xfrm>
            <a:off x="5795963" y="3071810"/>
            <a:ext cx="3062317" cy="1436690"/>
          </a:xfrm>
          <a:prstGeom prst="ellipse">
            <a:avLst/>
          </a:prstGeom>
          <a:solidFill>
            <a:schemeClr val="accent1"/>
          </a:solidFill>
          <a:ln w="9525">
            <a:solidFill>
              <a:schemeClr val="tx1"/>
            </a:solidFill>
            <a:round/>
            <a:headEnd/>
            <a:tailEnd/>
          </a:ln>
        </p:spPr>
        <p:txBody>
          <a:bodyPr wrap="none" anchor="ctr"/>
          <a:lstStyle/>
          <a:p>
            <a:pPr algn="ctr"/>
            <a:r>
              <a:rPr lang="ru-RU" sz="2400" b="1" dirty="0">
                <a:solidFill>
                  <a:srgbClr val="FFFF00"/>
                </a:solidFill>
              </a:rPr>
              <a:t>Задержке</a:t>
            </a:r>
          </a:p>
          <a:p>
            <a:pPr algn="ctr"/>
            <a:r>
              <a:rPr lang="ru-RU" sz="2400" b="1" dirty="0">
                <a:solidFill>
                  <a:srgbClr val="FFFF00"/>
                </a:solidFill>
              </a:rPr>
              <a:t>роста и </a:t>
            </a:r>
          </a:p>
          <a:p>
            <a:pPr algn="ctr"/>
            <a:r>
              <a:rPr lang="ru-RU" sz="2400" b="1" dirty="0">
                <a:solidFill>
                  <a:srgbClr val="FFFF00"/>
                </a:solidFill>
              </a:rPr>
              <a:t>нормального</a:t>
            </a:r>
          </a:p>
          <a:p>
            <a:pPr algn="ctr"/>
            <a:r>
              <a:rPr lang="ru-RU" sz="2400" b="1" dirty="0">
                <a:solidFill>
                  <a:srgbClr val="FFFF00"/>
                </a:solidFill>
              </a:rPr>
              <a:t> развития </a:t>
            </a:r>
          </a:p>
        </p:txBody>
      </p:sp>
      <p:sp>
        <p:nvSpPr>
          <p:cNvPr id="11270" name="Oval 6"/>
          <p:cNvSpPr>
            <a:spLocks noChangeArrowheads="1"/>
          </p:cNvSpPr>
          <p:nvPr/>
        </p:nvSpPr>
        <p:spPr bwMode="auto">
          <a:xfrm>
            <a:off x="3143240" y="4143380"/>
            <a:ext cx="3071834" cy="1571636"/>
          </a:xfrm>
          <a:prstGeom prst="ellipse">
            <a:avLst/>
          </a:prstGeom>
          <a:solidFill>
            <a:schemeClr val="accent1"/>
          </a:solidFill>
          <a:ln w="9525">
            <a:solidFill>
              <a:schemeClr val="tx1"/>
            </a:solidFill>
            <a:round/>
            <a:headEnd/>
            <a:tailEnd/>
          </a:ln>
        </p:spPr>
        <p:txBody>
          <a:bodyPr wrap="none" anchor="ctr"/>
          <a:lstStyle/>
          <a:p>
            <a:pPr algn="ctr"/>
            <a:r>
              <a:rPr lang="ru-RU" sz="2400" b="1" dirty="0">
                <a:solidFill>
                  <a:srgbClr val="FFFF00"/>
                </a:solidFill>
              </a:rPr>
              <a:t>Развитию </a:t>
            </a:r>
          </a:p>
          <a:p>
            <a:pPr algn="ctr"/>
            <a:r>
              <a:rPr lang="ru-RU" sz="2400" b="1" dirty="0">
                <a:solidFill>
                  <a:srgbClr val="FFFF00"/>
                </a:solidFill>
              </a:rPr>
              <a:t>утомления и</a:t>
            </a:r>
          </a:p>
          <a:p>
            <a:pPr algn="ctr"/>
            <a:r>
              <a:rPr lang="ru-RU" sz="2400" b="1" dirty="0">
                <a:solidFill>
                  <a:srgbClr val="FFFF00"/>
                </a:solidFill>
              </a:rPr>
              <a:t> переутомления</a:t>
            </a:r>
            <a:r>
              <a:rPr lang="ru-RU" sz="2400" dirty="0">
                <a:solidFill>
                  <a:srgbClr val="FFFF00"/>
                </a:solidFill>
                <a:latin typeface="Arial" charset="0"/>
              </a:rPr>
              <a:t> </a:t>
            </a:r>
          </a:p>
        </p:txBody>
      </p:sp>
      <p:sp>
        <p:nvSpPr>
          <p:cNvPr id="16391" name="Line 7"/>
          <p:cNvSpPr>
            <a:spLocks noChangeShapeType="1"/>
          </p:cNvSpPr>
          <p:nvPr/>
        </p:nvSpPr>
        <p:spPr bwMode="auto">
          <a:xfrm flipH="1">
            <a:off x="2124075" y="1989138"/>
            <a:ext cx="2376488" cy="1008062"/>
          </a:xfrm>
          <a:prstGeom prst="line">
            <a:avLst/>
          </a:prstGeom>
          <a:noFill/>
          <a:ln w="9525">
            <a:solidFill>
              <a:schemeClr val="tx1"/>
            </a:solidFill>
            <a:round/>
            <a:headEnd/>
            <a:tailEnd type="triangle" w="med" len="med"/>
          </a:ln>
        </p:spPr>
        <p:txBody>
          <a:bodyPr/>
          <a:lstStyle/>
          <a:p>
            <a:endParaRPr lang="ru-RU"/>
          </a:p>
        </p:txBody>
      </p:sp>
      <p:sp>
        <p:nvSpPr>
          <p:cNvPr id="16392" name="Line 8"/>
          <p:cNvSpPr>
            <a:spLocks noChangeShapeType="1"/>
          </p:cNvSpPr>
          <p:nvPr/>
        </p:nvSpPr>
        <p:spPr bwMode="auto">
          <a:xfrm>
            <a:off x="4643438" y="1989138"/>
            <a:ext cx="2449512" cy="1008062"/>
          </a:xfrm>
          <a:prstGeom prst="line">
            <a:avLst/>
          </a:prstGeom>
          <a:noFill/>
          <a:ln w="9525">
            <a:solidFill>
              <a:schemeClr val="tx1"/>
            </a:solidFill>
            <a:round/>
            <a:headEnd/>
            <a:tailEnd type="triangle" w="med" len="med"/>
          </a:ln>
        </p:spPr>
        <p:txBody>
          <a:bodyPr/>
          <a:lstStyle/>
          <a:p>
            <a:endParaRPr lang="ru-RU"/>
          </a:p>
        </p:txBody>
      </p:sp>
      <p:sp>
        <p:nvSpPr>
          <p:cNvPr id="16393" name="Line 9"/>
          <p:cNvSpPr>
            <a:spLocks noChangeShapeType="1"/>
          </p:cNvSpPr>
          <p:nvPr/>
        </p:nvSpPr>
        <p:spPr bwMode="auto">
          <a:xfrm>
            <a:off x="4572000" y="1928802"/>
            <a:ext cx="0" cy="2089150"/>
          </a:xfrm>
          <a:prstGeom prst="line">
            <a:avLst/>
          </a:prstGeom>
          <a:noFill/>
          <a:ln w="9525">
            <a:solidFill>
              <a:schemeClr val="tx1"/>
            </a:solidFill>
            <a:round/>
            <a:headEnd/>
            <a:tailEnd type="triangle" w="med" len="med"/>
          </a:ln>
        </p:spPr>
        <p:txBody>
          <a:bodyPr/>
          <a:lstStyle/>
          <a:p>
            <a:endParaRPr lang="ru-RU"/>
          </a:p>
        </p:txBody>
      </p:sp>
      <p:sp>
        <p:nvSpPr>
          <p:cNvPr id="11" name="Дата 10"/>
          <p:cNvSpPr>
            <a:spLocks noGrp="1"/>
          </p:cNvSpPr>
          <p:nvPr>
            <p:ph type="dt" sz="half" idx="10"/>
          </p:nvPr>
        </p:nvSpPr>
        <p:spPr/>
        <p:txBody>
          <a:bodyPr/>
          <a:lstStyle/>
          <a:p>
            <a:fld id="{07610A82-1F37-4D9D-B83C-999203C99F7A}" type="datetime1">
              <a:rPr lang="ru-RU" sz="1400" smtClean="0">
                <a:solidFill>
                  <a:schemeClr val="tx1"/>
                </a:solidFill>
              </a:rPr>
              <a:pPr/>
              <a:t>23.11.2013</a:t>
            </a:fld>
            <a:endParaRPr lang="ru-RU" sz="1400" dirty="0">
              <a:solidFill>
                <a:schemeClr val="tx1"/>
              </a:solidFill>
            </a:endParaRPr>
          </a:p>
        </p:txBody>
      </p:sp>
      <p:sp>
        <p:nvSpPr>
          <p:cNvPr id="12" name="Нижний колонтитул 11"/>
          <p:cNvSpPr>
            <a:spLocks noGrp="1"/>
          </p:cNvSpPr>
          <p:nvPr>
            <p:ph type="ftr" sz="quarter" idx="11"/>
          </p:nvPr>
        </p:nvSpPr>
        <p:spPr/>
        <p:txBody>
          <a:bodyPr/>
          <a:lstStyle/>
          <a:p>
            <a:r>
              <a:rPr lang="ru-RU" sz="1400" dirty="0" err="1" smtClean="0">
                <a:solidFill>
                  <a:schemeClr val="tx1"/>
                </a:solidFill>
              </a:rPr>
              <a:t>Комельских</a:t>
            </a:r>
            <a:r>
              <a:rPr lang="ru-RU" sz="1400" dirty="0" smtClean="0">
                <a:solidFill>
                  <a:schemeClr val="tx1"/>
                </a:solidFill>
              </a:rPr>
              <a:t> М.Г.</a:t>
            </a:r>
            <a:endParaRPr lang="ru-RU" sz="1400" dirty="0">
              <a:solidFill>
                <a:schemeClr val="tx1"/>
              </a:solidFill>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wipe(left)">
                                      <p:cBhvr>
                                        <p:cTn id="7" dur="1000"/>
                                        <p:tgtEl>
                                          <p:spTgt spid="11266"/>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1268"/>
                                        </p:tgtEl>
                                        <p:attrNameLst>
                                          <p:attrName>style.visibility</p:attrName>
                                        </p:attrNameLst>
                                      </p:cBhvr>
                                      <p:to>
                                        <p:strVal val="visible"/>
                                      </p:to>
                                    </p:set>
                                    <p:animEffect transition="in" filter="wipe(left)">
                                      <p:cBhvr>
                                        <p:cTn id="11" dur="2000"/>
                                        <p:tgtEl>
                                          <p:spTgt spid="11268"/>
                                        </p:tgtEl>
                                      </p:cBhvr>
                                    </p:animEffect>
                                  </p:childTnLst>
                                </p:cTn>
                              </p:par>
                            </p:childTnLst>
                          </p:cTn>
                        </p:par>
                        <p:par>
                          <p:cTn id="12" fill="hold">
                            <p:stCondLst>
                              <p:cond delay="3000"/>
                            </p:stCondLst>
                            <p:childTnLst>
                              <p:par>
                                <p:cTn id="13" presetID="22" presetClass="entr" presetSubtype="4" fill="hold" grpId="0" nodeType="afterEffect">
                                  <p:stCondLst>
                                    <p:cond delay="0"/>
                                  </p:stCondLst>
                                  <p:childTnLst>
                                    <p:set>
                                      <p:cBhvr>
                                        <p:cTn id="14" dur="1" fill="hold">
                                          <p:stCondLst>
                                            <p:cond delay="0"/>
                                          </p:stCondLst>
                                        </p:cTn>
                                        <p:tgtEl>
                                          <p:spTgt spid="11270"/>
                                        </p:tgtEl>
                                        <p:attrNameLst>
                                          <p:attrName>style.visibility</p:attrName>
                                        </p:attrNameLst>
                                      </p:cBhvr>
                                      <p:to>
                                        <p:strVal val="visible"/>
                                      </p:to>
                                    </p:set>
                                    <p:animEffect transition="in" filter="wipe(down)">
                                      <p:cBhvr>
                                        <p:cTn id="15" dur="2000"/>
                                        <p:tgtEl>
                                          <p:spTgt spid="11270"/>
                                        </p:tgtEl>
                                      </p:cBhvr>
                                    </p:animEffect>
                                  </p:childTnLst>
                                </p:cTn>
                              </p:par>
                            </p:childTnLst>
                          </p:cTn>
                        </p:par>
                        <p:par>
                          <p:cTn id="16" fill="hold">
                            <p:stCondLst>
                              <p:cond delay="5000"/>
                            </p:stCondLst>
                            <p:childTnLst>
                              <p:par>
                                <p:cTn id="17" presetID="22" presetClass="entr" presetSubtype="2" fill="hold" grpId="0" nodeType="afterEffect">
                                  <p:stCondLst>
                                    <p:cond delay="0"/>
                                  </p:stCondLst>
                                  <p:childTnLst>
                                    <p:set>
                                      <p:cBhvr>
                                        <p:cTn id="18" dur="1" fill="hold">
                                          <p:stCondLst>
                                            <p:cond delay="0"/>
                                          </p:stCondLst>
                                        </p:cTn>
                                        <p:tgtEl>
                                          <p:spTgt spid="11269"/>
                                        </p:tgtEl>
                                        <p:attrNameLst>
                                          <p:attrName>style.visibility</p:attrName>
                                        </p:attrNameLst>
                                      </p:cBhvr>
                                      <p:to>
                                        <p:strVal val="visible"/>
                                      </p:to>
                                    </p:set>
                                    <p:animEffect transition="in" filter="wipe(right)">
                                      <p:cBhvr>
                                        <p:cTn id="19" dur="2000"/>
                                        <p:tgtEl>
                                          <p:spTgt spid="112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8" grpId="0" animBg="1"/>
      <p:bldP spid="11269" grpId="0" animBg="1"/>
      <p:bldP spid="1127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C:\Users\Public\Pictures\Sample Pictures\014.jpg"/>
          <p:cNvPicPr>
            <a:picLocks noChangeAspect="1" noChangeArrowheads="1"/>
          </p:cNvPicPr>
          <p:nvPr/>
        </p:nvPicPr>
        <p:blipFill>
          <a:blip r:embed="rId2"/>
          <a:srcRect/>
          <a:stretch>
            <a:fillRect/>
          </a:stretch>
        </p:blipFill>
        <p:spPr bwMode="auto">
          <a:xfrm>
            <a:off x="0" y="-18288"/>
            <a:ext cx="9144000" cy="6876288"/>
          </a:xfrm>
          <a:prstGeom prst="rect">
            <a:avLst/>
          </a:prstGeom>
          <a:noFill/>
        </p:spPr>
      </p:pic>
      <p:sp>
        <p:nvSpPr>
          <p:cNvPr id="17409" name="Rectangle 1"/>
          <p:cNvSpPr>
            <a:spLocks noChangeArrowheads="1"/>
          </p:cNvSpPr>
          <p:nvPr/>
        </p:nvSpPr>
        <p:spPr bwMode="auto">
          <a:xfrm>
            <a:off x="0" y="785794"/>
            <a:ext cx="9144000"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4000" b="1" i="0" u="none" strike="noStrike" cap="none" normalizeH="0" baseline="0" dirty="0" smtClean="0">
                <a:ln>
                  <a:noFill/>
                </a:ln>
                <a:solidFill>
                  <a:schemeClr val="tx2"/>
                </a:solidFill>
                <a:effectLst/>
                <a:latin typeface="Calibri" pitchFamily="34" charset="0"/>
                <a:ea typeface="Times New Roman" pitchFamily="18" charset="0"/>
                <a:cs typeface="Calibri" pitchFamily="34" charset="0"/>
              </a:rPr>
              <a:t>Врачи утверждают:</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4000" b="1" i="0" u="none" strike="noStrike" cap="none" normalizeH="0" baseline="0" dirty="0" smtClean="0">
                <a:ln>
                  <a:noFill/>
                </a:ln>
                <a:solidFill>
                  <a:srgbClr val="C00000"/>
                </a:solidFill>
                <a:effectLst/>
                <a:latin typeface="Calibri" pitchFamily="34" charset="0"/>
                <a:ea typeface="Times New Roman" pitchFamily="18" charset="0"/>
                <a:cs typeface="Calibri" pitchFamily="34" charset="0"/>
              </a:rPr>
              <a:t> «Лучшая мера,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4000" b="1" i="0" u="none" strike="noStrike" cap="none" normalizeH="0" baseline="0" dirty="0" smtClean="0">
                <a:ln>
                  <a:noFill/>
                </a:ln>
                <a:solidFill>
                  <a:srgbClr val="C00000"/>
                </a:solidFill>
                <a:effectLst/>
                <a:latin typeface="Calibri" pitchFamily="34" charset="0"/>
                <a:ea typeface="Times New Roman" pitchFamily="18" charset="0"/>
                <a:cs typeface="Calibri" pitchFamily="34" charset="0"/>
              </a:rPr>
              <a:t>предупреждающая возбудимость</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4000" b="1" i="0" u="none" strike="noStrike" cap="none" normalizeH="0" baseline="0" dirty="0" smtClean="0">
                <a:ln>
                  <a:noFill/>
                </a:ln>
                <a:solidFill>
                  <a:srgbClr val="C00000"/>
                </a:solidFill>
                <a:effectLst/>
                <a:latin typeface="Calibri" pitchFamily="34" charset="0"/>
                <a:ea typeface="Times New Roman" pitchFamily="18" charset="0"/>
                <a:cs typeface="Calibri" pitchFamily="34" charset="0"/>
              </a:rPr>
              <a:t> ребенка, его раздражительность –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4000" b="1" i="0" u="none" strike="noStrike" cap="none" normalizeH="0" baseline="0" dirty="0" smtClean="0">
                <a:ln>
                  <a:noFill/>
                </a:ln>
                <a:solidFill>
                  <a:srgbClr val="C00000"/>
                </a:solidFill>
                <a:effectLst/>
                <a:latin typeface="Calibri" pitchFamily="34" charset="0"/>
                <a:ea typeface="Times New Roman" pitchFamily="18" charset="0"/>
                <a:cs typeface="Calibri" pitchFamily="34" charset="0"/>
              </a:rPr>
              <a:t>соблюдение режима дня»</a:t>
            </a:r>
            <a:endParaRPr kumimoji="0" lang="ru-RU" sz="4000" b="1" i="0" u="none" strike="noStrike" cap="none" normalizeH="0" baseline="0" dirty="0" smtClean="0">
              <a:ln>
                <a:noFill/>
              </a:ln>
              <a:solidFill>
                <a:srgbClr val="C00000"/>
              </a:solidFill>
              <a:effectLst/>
              <a:latin typeface="Arial" pitchFamily="34" charset="0"/>
              <a:cs typeface="Arial" pitchFamily="34" charset="0"/>
            </a:endParaRPr>
          </a:p>
        </p:txBody>
      </p:sp>
      <p:sp>
        <p:nvSpPr>
          <p:cNvPr id="7" name="Дата 6"/>
          <p:cNvSpPr>
            <a:spLocks noGrp="1"/>
          </p:cNvSpPr>
          <p:nvPr>
            <p:ph type="dt" sz="half" idx="10"/>
          </p:nvPr>
        </p:nvSpPr>
        <p:spPr/>
        <p:txBody>
          <a:bodyPr/>
          <a:lstStyle/>
          <a:p>
            <a:fld id="{9D414D98-ED44-423E-8722-508164581AA1}" type="datetime1">
              <a:rPr lang="ru-RU" sz="1400" smtClean="0">
                <a:solidFill>
                  <a:schemeClr val="tx1"/>
                </a:solidFill>
              </a:rPr>
              <a:pPr/>
              <a:t>23.11.2013</a:t>
            </a:fld>
            <a:endParaRPr lang="ru-RU" sz="1400" dirty="0">
              <a:solidFill>
                <a:schemeClr val="tx1"/>
              </a:solidFill>
            </a:endParaRPr>
          </a:p>
        </p:txBody>
      </p:sp>
      <p:sp>
        <p:nvSpPr>
          <p:cNvPr id="8" name="Нижний колонтитул 7"/>
          <p:cNvSpPr>
            <a:spLocks noGrp="1"/>
          </p:cNvSpPr>
          <p:nvPr>
            <p:ph type="ftr" sz="quarter" idx="11"/>
          </p:nvPr>
        </p:nvSpPr>
        <p:spPr/>
        <p:txBody>
          <a:bodyPr/>
          <a:lstStyle/>
          <a:p>
            <a:r>
              <a:rPr lang="ru-RU" sz="1400" dirty="0" err="1" smtClean="0">
                <a:solidFill>
                  <a:schemeClr val="tx1"/>
                </a:solidFill>
              </a:rPr>
              <a:t>Комельских</a:t>
            </a:r>
            <a:r>
              <a:rPr lang="ru-RU" sz="1400" dirty="0" smtClean="0">
                <a:solidFill>
                  <a:schemeClr val="tx1"/>
                </a:solidFill>
              </a:rPr>
              <a:t> М.Г.</a:t>
            </a:r>
            <a:endParaRPr lang="ru-RU" sz="1400" dirty="0">
              <a:solidFill>
                <a:schemeClr val="tx1"/>
              </a:solidFill>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17409">
                                            <p:txEl>
                                              <p:pRg st="0" end="0"/>
                                            </p:txEl>
                                          </p:spTgt>
                                        </p:tgtEl>
                                        <p:attrNameLst>
                                          <p:attrName>style.visibility</p:attrName>
                                        </p:attrNameLst>
                                      </p:cBhvr>
                                      <p:to>
                                        <p:strVal val="visible"/>
                                      </p:to>
                                    </p:set>
                                    <p:animEffect transition="in" filter="diamond(in)">
                                      <p:cBhvr>
                                        <p:cTn id="7" dur="2000"/>
                                        <p:tgtEl>
                                          <p:spTgt spid="17409">
                                            <p:txEl>
                                              <p:pRg st="0" end="0"/>
                                            </p:txEl>
                                          </p:spTgt>
                                        </p:tgtEl>
                                      </p:cBhvr>
                                    </p:animEffect>
                                  </p:childTnLst>
                                </p:cTn>
                              </p:par>
                            </p:childTnLst>
                          </p:cTn>
                        </p:par>
                        <p:par>
                          <p:cTn id="8" fill="hold">
                            <p:stCondLst>
                              <p:cond delay="2000"/>
                            </p:stCondLst>
                            <p:childTnLst>
                              <p:par>
                                <p:cTn id="9" presetID="8" presetClass="entr" presetSubtype="16" fill="hold" nodeType="afterEffect">
                                  <p:stCondLst>
                                    <p:cond delay="0"/>
                                  </p:stCondLst>
                                  <p:childTnLst>
                                    <p:set>
                                      <p:cBhvr>
                                        <p:cTn id="10" dur="1" fill="hold">
                                          <p:stCondLst>
                                            <p:cond delay="0"/>
                                          </p:stCondLst>
                                        </p:cTn>
                                        <p:tgtEl>
                                          <p:spTgt spid="17409">
                                            <p:txEl>
                                              <p:pRg st="1" end="1"/>
                                            </p:txEl>
                                          </p:spTgt>
                                        </p:tgtEl>
                                        <p:attrNameLst>
                                          <p:attrName>style.visibility</p:attrName>
                                        </p:attrNameLst>
                                      </p:cBhvr>
                                      <p:to>
                                        <p:strVal val="visible"/>
                                      </p:to>
                                    </p:set>
                                    <p:animEffect transition="in" filter="diamond(in)">
                                      <p:cBhvr>
                                        <p:cTn id="11" dur="2000"/>
                                        <p:tgtEl>
                                          <p:spTgt spid="17409">
                                            <p:txEl>
                                              <p:pRg st="1" end="1"/>
                                            </p:txEl>
                                          </p:spTgt>
                                        </p:tgtEl>
                                      </p:cBhvr>
                                    </p:animEffect>
                                  </p:childTnLst>
                                </p:cTn>
                              </p:par>
                            </p:childTnLst>
                          </p:cTn>
                        </p:par>
                        <p:par>
                          <p:cTn id="12" fill="hold">
                            <p:stCondLst>
                              <p:cond delay="4000"/>
                            </p:stCondLst>
                            <p:childTnLst>
                              <p:par>
                                <p:cTn id="13" presetID="8" presetClass="entr" presetSubtype="16" fill="hold" nodeType="afterEffect">
                                  <p:stCondLst>
                                    <p:cond delay="0"/>
                                  </p:stCondLst>
                                  <p:childTnLst>
                                    <p:set>
                                      <p:cBhvr>
                                        <p:cTn id="14" dur="1" fill="hold">
                                          <p:stCondLst>
                                            <p:cond delay="0"/>
                                          </p:stCondLst>
                                        </p:cTn>
                                        <p:tgtEl>
                                          <p:spTgt spid="17409">
                                            <p:txEl>
                                              <p:pRg st="2" end="2"/>
                                            </p:txEl>
                                          </p:spTgt>
                                        </p:tgtEl>
                                        <p:attrNameLst>
                                          <p:attrName>style.visibility</p:attrName>
                                        </p:attrNameLst>
                                      </p:cBhvr>
                                      <p:to>
                                        <p:strVal val="visible"/>
                                      </p:to>
                                    </p:set>
                                    <p:animEffect transition="in" filter="diamond(in)">
                                      <p:cBhvr>
                                        <p:cTn id="15" dur="2000"/>
                                        <p:tgtEl>
                                          <p:spTgt spid="17409">
                                            <p:txEl>
                                              <p:pRg st="2" end="2"/>
                                            </p:txEl>
                                          </p:spTgt>
                                        </p:tgtEl>
                                      </p:cBhvr>
                                    </p:animEffect>
                                  </p:childTnLst>
                                </p:cTn>
                              </p:par>
                            </p:childTnLst>
                          </p:cTn>
                        </p:par>
                        <p:par>
                          <p:cTn id="16" fill="hold">
                            <p:stCondLst>
                              <p:cond delay="6000"/>
                            </p:stCondLst>
                            <p:childTnLst>
                              <p:par>
                                <p:cTn id="17" presetID="8" presetClass="entr" presetSubtype="16" fill="hold" nodeType="afterEffect">
                                  <p:stCondLst>
                                    <p:cond delay="0"/>
                                  </p:stCondLst>
                                  <p:childTnLst>
                                    <p:set>
                                      <p:cBhvr>
                                        <p:cTn id="18" dur="1" fill="hold">
                                          <p:stCondLst>
                                            <p:cond delay="0"/>
                                          </p:stCondLst>
                                        </p:cTn>
                                        <p:tgtEl>
                                          <p:spTgt spid="17409">
                                            <p:txEl>
                                              <p:pRg st="3" end="3"/>
                                            </p:txEl>
                                          </p:spTgt>
                                        </p:tgtEl>
                                        <p:attrNameLst>
                                          <p:attrName>style.visibility</p:attrName>
                                        </p:attrNameLst>
                                      </p:cBhvr>
                                      <p:to>
                                        <p:strVal val="visible"/>
                                      </p:to>
                                    </p:set>
                                    <p:animEffect transition="in" filter="diamond(in)">
                                      <p:cBhvr>
                                        <p:cTn id="19" dur="2000"/>
                                        <p:tgtEl>
                                          <p:spTgt spid="17409">
                                            <p:txEl>
                                              <p:pRg st="3" end="3"/>
                                            </p:txEl>
                                          </p:spTgt>
                                        </p:tgtEl>
                                      </p:cBhvr>
                                    </p:animEffect>
                                  </p:childTnLst>
                                </p:cTn>
                              </p:par>
                            </p:childTnLst>
                          </p:cTn>
                        </p:par>
                        <p:par>
                          <p:cTn id="20" fill="hold">
                            <p:stCondLst>
                              <p:cond delay="8000"/>
                            </p:stCondLst>
                            <p:childTnLst>
                              <p:par>
                                <p:cTn id="21" presetID="8" presetClass="entr" presetSubtype="16" fill="hold" nodeType="afterEffect">
                                  <p:stCondLst>
                                    <p:cond delay="0"/>
                                  </p:stCondLst>
                                  <p:childTnLst>
                                    <p:set>
                                      <p:cBhvr>
                                        <p:cTn id="22" dur="1" fill="hold">
                                          <p:stCondLst>
                                            <p:cond delay="0"/>
                                          </p:stCondLst>
                                        </p:cTn>
                                        <p:tgtEl>
                                          <p:spTgt spid="17409">
                                            <p:txEl>
                                              <p:pRg st="4" end="4"/>
                                            </p:txEl>
                                          </p:spTgt>
                                        </p:tgtEl>
                                        <p:attrNameLst>
                                          <p:attrName>style.visibility</p:attrName>
                                        </p:attrNameLst>
                                      </p:cBhvr>
                                      <p:to>
                                        <p:strVal val="visible"/>
                                      </p:to>
                                    </p:set>
                                    <p:animEffect transition="in" filter="diamond(in)">
                                      <p:cBhvr>
                                        <p:cTn id="23" dur="2000"/>
                                        <p:tgtEl>
                                          <p:spTgt spid="1740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1" descr="C:\Users\Public\Pictures\Sample Pictures\014.jpg"/>
          <p:cNvPicPr>
            <a:picLocks noChangeAspect="1" noChangeArrowheads="1"/>
          </p:cNvPicPr>
          <p:nvPr/>
        </p:nvPicPr>
        <p:blipFill>
          <a:blip r:embed="rId2"/>
          <a:srcRect/>
          <a:stretch>
            <a:fillRect/>
          </a:stretch>
        </p:blipFill>
        <p:spPr bwMode="auto">
          <a:xfrm>
            <a:off x="0" y="-9144"/>
            <a:ext cx="9144000" cy="6876288"/>
          </a:xfrm>
          <a:prstGeom prst="rect">
            <a:avLst/>
          </a:prstGeom>
          <a:noFill/>
        </p:spPr>
      </p:pic>
      <p:sp>
        <p:nvSpPr>
          <p:cNvPr id="3" name="Содержимое 2"/>
          <p:cNvSpPr>
            <a:spLocks noGrp="1"/>
          </p:cNvSpPr>
          <p:nvPr>
            <p:ph idx="1"/>
          </p:nvPr>
        </p:nvSpPr>
        <p:spPr>
          <a:xfrm>
            <a:off x="0" y="285728"/>
            <a:ext cx="9144000" cy="4525963"/>
          </a:xfrm>
        </p:spPr>
        <p:txBody>
          <a:bodyPr/>
          <a:lstStyle/>
          <a:p>
            <a:pPr algn="ctr">
              <a:buNone/>
            </a:pPr>
            <a:r>
              <a:rPr lang="ru-RU" dirty="0" smtClean="0">
                <a:solidFill>
                  <a:srgbClr val="7030A0"/>
                </a:solidFill>
              </a:rPr>
              <a:t>Современному школьнику постоянно не хватает времени. Процесс обучения в школе очень насыщенный. Помощником может и должен быть правильно организованный режим дня школьника.</a:t>
            </a:r>
            <a:endParaRPr lang="ru-RU" dirty="0">
              <a:solidFill>
                <a:srgbClr val="7030A0"/>
              </a:solidFill>
            </a:endParaRPr>
          </a:p>
        </p:txBody>
      </p:sp>
      <p:sp>
        <p:nvSpPr>
          <p:cNvPr id="4" name="Прямоугольник 3"/>
          <p:cNvSpPr/>
          <p:nvPr/>
        </p:nvSpPr>
        <p:spPr>
          <a:xfrm>
            <a:off x="0" y="2928934"/>
            <a:ext cx="9144000" cy="2308324"/>
          </a:xfrm>
          <a:prstGeom prst="rect">
            <a:avLst/>
          </a:prstGeom>
        </p:spPr>
        <p:txBody>
          <a:bodyPr wrap="square">
            <a:spAutoFit/>
          </a:bodyPr>
          <a:lstStyle/>
          <a:p>
            <a:pPr algn="ctr"/>
            <a:r>
              <a:rPr lang="ru-RU" sz="3600" b="1" dirty="0" smtClean="0">
                <a:solidFill>
                  <a:srgbClr val="C00000"/>
                </a:solidFill>
              </a:rPr>
              <a:t>Режим дня</a:t>
            </a:r>
            <a:r>
              <a:rPr lang="ru-RU" sz="3600" dirty="0" smtClean="0">
                <a:solidFill>
                  <a:srgbClr val="C00000"/>
                </a:solidFill>
              </a:rPr>
              <a:t> </a:t>
            </a:r>
            <a:r>
              <a:rPr lang="ru-RU" sz="3600" b="1" dirty="0" smtClean="0">
                <a:solidFill>
                  <a:srgbClr val="7030A0"/>
                </a:solidFill>
              </a:rPr>
              <a:t>- это распределение времени на все виды суточной деятельности и отдыха с учетом возраста, состояния здоровья и особенностей личности.</a:t>
            </a:r>
            <a:endParaRPr lang="ru-RU" sz="3600" b="1" dirty="0">
              <a:solidFill>
                <a:srgbClr val="7030A0"/>
              </a:solidFill>
            </a:endParaRPr>
          </a:p>
        </p:txBody>
      </p:sp>
      <p:sp>
        <p:nvSpPr>
          <p:cNvPr id="6" name="Дата 5"/>
          <p:cNvSpPr>
            <a:spLocks noGrp="1"/>
          </p:cNvSpPr>
          <p:nvPr>
            <p:ph type="dt" sz="half" idx="10"/>
          </p:nvPr>
        </p:nvSpPr>
        <p:spPr/>
        <p:txBody>
          <a:bodyPr/>
          <a:lstStyle/>
          <a:p>
            <a:fld id="{56E7192C-3145-441E-9DF6-C0869E4E2693}" type="datetime1">
              <a:rPr lang="ru-RU" sz="1400" smtClean="0">
                <a:solidFill>
                  <a:schemeClr val="tx1"/>
                </a:solidFill>
              </a:rPr>
              <a:pPr/>
              <a:t>23.11.2013</a:t>
            </a:fld>
            <a:endParaRPr lang="ru-RU" sz="1400" dirty="0">
              <a:solidFill>
                <a:schemeClr val="tx1"/>
              </a:solidFill>
            </a:endParaRPr>
          </a:p>
        </p:txBody>
      </p:sp>
      <p:sp>
        <p:nvSpPr>
          <p:cNvPr id="7" name="Нижний колонтитул 6"/>
          <p:cNvSpPr>
            <a:spLocks noGrp="1"/>
          </p:cNvSpPr>
          <p:nvPr>
            <p:ph type="ftr" sz="quarter" idx="11"/>
          </p:nvPr>
        </p:nvSpPr>
        <p:spPr/>
        <p:txBody>
          <a:bodyPr/>
          <a:lstStyle/>
          <a:p>
            <a:r>
              <a:rPr lang="ru-RU" sz="1400" dirty="0" err="1" smtClean="0">
                <a:solidFill>
                  <a:schemeClr val="tx1"/>
                </a:solidFill>
              </a:rPr>
              <a:t>Комельских</a:t>
            </a:r>
            <a:r>
              <a:rPr lang="ru-RU" sz="1400" dirty="0" smtClean="0">
                <a:solidFill>
                  <a:schemeClr val="tx1"/>
                </a:solidFill>
              </a:rPr>
              <a:t> М.Г.</a:t>
            </a:r>
            <a:endParaRPr lang="ru-RU" sz="1400" dirty="0">
              <a:solidFill>
                <a:schemeClr val="tx1"/>
              </a:solidFill>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par>
                          <p:cTn id="10" fill="hold">
                            <p:stCondLst>
                              <p:cond delay="500"/>
                            </p:stCondLst>
                            <p:childTnLst>
                              <p:par>
                                <p:cTn id="11" presetID="18" presetClass="entr" presetSubtype="12" fill="hold"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strips(downLeft)">
                                      <p:cBhvr>
                                        <p:cTn id="13"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Users\Public\Pictures\Sample Pictures\46877313.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9218" name="Oval 2"/>
          <p:cNvSpPr>
            <a:spLocks noChangeArrowheads="1"/>
          </p:cNvSpPr>
          <p:nvPr/>
        </p:nvSpPr>
        <p:spPr bwMode="auto">
          <a:xfrm>
            <a:off x="3276600" y="1844675"/>
            <a:ext cx="2735263" cy="2665413"/>
          </a:xfrm>
          <a:prstGeom prst="ellipse">
            <a:avLst/>
          </a:prstGeom>
          <a:solidFill>
            <a:schemeClr val="accent1"/>
          </a:solidFill>
          <a:ln w="9525">
            <a:solidFill>
              <a:schemeClr val="tx1"/>
            </a:solidFill>
            <a:round/>
            <a:headEnd/>
            <a:tailEnd/>
          </a:ln>
        </p:spPr>
        <p:txBody>
          <a:bodyPr wrap="none" anchor="ctr"/>
          <a:lstStyle/>
          <a:p>
            <a:pPr algn="ctr"/>
            <a:r>
              <a:rPr lang="ru-RU" sz="2800" b="1" dirty="0">
                <a:solidFill>
                  <a:srgbClr val="FFFF00"/>
                </a:solidFill>
              </a:rPr>
              <a:t>Основные </a:t>
            </a:r>
            <a:endParaRPr lang="en-US" sz="2800" b="1" dirty="0">
              <a:solidFill>
                <a:srgbClr val="FFFF00"/>
              </a:solidFill>
            </a:endParaRPr>
          </a:p>
          <a:p>
            <a:pPr algn="ctr"/>
            <a:r>
              <a:rPr lang="ru-RU" sz="2800" b="1" dirty="0">
                <a:solidFill>
                  <a:srgbClr val="FFFF00"/>
                </a:solidFill>
              </a:rPr>
              <a:t>компоненты</a:t>
            </a:r>
            <a:endParaRPr lang="en-US" sz="2800" b="1" dirty="0">
              <a:solidFill>
                <a:srgbClr val="FFFF00"/>
              </a:solidFill>
            </a:endParaRPr>
          </a:p>
          <a:p>
            <a:pPr algn="ctr"/>
            <a:r>
              <a:rPr lang="ru-RU" sz="2800" b="1" dirty="0">
                <a:solidFill>
                  <a:srgbClr val="FFFF00"/>
                </a:solidFill>
              </a:rPr>
              <a:t> режима дня</a:t>
            </a:r>
          </a:p>
          <a:p>
            <a:pPr algn="ctr"/>
            <a:r>
              <a:rPr lang="ru-RU" sz="2800" b="1" dirty="0">
                <a:solidFill>
                  <a:srgbClr val="FFFF00"/>
                </a:solidFill>
              </a:rPr>
              <a:t> школьника</a:t>
            </a:r>
          </a:p>
        </p:txBody>
      </p:sp>
      <p:sp>
        <p:nvSpPr>
          <p:cNvPr id="9219" name="Rectangle 3"/>
          <p:cNvSpPr>
            <a:spLocks noChangeArrowheads="1"/>
          </p:cNvSpPr>
          <p:nvPr/>
        </p:nvSpPr>
        <p:spPr bwMode="auto">
          <a:xfrm>
            <a:off x="6429388" y="5286388"/>
            <a:ext cx="1871662" cy="519113"/>
          </a:xfrm>
          <a:prstGeom prst="rect">
            <a:avLst/>
          </a:prstGeom>
          <a:noFill/>
          <a:ln w="9525">
            <a:noFill/>
            <a:miter lim="800000"/>
            <a:headEnd/>
            <a:tailEnd/>
          </a:ln>
        </p:spPr>
        <p:txBody>
          <a:bodyPr>
            <a:spAutoFit/>
          </a:bodyPr>
          <a:lstStyle/>
          <a:p>
            <a:pPr>
              <a:spcBef>
                <a:spcPct val="20000"/>
              </a:spcBef>
              <a:buClr>
                <a:schemeClr val="folHlink"/>
              </a:buClr>
              <a:buSzPct val="90000"/>
              <a:buFont typeface="Wingdings" pitchFamily="2" charset="2"/>
              <a:buNone/>
            </a:pPr>
            <a:r>
              <a:rPr lang="ru-RU" sz="2800" dirty="0"/>
              <a:t> </a:t>
            </a:r>
            <a:r>
              <a:rPr lang="en-US" sz="2800" dirty="0"/>
              <a:t>     </a:t>
            </a:r>
            <a:r>
              <a:rPr lang="en-US" sz="2800" dirty="0">
                <a:solidFill>
                  <a:srgbClr val="7030A0"/>
                </a:solidFill>
              </a:rPr>
              <a:t> </a:t>
            </a:r>
            <a:r>
              <a:rPr lang="ru-RU" sz="2800" dirty="0">
                <a:solidFill>
                  <a:srgbClr val="7030A0"/>
                </a:solidFill>
              </a:rPr>
              <a:t>сон</a:t>
            </a:r>
          </a:p>
        </p:txBody>
      </p:sp>
      <p:sp>
        <p:nvSpPr>
          <p:cNvPr id="9220" name="Rectangle 4"/>
          <p:cNvSpPr>
            <a:spLocks noChangeArrowheads="1"/>
          </p:cNvSpPr>
          <p:nvPr/>
        </p:nvSpPr>
        <p:spPr bwMode="auto">
          <a:xfrm>
            <a:off x="179388" y="2924175"/>
            <a:ext cx="2528887" cy="1800225"/>
          </a:xfrm>
          <a:prstGeom prst="rect">
            <a:avLst/>
          </a:prstGeom>
          <a:noFill/>
          <a:ln w="9525">
            <a:noFill/>
            <a:miter lim="800000"/>
            <a:headEnd/>
            <a:tailEnd/>
          </a:ln>
        </p:spPr>
        <p:txBody>
          <a:bodyPr>
            <a:spAutoFit/>
          </a:bodyPr>
          <a:lstStyle/>
          <a:p>
            <a:pPr algn="ctr"/>
            <a:r>
              <a:rPr lang="ru-RU" sz="2800" dirty="0">
                <a:solidFill>
                  <a:srgbClr val="7030A0"/>
                </a:solidFill>
              </a:rPr>
              <a:t>пребывание </a:t>
            </a:r>
          </a:p>
          <a:p>
            <a:pPr algn="ctr"/>
            <a:r>
              <a:rPr lang="ru-RU" sz="2800" dirty="0">
                <a:solidFill>
                  <a:srgbClr val="7030A0"/>
                </a:solidFill>
              </a:rPr>
              <a:t>на свежем</a:t>
            </a:r>
          </a:p>
          <a:p>
            <a:pPr algn="ctr"/>
            <a:r>
              <a:rPr lang="ru-RU" sz="2800" dirty="0">
                <a:solidFill>
                  <a:srgbClr val="7030A0"/>
                </a:solidFill>
              </a:rPr>
              <a:t> воздухе </a:t>
            </a:r>
            <a:endParaRPr lang="en-US" sz="2800" dirty="0">
              <a:solidFill>
                <a:srgbClr val="7030A0"/>
              </a:solidFill>
            </a:endParaRPr>
          </a:p>
          <a:p>
            <a:pPr algn="ctr"/>
            <a:r>
              <a:rPr lang="ru-RU" sz="2800" dirty="0">
                <a:solidFill>
                  <a:srgbClr val="7030A0"/>
                </a:solidFill>
              </a:rPr>
              <a:t>(прогулки)</a:t>
            </a:r>
          </a:p>
        </p:txBody>
      </p:sp>
      <p:sp>
        <p:nvSpPr>
          <p:cNvPr id="9221" name="Rectangle 5"/>
          <p:cNvSpPr>
            <a:spLocks noChangeArrowheads="1"/>
          </p:cNvSpPr>
          <p:nvPr/>
        </p:nvSpPr>
        <p:spPr bwMode="auto">
          <a:xfrm>
            <a:off x="5429256" y="1000108"/>
            <a:ext cx="3529013" cy="523220"/>
          </a:xfrm>
          <a:prstGeom prst="rect">
            <a:avLst/>
          </a:prstGeom>
          <a:noFill/>
          <a:ln w="9525">
            <a:noFill/>
            <a:miter lim="800000"/>
            <a:headEnd/>
            <a:tailEnd/>
          </a:ln>
        </p:spPr>
        <p:txBody>
          <a:bodyPr>
            <a:spAutoFit/>
          </a:bodyPr>
          <a:lstStyle/>
          <a:p>
            <a:r>
              <a:rPr lang="ru-RU" sz="2800" dirty="0">
                <a:solidFill>
                  <a:srgbClr val="7030A0"/>
                </a:solidFill>
              </a:rPr>
              <a:t>учеба в школе и дома</a:t>
            </a:r>
          </a:p>
        </p:txBody>
      </p:sp>
      <p:sp>
        <p:nvSpPr>
          <p:cNvPr id="9222" name="Rectangle 6"/>
          <p:cNvSpPr>
            <a:spLocks noChangeArrowheads="1"/>
          </p:cNvSpPr>
          <p:nvPr/>
        </p:nvSpPr>
        <p:spPr bwMode="auto">
          <a:xfrm>
            <a:off x="6081713" y="2714620"/>
            <a:ext cx="3062287" cy="1373188"/>
          </a:xfrm>
          <a:prstGeom prst="rect">
            <a:avLst/>
          </a:prstGeom>
          <a:noFill/>
          <a:ln w="9525">
            <a:noFill/>
            <a:miter lim="800000"/>
            <a:headEnd/>
            <a:tailEnd/>
          </a:ln>
        </p:spPr>
        <p:txBody>
          <a:bodyPr>
            <a:spAutoFit/>
          </a:bodyPr>
          <a:lstStyle/>
          <a:p>
            <a:pPr algn="ctr"/>
            <a:r>
              <a:rPr lang="ru-RU" sz="2800" dirty="0">
                <a:solidFill>
                  <a:srgbClr val="7030A0"/>
                </a:solidFill>
              </a:rPr>
              <a:t>игровая </a:t>
            </a:r>
          </a:p>
          <a:p>
            <a:pPr algn="ctr"/>
            <a:r>
              <a:rPr lang="ru-RU" sz="2800" dirty="0">
                <a:solidFill>
                  <a:srgbClr val="7030A0"/>
                </a:solidFill>
              </a:rPr>
              <a:t>деятельность </a:t>
            </a:r>
            <a:endParaRPr lang="en-US" sz="2800" dirty="0">
              <a:solidFill>
                <a:srgbClr val="7030A0"/>
              </a:solidFill>
            </a:endParaRPr>
          </a:p>
          <a:p>
            <a:pPr algn="ctr"/>
            <a:r>
              <a:rPr lang="ru-RU" sz="2800" dirty="0">
                <a:solidFill>
                  <a:srgbClr val="7030A0"/>
                </a:solidFill>
              </a:rPr>
              <a:t>по интересам</a:t>
            </a:r>
          </a:p>
        </p:txBody>
      </p:sp>
      <p:sp>
        <p:nvSpPr>
          <p:cNvPr id="9223" name="Rectangle 7"/>
          <p:cNvSpPr>
            <a:spLocks noChangeArrowheads="1"/>
          </p:cNvSpPr>
          <p:nvPr/>
        </p:nvSpPr>
        <p:spPr bwMode="auto">
          <a:xfrm>
            <a:off x="571472" y="714356"/>
            <a:ext cx="2303463" cy="946150"/>
          </a:xfrm>
          <a:prstGeom prst="rect">
            <a:avLst/>
          </a:prstGeom>
          <a:noFill/>
          <a:ln w="9525">
            <a:noFill/>
            <a:miter lim="800000"/>
            <a:headEnd/>
            <a:tailEnd/>
          </a:ln>
        </p:spPr>
        <p:txBody>
          <a:bodyPr>
            <a:spAutoFit/>
          </a:bodyPr>
          <a:lstStyle/>
          <a:p>
            <a:r>
              <a:rPr lang="ru-RU" sz="2800" dirty="0">
                <a:solidFill>
                  <a:srgbClr val="7030A0"/>
                </a:solidFill>
              </a:rPr>
              <a:t>отдых по интересам</a:t>
            </a:r>
          </a:p>
        </p:txBody>
      </p:sp>
      <p:sp>
        <p:nvSpPr>
          <p:cNvPr id="9224" name="Rectangle 8"/>
          <p:cNvSpPr>
            <a:spLocks noChangeArrowheads="1"/>
          </p:cNvSpPr>
          <p:nvPr/>
        </p:nvSpPr>
        <p:spPr bwMode="auto">
          <a:xfrm>
            <a:off x="3132138" y="5949950"/>
            <a:ext cx="2730500" cy="519113"/>
          </a:xfrm>
          <a:prstGeom prst="rect">
            <a:avLst/>
          </a:prstGeom>
          <a:noFill/>
          <a:ln w="9525">
            <a:noFill/>
            <a:miter lim="800000"/>
            <a:headEnd/>
            <a:tailEnd/>
          </a:ln>
        </p:spPr>
        <p:txBody>
          <a:bodyPr>
            <a:spAutoFit/>
          </a:bodyPr>
          <a:lstStyle/>
          <a:p>
            <a:r>
              <a:rPr lang="ru-RU" sz="2800" dirty="0">
                <a:solidFill>
                  <a:srgbClr val="7030A0"/>
                </a:solidFill>
              </a:rPr>
              <a:t>личная гигиена</a:t>
            </a:r>
          </a:p>
        </p:txBody>
      </p:sp>
      <p:sp>
        <p:nvSpPr>
          <p:cNvPr id="9225" name="Rectangle 9"/>
          <p:cNvSpPr>
            <a:spLocks noChangeArrowheads="1"/>
          </p:cNvSpPr>
          <p:nvPr/>
        </p:nvSpPr>
        <p:spPr bwMode="auto">
          <a:xfrm>
            <a:off x="3563938" y="188913"/>
            <a:ext cx="2665412" cy="579437"/>
          </a:xfrm>
          <a:prstGeom prst="rect">
            <a:avLst/>
          </a:prstGeom>
          <a:noFill/>
          <a:ln w="9525">
            <a:noFill/>
            <a:miter lim="800000"/>
            <a:headEnd/>
            <a:tailEnd/>
          </a:ln>
        </p:spPr>
        <p:txBody>
          <a:bodyPr>
            <a:spAutoFit/>
          </a:bodyPr>
          <a:lstStyle/>
          <a:p>
            <a:r>
              <a:rPr lang="ru-RU" dirty="0">
                <a:solidFill>
                  <a:srgbClr val="7030A0"/>
                </a:solidFill>
                <a:latin typeface="Arial" charset="0"/>
              </a:rPr>
              <a:t> </a:t>
            </a:r>
            <a:r>
              <a:rPr lang="ru-RU" sz="3200" dirty="0">
                <a:solidFill>
                  <a:srgbClr val="7030A0"/>
                </a:solidFill>
              </a:rPr>
              <a:t>питание</a:t>
            </a:r>
          </a:p>
        </p:txBody>
      </p:sp>
      <p:sp>
        <p:nvSpPr>
          <p:cNvPr id="9226" name="Rectangle 10"/>
          <p:cNvSpPr>
            <a:spLocks noChangeArrowheads="1"/>
          </p:cNvSpPr>
          <p:nvPr/>
        </p:nvSpPr>
        <p:spPr bwMode="auto">
          <a:xfrm>
            <a:off x="684213" y="5445125"/>
            <a:ext cx="1935162" cy="946150"/>
          </a:xfrm>
          <a:prstGeom prst="rect">
            <a:avLst/>
          </a:prstGeom>
          <a:noFill/>
          <a:ln w="9525">
            <a:noFill/>
            <a:miter lim="800000"/>
            <a:headEnd/>
            <a:tailEnd/>
          </a:ln>
        </p:spPr>
        <p:txBody>
          <a:bodyPr>
            <a:spAutoFit/>
          </a:bodyPr>
          <a:lstStyle/>
          <a:p>
            <a:pPr algn="ctr"/>
            <a:r>
              <a:rPr lang="ru-RU" sz="2800" dirty="0">
                <a:solidFill>
                  <a:srgbClr val="7030A0"/>
                </a:solidFill>
              </a:rPr>
              <a:t>помощь по дому</a:t>
            </a:r>
          </a:p>
        </p:txBody>
      </p:sp>
      <p:sp>
        <p:nvSpPr>
          <p:cNvPr id="14347" name="Line 11"/>
          <p:cNvSpPr>
            <a:spLocks noChangeShapeType="1"/>
          </p:cNvSpPr>
          <p:nvPr/>
        </p:nvSpPr>
        <p:spPr bwMode="auto">
          <a:xfrm flipH="1">
            <a:off x="2339975" y="3644900"/>
            <a:ext cx="863600" cy="0"/>
          </a:xfrm>
          <a:prstGeom prst="line">
            <a:avLst/>
          </a:prstGeom>
          <a:noFill/>
          <a:ln w="9525">
            <a:solidFill>
              <a:schemeClr val="tx1"/>
            </a:solidFill>
            <a:round/>
            <a:headEnd/>
            <a:tailEnd type="triangle" w="med" len="med"/>
          </a:ln>
        </p:spPr>
        <p:txBody>
          <a:bodyPr/>
          <a:lstStyle/>
          <a:p>
            <a:endParaRPr lang="ru-RU"/>
          </a:p>
        </p:txBody>
      </p:sp>
      <p:sp>
        <p:nvSpPr>
          <p:cNvPr id="14348" name="Line 12"/>
          <p:cNvSpPr>
            <a:spLocks noChangeShapeType="1"/>
          </p:cNvSpPr>
          <p:nvPr/>
        </p:nvSpPr>
        <p:spPr bwMode="auto">
          <a:xfrm flipH="1">
            <a:off x="2339975" y="4437063"/>
            <a:ext cx="1079500" cy="936625"/>
          </a:xfrm>
          <a:prstGeom prst="line">
            <a:avLst/>
          </a:prstGeom>
          <a:noFill/>
          <a:ln w="9525">
            <a:solidFill>
              <a:schemeClr val="tx1"/>
            </a:solidFill>
            <a:round/>
            <a:headEnd/>
            <a:tailEnd type="triangle" w="med" len="med"/>
          </a:ln>
        </p:spPr>
        <p:txBody>
          <a:bodyPr/>
          <a:lstStyle/>
          <a:p>
            <a:endParaRPr lang="ru-RU"/>
          </a:p>
        </p:txBody>
      </p:sp>
      <p:sp>
        <p:nvSpPr>
          <p:cNvPr id="14349" name="Line 13"/>
          <p:cNvSpPr>
            <a:spLocks noChangeShapeType="1"/>
          </p:cNvSpPr>
          <p:nvPr/>
        </p:nvSpPr>
        <p:spPr bwMode="auto">
          <a:xfrm>
            <a:off x="5724525" y="4508500"/>
            <a:ext cx="1152525" cy="865188"/>
          </a:xfrm>
          <a:prstGeom prst="line">
            <a:avLst/>
          </a:prstGeom>
          <a:noFill/>
          <a:ln w="9525">
            <a:solidFill>
              <a:schemeClr val="tx1"/>
            </a:solidFill>
            <a:round/>
            <a:headEnd/>
            <a:tailEnd type="triangle" w="med" len="med"/>
          </a:ln>
        </p:spPr>
        <p:txBody>
          <a:bodyPr/>
          <a:lstStyle/>
          <a:p>
            <a:endParaRPr lang="ru-RU"/>
          </a:p>
        </p:txBody>
      </p:sp>
      <p:sp>
        <p:nvSpPr>
          <p:cNvPr id="14350" name="Line 14"/>
          <p:cNvSpPr>
            <a:spLocks noChangeShapeType="1"/>
          </p:cNvSpPr>
          <p:nvPr/>
        </p:nvSpPr>
        <p:spPr bwMode="auto">
          <a:xfrm>
            <a:off x="4643438" y="5157788"/>
            <a:ext cx="0" cy="0"/>
          </a:xfrm>
          <a:prstGeom prst="line">
            <a:avLst/>
          </a:prstGeom>
          <a:noFill/>
          <a:ln w="9525">
            <a:solidFill>
              <a:schemeClr val="tx1"/>
            </a:solidFill>
            <a:round/>
            <a:headEnd/>
            <a:tailEnd type="triangle" w="med" len="med"/>
          </a:ln>
        </p:spPr>
        <p:txBody>
          <a:bodyPr/>
          <a:lstStyle/>
          <a:p>
            <a:endParaRPr lang="ru-RU"/>
          </a:p>
        </p:txBody>
      </p:sp>
      <p:sp>
        <p:nvSpPr>
          <p:cNvPr id="14351" name="Line 15"/>
          <p:cNvSpPr>
            <a:spLocks noChangeShapeType="1"/>
          </p:cNvSpPr>
          <p:nvPr/>
        </p:nvSpPr>
        <p:spPr bwMode="auto">
          <a:xfrm>
            <a:off x="3348038" y="2349500"/>
            <a:ext cx="0" cy="0"/>
          </a:xfrm>
          <a:prstGeom prst="line">
            <a:avLst/>
          </a:prstGeom>
          <a:noFill/>
          <a:ln w="9525">
            <a:solidFill>
              <a:schemeClr val="tx1"/>
            </a:solidFill>
            <a:round/>
            <a:headEnd/>
            <a:tailEnd type="triangle" w="med" len="med"/>
          </a:ln>
        </p:spPr>
        <p:txBody>
          <a:bodyPr/>
          <a:lstStyle/>
          <a:p>
            <a:endParaRPr lang="ru-RU"/>
          </a:p>
        </p:txBody>
      </p:sp>
      <p:sp>
        <p:nvSpPr>
          <p:cNvPr id="14352" name="Line 16"/>
          <p:cNvSpPr>
            <a:spLocks noChangeShapeType="1"/>
          </p:cNvSpPr>
          <p:nvPr/>
        </p:nvSpPr>
        <p:spPr bwMode="auto">
          <a:xfrm flipH="1" flipV="1">
            <a:off x="2051050" y="1844675"/>
            <a:ext cx="1225550" cy="504825"/>
          </a:xfrm>
          <a:prstGeom prst="line">
            <a:avLst/>
          </a:prstGeom>
          <a:noFill/>
          <a:ln w="9525">
            <a:solidFill>
              <a:schemeClr val="tx1"/>
            </a:solidFill>
            <a:round/>
            <a:headEnd/>
            <a:tailEnd type="triangle" w="med" len="med"/>
          </a:ln>
        </p:spPr>
        <p:txBody>
          <a:bodyPr/>
          <a:lstStyle/>
          <a:p>
            <a:endParaRPr lang="ru-RU"/>
          </a:p>
        </p:txBody>
      </p:sp>
      <p:sp>
        <p:nvSpPr>
          <p:cNvPr id="14353" name="Line 17"/>
          <p:cNvSpPr>
            <a:spLocks noChangeShapeType="1"/>
          </p:cNvSpPr>
          <p:nvPr/>
        </p:nvSpPr>
        <p:spPr bwMode="auto">
          <a:xfrm flipV="1">
            <a:off x="5940425" y="1773238"/>
            <a:ext cx="1368425" cy="647700"/>
          </a:xfrm>
          <a:prstGeom prst="line">
            <a:avLst/>
          </a:prstGeom>
          <a:noFill/>
          <a:ln w="9525">
            <a:solidFill>
              <a:schemeClr val="tx1"/>
            </a:solidFill>
            <a:round/>
            <a:headEnd/>
            <a:tailEnd type="triangle" w="med" len="med"/>
          </a:ln>
        </p:spPr>
        <p:txBody>
          <a:bodyPr/>
          <a:lstStyle/>
          <a:p>
            <a:endParaRPr lang="ru-RU"/>
          </a:p>
        </p:txBody>
      </p:sp>
      <p:sp>
        <p:nvSpPr>
          <p:cNvPr id="14354" name="Line 18"/>
          <p:cNvSpPr>
            <a:spLocks noChangeShapeType="1"/>
          </p:cNvSpPr>
          <p:nvPr/>
        </p:nvSpPr>
        <p:spPr bwMode="auto">
          <a:xfrm flipV="1">
            <a:off x="4572000" y="765175"/>
            <a:ext cx="0" cy="935038"/>
          </a:xfrm>
          <a:prstGeom prst="line">
            <a:avLst/>
          </a:prstGeom>
          <a:noFill/>
          <a:ln w="9525">
            <a:solidFill>
              <a:schemeClr val="tx1"/>
            </a:solidFill>
            <a:round/>
            <a:headEnd/>
            <a:tailEnd type="triangle" w="med" len="med"/>
          </a:ln>
        </p:spPr>
        <p:txBody>
          <a:bodyPr/>
          <a:lstStyle/>
          <a:p>
            <a:endParaRPr lang="ru-RU"/>
          </a:p>
        </p:txBody>
      </p:sp>
      <p:sp>
        <p:nvSpPr>
          <p:cNvPr id="14355" name="Line 19"/>
          <p:cNvSpPr>
            <a:spLocks noChangeShapeType="1"/>
          </p:cNvSpPr>
          <p:nvPr/>
        </p:nvSpPr>
        <p:spPr bwMode="auto">
          <a:xfrm>
            <a:off x="4500563" y="4652963"/>
            <a:ext cx="0" cy="1223962"/>
          </a:xfrm>
          <a:prstGeom prst="line">
            <a:avLst/>
          </a:prstGeom>
          <a:noFill/>
          <a:ln w="9525">
            <a:solidFill>
              <a:schemeClr val="tx1"/>
            </a:solidFill>
            <a:round/>
            <a:headEnd/>
            <a:tailEnd type="triangle" w="med" len="med"/>
          </a:ln>
        </p:spPr>
        <p:txBody>
          <a:bodyPr/>
          <a:lstStyle/>
          <a:p>
            <a:endParaRPr lang="ru-RU"/>
          </a:p>
        </p:txBody>
      </p:sp>
      <p:sp>
        <p:nvSpPr>
          <p:cNvPr id="14356" name="Line 20"/>
          <p:cNvSpPr>
            <a:spLocks noChangeShapeType="1"/>
          </p:cNvSpPr>
          <p:nvPr/>
        </p:nvSpPr>
        <p:spPr bwMode="auto">
          <a:xfrm>
            <a:off x="6084888" y="3573463"/>
            <a:ext cx="574675" cy="0"/>
          </a:xfrm>
          <a:prstGeom prst="line">
            <a:avLst/>
          </a:prstGeom>
          <a:noFill/>
          <a:ln w="9525">
            <a:solidFill>
              <a:schemeClr val="tx1"/>
            </a:solidFill>
            <a:round/>
            <a:headEnd/>
            <a:tailEnd type="triangle" w="med" len="med"/>
          </a:ln>
        </p:spPr>
        <p:txBody>
          <a:bodyPr/>
          <a:lstStyle/>
          <a:p>
            <a:endParaRPr lang="ru-RU"/>
          </a:p>
        </p:txBody>
      </p:sp>
      <p:sp>
        <p:nvSpPr>
          <p:cNvPr id="22" name="Дата 21"/>
          <p:cNvSpPr>
            <a:spLocks noGrp="1"/>
          </p:cNvSpPr>
          <p:nvPr>
            <p:ph type="dt" sz="half" idx="10"/>
          </p:nvPr>
        </p:nvSpPr>
        <p:spPr/>
        <p:txBody>
          <a:bodyPr/>
          <a:lstStyle/>
          <a:p>
            <a:fld id="{B1A2E1DE-8BE4-4CAD-9FD2-1DCEA5C0B1A4}" type="datetime1">
              <a:rPr lang="ru-RU" sz="1400" smtClean="0">
                <a:solidFill>
                  <a:schemeClr val="tx1"/>
                </a:solidFill>
              </a:rPr>
              <a:pPr/>
              <a:t>23.11.2013</a:t>
            </a:fld>
            <a:endParaRPr lang="ru-RU" sz="1400" dirty="0">
              <a:solidFill>
                <a:schemeClr val="tx1"/>
              </a:solidFill>
            </a:endParaRPr>
          </a:p>
        </p:txBody>
      </p:sp>
      <p:sp>
        <p:nvSpPr>
          <p:cNvPr id="23" name="Нижний колонтитул 22"/>
          <p:cNvSpPr>
            <a:spLocks noGrp="1"/>
          </p:cNvSpPr>
          <p:nvPr>
            <p:ph type="ftr" sz="quarter" idx="11"/>
          </p:nvPr>
        </p:nvSpPr>
        <p:spPr/>
        <p:txBody>
          <a:bodyPr/>
          <a:lstStyle/>
          <a:p>
            <a:r>
              <a:rPr lang="ru-RU" sz="1400" dirty="0" err="1" smtClean="0">
                <a:solidFill>
                  <a:schemeClr val="tx1"/>
                </a:solidFill>
              </a:rPr>
              <a:t>Комельских</a:t>
            </a:r>
            <a:r>
              <a:rPr lang="ru-RU" sz="1400" dirty="0" smtClean="0">
                <a:solidFill>
                  <a:schemeClr val="tx1"/>
                </a:solidFill>
              </a:rPr>
              <a:t> М.Г.</a:t>
            </a:r>
            <a:endParaRPr lang="ru-RU" sz="1400" dirty="0">
              <a:solidFill>
                <a:schemeClr val="tx1"/>
              </a:solidFill>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p:cTn id="7" dur="500" fill="hold"/>
                                        <p:tgtEl>
                                          <p:spTgt spid="9218"/>
                                        </p:tgtEl>
                                        <p:attrNameLst>
                                          <p:attrName>ppt_w</p:attrName>
                                        </p:attrNameLst>
                                      </p:cBhvr>
                                      <p:tavLst>
                                        <p:tav tm="0">
                                          <p:val>
                                            <p:fltVal val="0"/>
                                          </p:val>
                                        </p:tav>
                                        <p:tav tm="100000">
                                          <p:val>
                                            <p:strVal val="#ppt_w"/>
                                          </p:val>
                                        </p:tav>
                                      </p:tavLst>
                                    </p:anim>
                                    <p:anim calcmode="lin" valueType="num">
                                      <p:cBhvr>
                                        <p:cTn id="8" dur="500" fill="hold"/>
                                        <p:tgtEl>
                                          <p:spTgt spid="9218"/>
                                        </p:tgtEl>
                                        <p:attrNameLst>
                                          <p:attrName>ppt_h</p:attrName>
                                        </p:attrNameLst>
                                      </p:cBhvr>
                                      <p:tavLst>
                                        <p:tav tm="0">
                                          <p:val>
                                            <p:fltVal val="0"/>
                                          </p:val>
                                        </p:tav>
                                        <p:tav tm="100000">
                                          <p:val>
                                            <p:strVal val="#ppt_h"/>
                                          </p:val>
                                        </p:tav>
                                      </p:tavLst>
                                    </p:anim>
                                    <p:animEffect transition="in" filter="fade">
                                      <p:cBhvr>
                                        <p:cTn id="9" dur="500"/>
                                        <p:tgtEl>
                                          <p:spTgt spid="9218"/>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9225"/>
                                        </p:tgtEl>
                                        <p:attrNameLst>
                                          <p:attrName>style.visibility</p:attrName>
                                        </p:attrNameLst>
                                      </p:cBhvr>
                                      <p:to>
                                        <p:strVal val="visible"/>
                                      </p:to>
                                    </p:set>
                                    <p:animEffect transition="in" filter="wipe(left)">
                                      <p:cBhvr>
                                        <p:cTn id="13" dur="2000"/>
                                        <p:tgtEl>
                                          <p:spTgt spid="9225"/>
                                        </p:tgtEl>
                                      </p:cBhvr>
                                    </p:animEffect>
                                  </p:childTnLst>
                                </p:cTn>
                              </p:par>
                            </p:childTnLst>
                          </p:cTn>
                        </p:par>
                        <p:par>
                          <p:cTn id="14" fill="hold">
                            <p:stCondLst>
                              <p:cond delay="2500"/>
                            </p:stCondLst>
                            <p:childTnLst>
                              <p:par>
                                <p:cTn id="15" presetID="22" presetClass="entr" presetSubtype="2" fill="hold" grpId="0" nodeType="afterEffect">
                                  <p:stCondLst>
                                    <p:cond delay="0"/>
                                  </p:stCondLst>
                                  <p:childTnLst>
                                    <p:set>
                                      <p:cBhvr>
                                        <p:cTn id="16" dur="1" fill="hold">
                                          <p:stCondLst>
                                            <p:cond delay="0"/>
                                          </p:stCondLst>
                                        </p:cTn>
                                        <p:tgtEl>
                                          <p:spTgt spid="9221"/>
                                        </p:tgtEl>
                                        <p:attrNameLst>
                                          <p:attrName>style.visibility</p:attrName>
                                        </p:attrNameLst>
                                      </p:cBhvr>
                                      <p:to>
                                        <p:strVal val="visible"/>
                                      </p:to>
                                    </p:set>
                                    <p:animEffect transition="in" filter="wipe(right)">
                                      <p:cBhvr>
                                        <p:cTn id="17" dur="2000"/>
                                        <p:tgtEl>
                                          <p:spTgt spid="9221"/>
                                        </p:tgtEl>
                                      </p:cBhvr>
                                    </p:animEffect>
                                  </p:childTnLst>
                                </p:cTn>
                              </p:par>
                            </p:childTnLst>
                          </p:cTn>
                        </p:par>
                        <p:par>
                          <p:cTn id="18" fill="hold">
                            <p:stCondLst>
                              <p:cond delay="4500"/>
                            </p:stCondLst>
                            <p:childTnLst>
                              <p:par>
                                <p:cTn id="19" presetID="22" presetClass="entr" presetSubtype="2" fill="hold" grpId="0" nodeType="afterEffect">
                                  <p:stCondLst>
                                    <p:cond delay="0"/>
                                  </p:stCondLst>
                                  <p:childTnLst>
                                    <p:set>
                                      <p:cBhvr>
                                        <p:cTn id="20" dur="1" fill="hold">
                                          <p:stCondLst>
                                            <p:cond delay="0"/>
                                          </p:stCondLst>
                                        </p:cTn>
                                        <p:tgtEl>
                                          <p:spTgt spid="9222"/>
                                        </p:tgtEl>
                                        <p:attrNameLst>
                                          <p:attrName>style.visibility</p:attrName>
                                        </p:attrNameLst>
                                      </p:cBhvr>
                                      <p:to>
                                        <p:strVal val="visible"/>
                                      </p:to>
                                    </p:set>
                                    <p:animEffect transition="in" filter="wipe(right)">
                                      <p:cBhvr>
                                        <p:cTn id="21" dur="2000"/>
                                        <p:tgtEl>
                                          <p:spTgt spid="9222"/>
                                        </p:tgtEl>
                                      </p:cBhvr>
                                    </p:animEffect>
                                  </p:childTnLst>
                                </p:cTn>
                              </p:par>
                            </p:childTnLst>
                          </p:cTn>
                        </p:par>
                        <p:par>
                          <p:cTn id="22" fill="hold">
                            <p:stCondLst>
                              <p:cond delay="6500"/>
                            </p:stCondLst>
                            <p:childTnLst>
                              <p:par>
                                <p:cTn id="23" presetID="22" presetClass="entr" presetSubtype="2" fill="hold" grpId="0" nodeType="afterEffect">
                                  <p:stCondLst>
                                    <p:cond delay="0"/>
                                  </p:stCondLst>
                                  <p:childTnLst>
                                    <p:set>
                                      <p:cBhvr>
                                        <p:cTn id="24" dur="1" fill="hold">
                                          <p:stCondLst>
                                            <p:cond delay="0"/>
                                          </p:stCondLst>
                                        </p:cTn>
                                        <p:tgtEl>
                                          <p:spTgt spid="9223"/>
                                        </p:tgtEl>
                                        <p:attrNameLst>
                                          <p:attrName>style.visibility</p:attrName>
                                        </p:attrNameLst>
                                      </p:cBhvr>
                                      <p:to>
                                        <p:strVal val="visible"/>
                                      </p:to>
                                    </p:set>
                                    <p:animEffect transition="in" filter="wipe(right)">
                                      <p:cBhvr>
                                        <p:cTn id="25" dur="2000"/>
                                        <p:tgtEl>
                                          <p:spTgt spid="9223"/>
                                        </p:tgtEl>
                                      </p:cBhvr>
                                    </p:animEffect>
                                  </p:childTnLst>
                                </p:cTn>
                              </p:par>
                            </p:childTnLst>
                          </p:cTn>
                        </p:par>
                        <p:par>
                          <p:cTn id="26" fill="hold">
                            <p:stCondLst>
                              <p:cond delay="8500"/>
                            </p:stCondLst>
                            <p:childTnLst>
                              <p:par>
                                <p:cTn id="27" presetID="22" presetClass="entr" presetSubtype="4" fill="hold" grpId="0" nodeType="afterEffect">
                                  <p:stCondLst>
                                    <p:cond delay="0"/>
                                  </p:stCondLst>
                                  <p:childTnLst>
                                    <p:set>
                                      <p:cBhvr>
                                        <p:cTn id="28" dur="1" fill="hold">
                                          <p:stCondLst>
                                            <p:cond delay="0"/>
                                          </p:stCondLst>
                                        </p:cTn>
                                        <p:tgtEl>
                                          <p:spTgt spid="9224"/>
                                        </p:tgtEl>
                                        <p:attrNameLst>
                                          <p:attrName>style.visibility</p:attrName>
                                        </p:attrNameLst>
                                      </p:cBhvr>
                                      <p:to>
                                        <p:strVal val="visible"/>
                                      </p:to>
                                    </p:set>
                                    <p:animEffect transition="in" filter="wipe(down)">
                                      <p:cBhvr>
                                        <p:cTn id="29" dur="2000"/>
                                        <p:tgtEl>
                                          <p:spTgt spid="9224"/>
                                        </p:tgtEl>
                                      </p:cBhvr>
                                    </p:animEffect>
                                  </p:childTnLst>
                                </p:cTn>
                              </p:par>
                            </p:childTnLst>
                          </p:cTn>
                        </p:par>
                        <p:par>
                          <p:cTn id="30" fill="hold">
                            <p:stCondLst>
                              <p:cond delay="10500"/>
                            </p:stCondLst>
                            <p:childTnLst>
                              <p:par>
                                <p:cTn id="31" presetID="22" presetClass="entr" presetSubtype="8" fill="hold" grpId="0" nodeType="afterEffect">
                                  <p:stCondLst>
                                    <p:cond delay="0"/>
                                  </p:stCondLst>
                                  <p:childTnLst>
                                    <p:set>
                                      <p:cBhvr>
                                        <p:cTn id="32" dur="1" fill="hold">
                                          <p:stCondLst>
                                            <p:cond delay="0"/>
                                          </p:stCondLst>
                                        </p:cTn>
                                        <p:tgtEl>
                                          <p:spTgt spid="9226"/>
                                        </p:tgtEl>
                                        <p:attrNameLst>
                                          <p:attrName>style.visibility</p:attrName>
                                        </p:attrNameLst>
                                      </p:cBhvr>
                                      <p:to>
                                        <p:strVal val="visible"/>
                                      </p:to>
                                    </p:set>
                                    <p:animEffect transition="in" filter="wipe(left)">
                                      <p:cBhvr>
                                        <p:cTn id="33" dur="2000"/>
                                        <p:tgtEl>
                                          <p:spTgt spid="9226"/>
                                        </p:tgtEl>
                                      </p:cBhvr>
                                    </p:animEffect>
                                  </p:childTnLst>
                                </p:cTn>
                              </p:par>
                            </p:childTnLst>
                          </p:cTn>
                        </p:par>
                        <p:par>
                          <p:cTn id="34" fill="hold">
                            <p:stCondLst>
                              <p:cond delay="12500"/>
                            </p:stCondLst>
                            <p:childTnLst>
                              <p:par>
                                <p:cTn id="35" presetID="22" presetClass="entr" presetSubtype="8" fill="hold" grpId="0" nodeType="afterEffect">
                                  <p:stCondLst>
                                    <p:cond delay="0"/>
                                  </p:stCondLst>
                                  <p:childTnLst>
                                    <p:set>
                                      <p:cBhvr>
                                        <p:cTn id="36" dur="1" fill="hold">
                                          <p:stCondLst>
                                            <p:cond delay="0"/>
                                          </p:stCondLst>
                                        </p:cTn>
                                        <p:tgtEl>
                                          <p:spTgt spid="9220"/>
                                        </p:tgtEl>
                                        <p:attrNameLst>
                                          <p:attrName>style.visibility</p:attrName>
                                        </p:attrNameLst>
                                      </p:cBhvr>
                                      <p:to>
                                        <p:strVal val="visible"/>
                                      </p:to>
                                    </p:set>
                                    <p:animEffect transition="in" filter="wipe(left)">
                                      <p:cBhvr>
                                        <p:cTn id="37" dur="2000"/>
                                        <p:tgtEl>
                                          <p:spTgt spid="9220"/>
                                        </p:tgtEl>
                                      </p:cBhvr>
                                    </p:animEffect>
                                  </p:childTnLst>
                                </p:cTn>
                              </p:par>
                            </p:childTnLst>
                          </p:cTn>
                        </p:par>
                        <p:par>
                          <p:cTn id="38" fill="hold">
                            <p:stCondLst>
                              <p:cond delay="14500"/>
                            </p:stCondLst>
                            <p:childTnLst>
                              <p:par>
                                <p:cTn id="39" presetID="22" presetClass="entr" presetSubtype="8" fill="hold" grpId="0" nodeType="afterEffect">
                                  <p:stCondLst>
                                    <p:cond delay="0"/>
                                  </p:stCondLst>
                                  <p:childTnLst>
                                    <p:set>
                                      <p:cBhvr>
                                        <p:cTn id="40" dur="1" fill="hold">
                                          <p:stCondLst>
                                            <p:cond delay="0"/>
                                          </p:stCondLst>
                                        </p:cTn>
                                        <p:tgtEl>
                                          <p:spTgt spid="9219"/>
                                        </p:tgtEl>
                                        <p:attrNameLst>
                                          <p:attrName>style.visibility</p:attrName>
                                        </p:attrNameLst>
                                      </p:cBhvr>
                                      <p:to>
                                        <p:strVal val="visible"/>
                                      </p:to>
                                    </p:set>
                                    <p:animEffect transition="in" filter="wipe(left)">
                                      <p:cBhvr>
                                        <p:cTn id="41" dur="2000"/>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p:bldP spid="9219" grpId="0"/>
      <p:bldP spid="9220" grpId="0"/>
      <p:bldP spid="9221" grpId="0"/>
      <p:bldP spid="9222" grpId="0"/>
      <p:bldP spid="9223" grpId="0"/>
      <p:bldP spid="9224" grpId="0"/>
      <p:bldP spid="9225" grpId="0"/>
      <p:bldP spid="9226"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TotalTime>
  <Words>949</Words>
  <Application>Microsoft Office PowerPoint</Application>
  <PresentationFormat>Экран (4:3)</PresentationFormat>
  <Paragraphs>148</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Родительское собрание  на тему:  </vt:lpstr>
      <vt:lpstr>Слайд 2</vt:lpstr>
      <vt:lpstr>                          Статистика  актуальности темы: </vt:lpstr>
      <vt:lpstr>Результаты анкетирования  учащихся класса: </vt:lpstr>
      <vt:lpstr>Результаты анкетирования родителей: </vt:lpstr>
      <vt:lpstr>Нерационально организованный режим приводит к:</vt:lpstr>
      <vt:lpstr>Слайд 7</vt:lpstr>
      <vt:lpstr>Слайд 8</vt:lpstr>
      <vt:lpstr>Слайд 9</vt:lpstr>
      <vt:lpstr>Слайд 10</vt:lpstr>
      <vt:lpstr>Примерный режим дня:</vt:lpstr>
      <vt:lpstr>Слайд 12</vt:lpstr>
      <vt:lpstr>Советы психолога:  «Как прожить хотя бы день без нервотрёпки, поучений, взаимных обид ?» </vt:lpstr>
      <vt:lpstr>Слайд 14</vt:lpstr>
      <vt:lpstr>Слайд 15</vt:lpstr>
      <vt:lpstr>Удачи Вам в воспитании ребёнка!</vt:lpstr>
    </vt:vector>
  </TitlesOfParts>
  <Company>MultiDVD Team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Родительское собрание  на тему:</dc:title>
  <dc:creator>Маша</dc:creator>
  <cp:lastModifiedBy>Маша</cp:lastModifiedBy>
  <cp:revision>27</cp:revision>
  <dcterms:created xsi:type="dcterms:W3CDTF">2013-11-19T14:16:05Z</dcterms:created>
  <dcterms:modified xsi:type="dcterms:W3CDTF">2013-11-23T05:33:19Z</dcterms:modified>
</cp:coreProperties>
</file>