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1"/>
  </p:notesMasterIdLst>
  <p:sldIdLst>
    <p:sldId id="256" r:id="rId2"/>
    <p:sldId id="259" r:id="rId3"/>
    <p:sldId id="288" r:id="rId4"/>
    <p:sldId id="294" r:id="rId5"/>
    <p:sldId id="261" r:id="rId6"/>
    <p:sldId id="302" r:id="rId7"/>
    <p:sldId id="290" r:id="rId8"/>
    <p:sldId id="278" r:id="rId9"/>
    <p:sldId id="292" r:id="rId10"/>
    <p:sldId id="273" r:id="rId11"/>
    <p:sldId id="289" r:id="rId12"/>
    <p:sldId id="293" r:id="rId13"/>
    <p:sldId id="268" r:id="rId14"/>
    <p:sldId id="277" r:id="rId15"/>
    <p:sldId id="279" r:id="rId16"/>
    <p:sldId id="282" r:id="rId17"/>
    <p:sldId id="283" r:id="rId18"/>
    <p:sldId id="300" r:id="rId19"/>
    <p:sldId id="284" r:id="rId20"/>
    <p:sldId id="301" r:id="rId21"/>
    <p:sldId id="271" r:id="rId22"/>
    <p:sldId id="267" r:id="rId23"/>
    <p:sldId id="272" r:id="rId24"/>
    <p:sldId id="291" r:id="rId25"/>
    <p:sldId id="270" r:id="rId26"/>
    <p:sldId id="299" r:id="rId27"/>
    <p:sldId id="298" r:id="rId28"/>
    <p:sldId id="297" r:id="rId29"/>
    <p:sldId id="28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533" autoAdjust="0"/>
  </p:normalViewPr>
  <p:slideViewPr>
    <p:cSldViewPr>
      <p:cViewPr varScale="1">
        <p:scale>
          <a:sx n="69" d="100"/>
          <a:sy n="69" d="100"/>
        </p:scale>
        <p:origin x="-14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50006-1D12-450D-A7F9-B898E1924DAC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432B7-D8C1-4F01-B29F-166904107C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078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432B7-D8C1-4F01-B29F-166904107C4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432B7-D8C1-4F01-B29F-166904107C4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432B7-D8C1-4F01-B29F-166904107C41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29.gif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29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gif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Relationship Id="rId9" Type="http://schemas.openxmlformats.org/officeDocument/2006/relationships/image" Target="../media/image6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gif"/><Relationship Id="rId4" Type="http://schemas.openxmlformats.org/officeDocument/2006/relationships/image" Target="../media/image6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7" Type="http://schemas.openxmlformats.org/officeDocument/2006/relationships/image" Target="../media/image11.gif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7" Type="http://schemas.openxmlformats.org/officeDocument/2006/relationships/image" Target="../media/image8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gif"/><Relationship Id="rId5" Type="http://schemas.openxmlformats.org/officeDocument/2006/relationships/image" Target="../media/image81.gif"/><Relationship Id="rId4" Type="http://schemas.openxmlformats.org/officeDocument/2006/relationships/image" Target="../media/image8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gif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gif"/><Relationship Id="rId3" Type="http://schemas.openxmlformats.org/officeDocument/2006/relationships/image" Target="../media/image88.jpeg"/><Relationship Id="rId7" Type="http://schemas.openxmlformats.org/officeDocument/2006/relationships/image" Target="../media/image11.gif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94.jpeg"/><Relationship Id="rId7" Type="http://schemas.openxmlformats.org/officeDocument/2006/relationships/image" Target="../media/image98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7.jpeg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100.jpeg"/><Relationship Id="rId7" Type="http://schemas.openxmlformats.org/officeDocument/2006/relationships/image" Target="../media/image104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3.jpeg"/><Relationship Id="rId5" Type="http://schemas.openxmlformats.org/officeDocument/2006/relationships/image" Target="../media/image102.jpeg"/><Relationship Id="rId4" Type="http://schemas.openxmlformats.org/officeDocument/2006/relationships/image" Target="../media/image10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gif"/><Relationship Id="rId4" Type="http://schemas.openxmlformats.org/officeDocument/2006/relationships/image" Target="../media/image2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gif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29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84784"/>
            <a:ext cx="7557464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Тема: «Педагогическое взаимодействие с родителями детей раннего возраста»</a:t>
            </a:r>
            <a:r>
              <a:rPr lang="ru-RU" sz="6000" dirty="0" smtClean="0">
                <a:solidFill>
                  <a:srgbClr val="7030A0"/>
                </a:solidFill>
              </a:rPr>
              <a:t/>
            </a:r>
            <a:br>
              <a:rPr lang="ru-RU" sz="6000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492896"/>
            <a:ext cx="7140348" cy="328614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3800" b="1" dirty="0" smtClean="0">
                <a:latin typeface="+mj-lt"/>
              </a:rPr>
              <a:t>        </a:t>
            </a:r>
          </a:p>
          <a:p>
            <a:pPr algn="l"/>
            <a:endParaRPr lang="ru-RU" sz="3200" dirty="0" smtClean="0">
              <a:latin typeface="+mj-lt"/>
            </a:endParaRPr>
          </a:p>
          <a:p>
            <a:pPr algn="l"/>
            <a:endParaRPr lang="ru-RU" dirty="0" smtClean="0">
              <a:latin typeface="Arial Black" pitchFamily="34" charset="0"/>
            </a:endParaRPr>
          </a:p>
          <a:p>
            <a:pPr algn="l"/>
            <a:endParaRPr lang="ru-RU" dirty="0" smtClean="0">
              <a:latin typeface="Arial Black" pitchFamily="34" charset="0"/>
            </a:endParaRPr>
          </a:p>
          <a:p>
            <a:pPr algn="ctr"/>
            <a:r>
              <a:rPr lang="ru-RU" sz="3600" dirty="0" smtClean="0">
                <a:latin typeface="Arial Black" pitchFamily="34" charset="0"/>
              </a:rPr>
              <a:t> Воспитатели</a:t>
            </a:r>
            <a:r>
              <a:rPr lang="ru-RU" sz="3600" dirty="0" smtClean="0"/>
              <a:t>:  </a:t>
            </a:r>
          </a:p>
          <a:p>
            <a:r>
              <a:rPr lang="ru-RU" sz="3600" dirty="0" err="1" smtClean="0">
                <a:latin typeface="Century Gothic" pitchFamily="34" charset="0"/>
              </a:rPr>
              <a:t>Шалакова</a:t>
            </a:r>
            <a:r>
              <a:rPr lang="ru-RU" sz="3600" dirty="0" smtClean="0">
                <a:latin typeface="Century Gothic" pitchFamily="34" charset="0"/>
              </a:rPr>
              <a:t> Г.А.</a:t>
            </a:r>
            <a:r>
              <a:rPr lang="ru-RU" sz="3600" dirty="0" smtClean="0"/>
              <a:t> 		</a:t>
            </a:r>
          </a:p>
          <a:p>
            <a:r>
              <a:rPr lang="ru-RU" sz="3600" dirty="0" smtClean="0">
                <a:latin typeface="Century Gothic" pitchFamily="34" charset="0"/>
              </a:rPr>
              <a:t>                            Кривонос М.А.		</a:t>
            </a:r>
          </a:p>
          <a:p>
            <a:r>
              <a:rPr lang="ru-RU" sz="3600" dirty="0" smtClean="0">
                <a:latin typeface="Century Gothic" pitchFamily="34" charset="0"/>
              </a:rPr>
              <a:t>	</a:t>
            </a:r>
          </a:p>
          <a:p>
            <a:pPr algn="ctr"/>
            <a:endParaRPr lang="ru-RU" sz="3600" dirty="0"/>
          </a:p>
        </p:txBody>
      </p:sp>
      <p:pic>
        <p:nvPicPr>
          <p:cNvPr id="1026" name="Picture 2" descr="C:\Documents and Settings\Галя\Рабочий стол\Темат нед. и праздники\57813006_b396041537f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28138">
            <a:off x="7552981" y="4944235"/>
            <a:ext cx="1494757" cy="1643074"/>
          </a:xfrm>
          <a:prstGeom prst="rect">
            <a:avLst/>
          </a:prstGeom>
          <a:noFill/>
        </p:spPr>
      </p:pic>
      <p:pic>
        <p:nvPicPr>
          <p:cNvPr id="8" name="Picture 3" descr="C:\Documents and Settings\школа\Рабочий стол\картинки 2\рис 3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57593"/>
            <a:ext cx="2665278" cy="3300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   </a:t>
            </a:r>
            <a:r>
              <a:rPr lang="ru-RU" sz="3200" dirty="0" smtClean="0">
                <a:solidFill>
                  <a:srgbClr val="0070C0"/>
                </a:solidFill>
              </a:rPr>
              <a:t>«Домашние животные»: стенгазета «Я и мой домашний любимец».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6387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1068760" cy="267190"/>
          </a:xfrm>
          <a:prstGeom prst="rect">
            <a:avLst/>
          </a:prstGeom>
          <a:noFill/>
        </p:spPr>
      </p:pic>
      <p:pic>
        <p:nvPicPr>
          <p:cNvPr id="16388" name="Picture 4" descr="C:\Documents and Settings\Галя\Рабочий стол\Темат нед. и праздники\Новая папка (2)\SDC162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389" name="Picture 5" descr="C:\Documents and Settings\Галя\Рабочий стол\Темат нед. и праздники\Новая папка (2)\SDC162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707904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1" name="Picture 7" descr="I:\ДЕТСКИЙ САД ! 2008 -2010\медальки\0_b47b1_4ad16efa_s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653136"/>
            <a:ext cx="683126" cy="630972"/>
          </a:xfrm>
          <a:prstGeom prst="rect">
            <a:avLst/>
          </a:prstGeom>
          <a:noFill/>
        </p:spPr>
      </p:pic>
      <p:pic>
        <p:nvPicPr>
          <p:cNvPr id="2050" name="Picture 2" descr="C:\Users\Пользователь\Desktop\ДРУЗЬЯ_НА_ВЕК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725144"/>
            <a:ext cx="2548210" cy="1911157"/>
          </a:xfrm>
          <a:prstGeom prst="rect">
            <a:avLst/>
          </a:prstGeom>
          <a:noFill/>
        </p:spPr>
      </p:pic>
      <p:pic>
        <p:nvPicPr>
          <p:cNvPr id="9" name="Рисунок 8" descr="I:\ДЕТСКИЙ САД ! 2008 -2010\медальки\0_b47b1_4ad16efa_s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4408" y="5949280"/>
            <a:ext cx="683126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  Создание альбома «Моя семья»</a:t>
            </a:r>
            <a:endParaRPr lang="ru-RU" sz="4000" dirty="0"/>
          </a:p>
        </p:txBody>
      </p:sp>
      <p:pic>
        <p:nvPicPr>
          <p:cNvPr id="7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914400" cy="228600"/>
          </a:xfrm>
          <a:prstGeom prst="rect">
            <a:avLst/>
          </a:prstGeom>
          <a:noFill/>
        </p:spPr>
      </p:pic>
      <p:pic>
        <p:nvPicPr>
          <p:cNvPr id="8" name="Picture 2" descr="I:\ДЕТСКИЙ САД ! 2008 -2010\Ванин д.р. 9.12.14\IMG_39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50" y="1857363"/>
            <a:ext cx="2126660" cy="28654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3" descr="I:\ДЕТСКИЙ САД ! 2008 -2010\Ванин д.р. 9.12.14\IMG_39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1928802"/>
            <a:ext cx="2852758" cy="2102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Picture 4" descr="I:\ДЕТСКИЙ САД ! 2008 -2010\Ванин д.р. 9.12.14\IMG_396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071678"/>
            <a:ext cx="2828916" cy="19152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5" descr="I:\ДЕТСКИЙ САД ! 2008 -2010\Ванин д.р. 9.12.14\IMG_3969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4000504"/>
            <a:ext cx="3374107" cy="19939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Picture 6" descr="I:\ДЕТСКИЙ САД ! 2008 -2010\Ванин д.р. 9.12.14\IMG_397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4500570"/>
            <a:ext cx="2924196" cy="18423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 descr="I:\ДЕТСКИЙ САД ! 2008 -2010\медальки\0_b47b1_4ad16efa_s.gif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28384" y="692696"/>
            <a:ext cx="683126" cy="642942"/>
          </a:xfrm>
          <a:prstGeom prst="rect">
            <a:avLst/>
          </a:prstGeom>
          <a:noFill/>
        </p:spPr>
      </p:pic>
      <p:pic>
        <p:nvPicPr>
          <p:cNvPr id="5122" name="Picture 2" descr="C:\Users\Пользователь\Desktop\сад\Walk for Fun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2607" y="5301208"/>
            <a:ext cx="1697947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    </a:t>
            </a:r>
            <a:r>
              <a:rPr lang="ru-RU" sz="3600" dirty="0" smtClean="0">
                <a:solidFill>
                  <a:srgbClr val="0070C0"/>
                </a:solidFill>
              </a:rPr>
              <a:t>Создание стенгазеты  «Мамы всякие важны» и альбома «Мамочка моя»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5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" cy="228600"/>
          </a:xfrm>
          <a:prstGeom prst="rect">
            <a:avLst/>
          </a:prstGeom>
          <a:noFill/>
        </p:spPr>
      </p:pic>
      <p:pic>
        <p:nvPicPr>
          <p:cNvPr id="6" name="Picture 2" descr="C:\Documents and Settings\Галя\Рабочий стол\Темат нед. и праздники\Новая папка (2)\DSC041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636" y="2214555"/>
            <a:ext cx="4307560" cy="323067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2" descr="C:\Documents and Settings\Галя\Рабочий стол\Темат нед. и праздники\Новая папка (2)\SDC162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928802"/>
            <a:ext cx="3667812" cy="27550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http://romashka.mbdoydc84vlad33.caduk.ru/images/clip_image001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941168"/>
            <a:ext cx="142876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Галя\Рабочий стол\день матери 2014\100SSCAM\SDC1771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941168"/>
            <a:ext cx="2185974" cy="1639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I:\ДЕТСКИЙ САД ! 2008 -2010\медальки\0_b47b1_4ad16efa_s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1484784"/>
            <a:ext cx="683126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</a:t>
            </a:r>
            <a:r>
              <a:rPr lang="ru-RU" sz="4000" dirty="0" smtClean="0">
                <a:solidFill>
                  <a:srgbClr val="0070C0"/>
                </a:solidFill>
              </a:rPr>
              <a:t>Создание стенгазеты</a:t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       </a:t>
            </a:r>
            <a:r>
              <a:rPr lang="ru-RU" dirty="0" smtClean="0">
                <a:solidFill>
                  <a:srgbClr val="0070C0"/>
                </a:solidFill>
              </a:rPr>
              <a:t>«Мой папа»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9218" name="Picture 2" descr="C:\Documents and Settings\Галя\Рабочий стол\Темат нед. и праздники\Новая папка (2)\SDC1556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857364"/>
            <a:ext cx="3325416" cy="4433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9" name="Picture 3" descr="C:\Documents and Settings\Галя\Рабочий стол\Темат нед. и праздники\аипваир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000108"/>
            <a:ext cx="4158149" cy="25458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220" name="Picture 4" descr="C:\Documents and Settings\Галя\Рабочий стол\Темат нед. и праздники\1297755511_pozd_23_fevr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429000"/>
            <a:ext cx="4214825" cy="29945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76672"/>
            <a:ext cx="91440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50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sz="4000" dirty="0" smtClean="0">
                <a:solidFill>
                  <a:srgbClr val="0070C0"/>
                </a:solidFill>
              </a:rPr>
              <a:t>Транспорт своими руками: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6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914400" cy="228600"/>
          </a:xfrm>
          <a:prstGeom prst="rect">
            <a:avLst/>
          </a:prstGeom>
          <a:noFill/>
        </p:spPr>
      </p:pic>
      <p:pic>
        <p:nvPicPr>
          <p:cNvPr id="6147" name="Picture 3" descr="C:\Documents and Settings\Галя\Рабочий стол\Темат нед. и праздники\Новая папка (2)\DSC041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3878" y="836712"/>
            <a:ext cx="3016887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151" name="Picture 7" descr="I:\ДЕТСКИЙ САД ! 2008 -2010\картинки\multik-1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764704"/>
            <a:ext cx="3000396" cy="162021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2996952"/>
            <a:ext cx="8604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«Неделя сказки» драматизация сказки       	«Курочка ряба», 	«Колобок»</a:t>
            </a:r>
            <a:endParaRPr lang="ru-RU" sz="3600" dirty="0"/>
          </a:p>
        </p:txBody>
      </p:sp>
      <p:pic>
        <p:nvPicPr>
          <p:cNvPr id="11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984"/>
            <a:ext cx="914400" cy="276228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SDC1777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293096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C:\Users\Пользователь\Desktop\SDC1777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221088"/>
            <a:ext cx="3264363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    </a:t>
            </a:r>
            <a:r>
              <a:rPr lang="ru-RU" sz="4000" dirty="0" smtClean="0">
                <a:solidFill>
                  <a:srgbClr val="0070C0"/>
                </a:solidFill>
              </a:rPr>
              <a:t> </a:t>
            </a:r>
            <a:r>
              <a:rPr lang="ru-RU" sz="3600" dirty="0" smtClean="0">
                <a:solidFill>
                  <a:srgbClr val="0070C0"/>
                </a:solidFill>
              </a:rPr>
              <a:t>«Удивительные рыбки» изготовление золотой рыбки.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0"/>
            <a:ext cx="914400" cy="228600"/>
          </a:xfrm>
          <a:prstGeom prst="rect">
            <a:avLst/>
          </a:prstGeom>
          <a:noFill/>
        </p:spPr>
      </p:pic>
      <p:pic>
        <p:nvPicPr>
          <p:cNvPr id="9219" name="Picture 3" descr="C:\Documents and Settings\Галя\Рабочий стол\Темат нед. и праздники\Новая папка (2)\SDC156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1500174"/>
            <a:ext cx="2643205" cy="19824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785786" y="3453284"/>
            <a:ext cx="46472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    «Я и моё тело»</a:t>
            </a:r>
            <a:endParaRPr lang="ru-RU" sz="3600" dirty="0"/>
          </a:p>
        </p:txBody>
      </p:sp>
      <p:pic>
        <p:nvPicPr>
          <p:cNvPr id="8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714752"/>
            <a:ext cx="914400" cy="228600"/>
          </a:xfrm>
          <a:prstGeom prst="rect">
            <a:avLst/>
          </a:prstGeom>
          <a:noFill/>
        </p:spPr>
      </p:pic>
      <p:pic>
        <p:nvPicPr>
          <p:cNvPr id="9" name="Picture 2" descr="C:\Documents and Settings\Галя\Рабочий стол\Темат нед. и праздники\Новая папка (2)\SDC1619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4149080"/>
            <a:ext cx="3095647" cy="23217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Picture 3" descr="I:\ДЕТСКИЙ САД ! 2008 -2010\Новая папка (4)\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933056"/>
            <a:ext cx="3877464" cy="25979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I:\ДЕТСКИЙ САД ! 2008 -2010\медальки\imgpreview (59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1500174"/>
            <a:ext cx="1724025" cy="2105025"/>
          </a:xfrm>
          <a:prstGeom prst="rect">
            <a:avLst/>
          </a:prstGeom>
          <a:noFill/>
        </p:spPr>
      </p:pic>
      <p:pic>
        <p:nvPicPr>
          <p:cNvPr id="4099" name="Picture 3" descr="C:\Users\Пользователь\Desktop\консультации для род. в картинках\c265b3aca80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4149080"/>
            <a:ext cx="2051720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  </a:t>
            </a:r>
            <a:r>
              <a:rPr lang="ru-RU" sz="4000" dirty="0" smtClean="0">
                <a:solidFill>
                  <a:srgbClr val="0070C0"/>
                </a:solidFill>
              </a:rPr>
              <a:t>Цветочная выставка:                      «Волшебный цветок».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6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914400" cy="228600"/>
          </a:xfrm>
          <a:prstGeom prst="rect">
            <a:avLst/>
          </a:prstGeom>
          <a:noFill/>
        </p:spPr>
      </p:pic>
      <p:pic>
        <p:nvPicPr>
          <p:cNvPr id="12290" name="Picture 2" descr="C:\Documents and Settings\Галя\Рабочий стол\Темат нед. и праздники\Новая папка (2)\SDC1566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071678"/>
            <a:ext cx="3643338" cy="2732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291" name="Picture 3" descr="C:\Documents and Settings\Галя\Рабочий стол\Темат нед. и праздники\Новая папка (2)\SDC156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3429000"/>
            <a:ext cx="2995634" cy="22467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2" name="Picture 4" descr="C:\Documents and Settings\Галя\Рабочий стол\Темат нед. и праздники\Новая папка (2)\SDC151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4000504"/>
            <a:ext cx="1785950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4" name="Picture 6" descr="C:\Documents and Settings\Галя\Рабочий стол\Темат нед. и праздники\Новая папка (2)\SDC151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42" y="5000636"/>
            <a:ext cx="1947842" cy="14608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5" name="Picture 7" descr="C:\Documents and Settings\Галя\Рабочий стол\Темат нед. и праздники\Новая папка (2)\SDC1620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1857364"/>
            <a:ext cx="2019280" cy="15144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297" name="Picture 9" descr="C:\Documents and Settings\Галя\Рабочий стол\Темат нед. и праздники\R0IXVPCA6BT3T0CA0HJKCECAW13X8JCAG73KZFCAYSQQCGCALBMALSCAOZLBMDCAJJNJHOCAXFG2FECAYRLFOQCAV4GHQCCA7ZICLWCAPY9GLWCAPU14QKCAYTGVSKCAYMWS1ICAT22287CAY1Q1JHCASDYLO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43636" y="214290"/>
            <a:ext cx="2790235" cy="3071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http://74330s029.caduk.ru/images/serdce-iz-romashek1.gif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3504" y="214290"/>
            <a:ext cx="1143008" cy="118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   </a:t>
            </a:r>
            <a:r>
              <a:rPr lang="ru-RU" sz="4000" dirty="0" smtClean="0">
                <a:solidFill>
                  <a:srgbClr val="0070C0"/>
                </a:solidFill>
              </a:rPr>
              <a:t>«Неделя детской книги» конструирование книжки малышки.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5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914400" cy="228600"/>
          </a:xfrm>
          <a:prstGeom prst="rect">
            <a:avLst/>
          </a:prstGeom>
          <a:noFill/>
        </p:spPr>
      </p:pic>
      <p:pic>
        <p:nvPicPr>
          <p:cNvPr id="13314" name="Picture 2" descr="C:\Documents and Settings\Галя\Рабочий стол\Темат нед. и праздники\Новая папка (2)\SDC1619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5" y="2285992"/>
            <a:ext cx="5238787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15" name="Picture 3" descr="C:\Documents and Settings\Галя\Рабочий стол\Темат нед. и праздники\i (68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000504"/>
            <a:ext cx="3127153" cy="2577324"/>
          </a:xfrm>
          <a:prstGeom prst="rect">
            <a:avLst/>
          </a:prstGeom>
          <a:noFill/>
        </p:spPr>
      </p:pic>
      <p:pic>
        <p:nvPicPr>
          <p:cNvPr id="13316" name="Picture 4" descr="I:\ДЕТСКИЙ САД ! 2008 -2010\медальки\1378472087_2013-09-06_1654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1785926"/>
            <a:ext cx="2558857" cy="21238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916832"/>
            <a:ext cx="510540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49080"/>
            <a:ext cx="2743200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 descr="C:\Users\Пользователь\Desktop\SDC1776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908720"/>
            <a:ext cx="3456384" cy="2592288"/>
          </a:xfrm>
          <a:prstGeom prst="rect">
            <a:avLst/>
          </a:prstGeom>
          <a:noFill/>
        </p:spPr>
      </p:pic>
      <p:pic>
        <p:nvPicPr>
          <p:cNvPr id="6" name="Рисунок 5" descr="I:\ДЕТСКИЙ САД ! 2008 -2010\медальки\0_b47b1_4ad16efa_s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1196752"/>
            <a:ext cx="683126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  </a:t>
            </a:r>
            <a:r>
              <a:rPr lang="ru-RU" sz="2800" dirty="0" smtClean="0">
                <a:solidFill>
                  <a:srgbClr val="0070C0"/>
                </a:solidFill>
              </a:rPr>
              <a:t>Проводились мероприятия по акции                    </a:t>
            </a:r>
            <a:r>
              <a:rPr lang="ru-RU" sz="2800" b="1" dirty="0" smtClean="0">
                <a:solidFill>
                  <a:srgbClr val="0070C0"/>
                </a:solidFill>
              </a:rPr>
              <a:t>«Сибиряки и война»: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  Родители своими руками изготовили медали, а дети показали мини концерт на 9 мая для детей войны.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14338" name="Picture 2" descr="C:\Documents and Settings\Галя\Рабочий стол\Темат нед. и праздники\Новая папка (2)\SDC162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928802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28"/>
            <a:ext cx="914400" cy="228600"/>
          </a:xfrm>
          <a:prstGeom prst="rect">
            <a:avLst/>
          </a:prstGeom>
          <a:noFill/>
        </p:spPr>
      </p:pic>
      <p:pic>
        <p:nvPicPr>
          <p:cNvPr id="14339" name="Picture 3" descr="C:\Documents and Settings\Галя\Рабочий стол\Темат нед. и праздники\Новая папка (2)\SDC1587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071678"/>
            <a:ext cx="2924196" cy="21931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340" name="Picture 4" descr="C:\Documents and Settings\Галя\Рабочий стол\Темат нед. и праздники\Новая папка (2)\SDC159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500570"/>
            <a:ext cx="2928958" cy="21967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5" descr="C:\Documents and Settings\Галя\Рабочий стол\Темат нед. и праздники\1366111428_pozdravleniya-na-9-maya-4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5" y="5041250"/>
            <a:ext cx="3286148" cy="18167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15370" cy="128588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Цель: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Вовлечение семьи в единое образовательное пространство ДОУ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H="1">
            <a:off x="500034" y="6143644"/>
            <a:ext cx="185766" cy="104756"/>
          </a:xfrm>
        </p:spPr>
        <p:txBody>
          <a:bodyPr>
            <a:normAutofit fontScale="25000" lnSpcReduction="20000"/>
          </a:bodyPr>
          <a:lstStyle/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1785918" y="6202680"/>
            <a:ext cx="71438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8329642" cy="46053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Задачи:</a:t>
            </a:r>
          </a:p>
          <a:p>
            <a:r>
              <a:rPr lang="ru-RU" dirty="0" smtClean="0"/>
              <a:t> установить партнерские отношения с семьей каждого воспитанника;</a:t>
            </a:r>
          </a:p>
          <a:p>
            <a:r>
              <a:rPr lang="ru-RU" dirty="0" smtClean="0"/>
              <a:t> объединить усилия для развития и воспитания детей;</a:t>
            </a:r>
          </a:p>
          <a:p>
            <a:r>
              <a:rPr lang="ru-RU" dirty="0" smtClean="0"/>
              <a:t> создать атмосферу взаимопонимания, общности интересов, эмоциональной </a:t>
            </a:r>
            <a:r>
              <a:rPr lang="ru-RU" dirty="0" err="1" smtClean="0"/>
              <a:t>взаимоподдержки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активизировать и обогащать воспитательные умения родителей.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sz="4000" dirty="0" smtClean="0"/>
              <a:t>Акция: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b="1" dirty="0" smtClean="0"/>
              <a:t>«В стране дорожных знаков»</a:t>
            </a:r>
            <a:endParaRPr lang="ru-RU" sz="4000" b="1" dirty="0"/>
          </a:p>
        </p:txBody>
      </p:sp>
      <p:pic>
        <p:nvPicPr>
          <p:cNvPr id="3074" name="Picture 2" descr="C:\Documents and Settings\Галя\Рабочий стол\день матери 2014\100SSCAM\SDC177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132856"/>
            <a:ext cx="5852583" cy="4389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857232"/>
            <a:ext cx="914400" cy="228600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780928"/>
            <a:ext cx="1940421" cy="257578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    </a:t>
            </a:r>
            <a:r>
              <a:rPr lang="ru-RU" sz="4000" dirty="0" smtClean="0">
                <a:solidFill>
                  <a:srgbClr val="0070C0"/>
                </a:solidFill>
              </a:rPr>
              <a:t>Праздники с участием родителей: </a:t>
            </a:r>
            <a:r>
              <a:rPr lang="ru-RU" sz="4000" b="1" dirty="0" smtClean="0">
                <a:solidFill>
                  <a:srgbClr val="0070C0"/>
                </a:solidFill>
              </a:rPr>
              <a:t>«Очень маму я люблю»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13315" name="Picture 3" descr="C:\Documents and Settings\Галя\Рабочий стол\Темат нед. и праздники\Новая папка (2)\SDC1499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071678"/>
            <a:ext cx="3500462" cy="26253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3" descr="C:\Documents and Settings\Галя\Рабочий стол\Темат нед. и праздники\SDC149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988840"/>
            <a:ext cx="4095778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4" descr="C:\Documents and Settings\Галя\Рабочий стол\Темат нед. и праздники\SDC149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95736" y="4581128"/>
            <a:ext cx="3045320" cy="19425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6" name="Picture 4" descr="C:\Documents and Settings\Галя\Рабочий стол\Темат нед. и праздники\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5157192"/>
            <a:ext cx="1933575" cy="1428750"/>
          </a:xfrm>
          <a:prstGeom prst="rect">
            <a:avLst/>
          </a:prstGeom>
          <a:noFill/>
        </p:spPr>
      </p:pic>
      <p:pic>
        <p:nvPicPr>
          <p:cNvPr id="11" name="Picture 7" descr="C:\Documents and Settings\Галя\Рабочий стол\Темат нед. и праздники\1289567776_2010-11-12_1606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23528" y="5013176"/>
            <a:ext cx="1643042" cy="16164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928670"/>
            <a:ext cx="91440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  </a:t>
            </a:r>
            <a:r>
              <a:rPr lang="ru-RU" sz="4000" b="1" dirty="0" smtClean="0">
                <a:solidFill>
                  <a:srgbClr val="0070C0"/>
                </a:solidFill>
              </a:rPr>
              <a:t>«Как мы весело играли, новый год встречали!»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8194" name="Picture 2" descr="C:\Documents and Settings\Галя\Рабочий стол\Темат нед. и праздники\DSCF29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5" name="Picture 3" descr="C:\Documents and Settings\Галя\Рабочий стол\Темат нед. и праздники\DSCF31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6" name="Picture 4" descr="C:\Documents and Settings\Галя\Рабочий стол\Темат нед. и праздники\igri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4778360"/>
            <a:ext cx="2143140" cy="2079640"/>
          </a:xfrm>
          <a:prstGeom prst="rect">
            <a:avLst/>
          </a:prstGeom>
          <a:noFill/>
        </p:spPr>
      </p:pic>
      <p:pic>
        <p:nvPicPr>
          <p:cNvPr id="8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857232"/>
            <a:ext cx="914400" cy="228600"/>
          </a:xfrm>
          <a:prstGeom prst="rect">
            <a:avLst/>
          </a:prstGeom>
          <a:noFill/>
        </p:spPr>
      </p:pic>
      <p:pic>
        <p:nvPicPr>
          <p:cNvPr id="4098" name="Picture 2" descr="I:\ДЕТСКИЙ САД ! 2008 -2010\медальки\0_b4960_18f69b76_s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928670"/>
            <a:ext cx="2714644" cy="1954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     </a:t>
            </a:r>
            <a:r>
              <a:rPr lang="ru-RU" sz="4000" b="1" dirty="0" smtClean="0">
                <a:solidFill>
                  <a:srgbClr val="0070C0"/>
                </a:solidFill>
              </a:rPr>
              <a:t>«</a:t>
            </a:r>
            <a:r>
              <a:rPr lang="ru-RU" sz="4400" b="1" dirty="0" smtClean="0">
                <a:solidFill>
                  <a:srgbClr val="0070C0"/>
                </a:solidFill>
              </a:rPr>
              <a:t>Вот уходит прочь зима, в гости к нам спешит весна!»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14341" name="Picture 5" descr="C:\Documents and Settings\Галя\Рабочий стол\Темат нед. и праздники\IMG_03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3" y="1928802"/>
            <a:ext cx="3619525" cy="2714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2" name="Picture 6" descr="C:\Documents and Settings\Галя\Рабочий стол\Темат нед. и праздники\IMG_03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214686"/>
            <a:ext cx="4038600" cy="3028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4" name="Picture 8" descr="C:\Documents and Settings\Галя\Рабочий стол\Темат нед. и праздники\getImage (8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4857748"/>
            <a:ext cx="2655890" cy="20002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5" name="Picture 9" descr="C:\Documents and Settings\Галя\Рабочий стол\Темат нед. и праздники\пр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268760"/>
            <a:ext cx="1785950" cy="1785950"/>
          </a:xfrm>
          <a:prstGeom prst="rect">
            <a:avLst/>
          </a:prstGeom>
          <a:noFill/>
        </p:spPr>
      </p:pic>
      <p:pic>
        <p:nvPicPr>
          <p:cNvPr id="15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836712"/>
            <a:ext cx="91440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</a:t>
            </a:r>
            <a:r>
              <a:rPr lang="ru-RU" sz="3600" b="1" dirty="0" smtClean="0"/>
              <a:t>«Мамочка милая, мама моя»</a:t>
            </a:r>
            <a:endParaRPr lang="ru-RU" sz="3600" b="1" dirty="0"/>
          </a:p>
        </p:txBody>
      </p:sp>
      <p:pic>
        <p:nvPicPr>
          <p:cNvPr id="2050" name="Picture 2" descr="C:\Documents and Settings\Галя\Рабочий стол\Галине\SDC102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500174"/>
            <a:ext cx="3543296" cy="23621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C:\Documents and Settings\Галя\Рабочий стол\Галине\SDC102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28736"/>
            <a:ext cx="3321867" cy="221457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 2" descr="C:\Documents and Settings\Галя\Рабочий стол\Галине\SDC102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86256"/>
            <a:ext cx="3138510" cy="20923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3" descr="C:\Documents and Settings\Галя\Рабочий стол\Галине\SDC102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429000"/>
            <a:ext cx="2643206" cy="17621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Picture 4" descr="C:\Documents and Settings\Галя\Рабочий стол\Галине\им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4286256"/>
            <a:ext cx="2732483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52536" y="980728"/>
            <a:ext cx="914400" cy="285752"/>
          </a:xfrm>
          <a:prstGeom prst="rect">
            <a:avLst/>
          </a:prstGeom>
          <a:noFill/>
        </p:spPr>
      </p:pic>
      <p:pic>
        <p:nvPicPr>
          <p:cNvPr id="7172" name="Picture 4" descr="D:\Картинки\Картинки\ursuletul-cu-un-buchet-urias-de-flori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3968" y="5517232"/>
            <a:ext cx="1024327" cy="115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   </a:t>
            </a:r>
            <a:r>
              <a:rPr lang="ru-RU" sz="4000" dirty="0" smtClean="0">
                <a:solidFill>
                  <a:srgbClr val="0070C0"/>
                </a:solidFill>
              </a:rPr>
              <a:t>Семинар – практикум  «Развиваем пальчики – стимулируем речь ребёнка» 6.06.2014г.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12291" name="Picture 3" descr="C:\Documents and Settings\Галя\Рабочий стол\Темат нед. и праздники\Новая папка (2)\SDC163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3" y="2071678"/>
            <a:ext cx="285752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292" name="Picture 4" descr="C:\Documents and Settings\Галя\Рабочий стол\Темат нед. и праздники\Новая папка (2)\SDC163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2071678"/>
            <a:ext cx="2559667" cy="17859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Picture 2" descr="C:\Documents and Settings\Галя\Рабочий стол\Темат нед. и праздники\Новая папка (2)\SDC163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2571744"/>
            <a:ext cx="2757478" cy="206810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294" name="Picture 6" descr="C:\Documents and Settings\Галя\Рабочий стол\Темат нед. и праздники\Новая папка (2)\SDC1633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4357694"/>
            <a:ext cx="2948006" cy="22110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5" name="Picture 7" descr="C:\Documents and Settings\Галя\Рабочий стол\Темат нед. и праздники\Новая папка (2)\SDC1633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498783"/>
            <a:ext cx="2571768" cy="19288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296" name="Picture 8" descr="C:\Documents and Settings\Галя\Рабочий стол\Темат нед. и праздники\трпрт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00958" y="4929198"/>
            <a:ext cx="1428750" cy="1428750"/>
          </a:xfrm>
          <a:prstGeom prst="rect">
            <a:avLst/>
          </a:prstGeom>
          <a:noFill/>
        </p:spPr>
      </p:pic>
      <p:pic>
        <p:nvPicPr>
          <p:cNvPr id="9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428604"/>
            <a:ext cx="91440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931224" cy="576064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Родительское собрание по теме: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908720"/>
            <a:ext cx="8352928" cy="12961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«Развитие мелкой моторики рук у детей раннего возраста»   </a:t>
            </a:r>
            <a:r>
              <a:rPr lang="ru-RU" sz="3200" dirty="0" smtClean="0">
                <a:solidFill>
                  <a:schemeClr val="accent1"/>
                </a:solidFill>
              </a:rPr>
              <a:t>20.11.2014 г.</a:t>
            </a:r>
          </a:p>
          <a:p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9552" y="2348881"/>
            <a:ext cx="8147248" cy="40060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Пользователь\Desktop\мелкая моторика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48880"/>
            <a:ext cx="3017698" cy="1872209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мелкая моторика\i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1" y="2262421"/>
            <a:ext cx="3016870" cy="1958667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мелкая моторика\i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653136"/>
            <a:ext cx="1800225" cy="1428750"/>
          </a:xfrm>
          <a:prstGeom prst="rect">
            <a:avLst/>
          </a:prstGeom>
          <a:noFill/>
        </p:spPr>
      </p:pic>
      <p:pic>
        <p:nvPicPr>
          <p:cNvPr id="1030" name="Picture 6" descr="C:\Users\Пользователь\Desktop\мелкая моторика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4509120"/>
            <a:ext cx="1508199" cy="1800199"/>
          </a:xfrm>
          <a:prstGeom prst="rect">
            <a:avLst/>
          </a:prstGeom>
          <a:noFill/>
        </p:spPr>
      </p:pic>
      <p:pic>
        <p:nvPicPr>
          <p:cNvPr id="1031" name="Picture 7" descr="C:\Users\Пользователь\Desktop\мелкая моторика\i (6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11550" y="4365104"/>
            <a:ext cx="2542812" cy="1907109"/>
          </a:xfrm>
          <a:prstGeom prst="rect">
            <a:avLst/>
          </a:prstGeom>
          <a:noFill/>
        </p:spPr>
      </p:pic>
      <p:pic>
        <p:nvPicPr>
          <p:cNvPr id="1032" name="Picture 8" descr="C:\Users\Пользователь\Desktop\мелкая моторика\i (3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2852936"/>
            <a:ext cx="2152650" cy="1625724"/>
          </a:xfrm>
          <a:prstGeom prst="rect">
            <a:avLst/>
          </a:prstGeom>
          <a:noFill/>
        </p:spPr>
      </p:pic>
      <p:pic>
        <p:nvPicPr>
          <p:cNvPr id="11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32656"/>
            <a:ext cx="91440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    Приняли участи в </a:t>
            </a:r>
            <a:r>
              <a:rPr lang="ru-RU" sz="3600" dirty="0" err="1" smtClean="0"/>
              <a:t>Высокогорском</a:t>
            </a:r>
            <a:r>
              <a:rPr lang="ru-RU" sz="3600" dirty="0" smtClean="0"/>
              <a:t> СДК </a:t>
            </a:r>
            <a:r>
              <a:rPr lang="ru-RU" sz="3600" b="1" dirty="0" smtClean="0"/>
              <a:t>«Цветы для мамы»</a:t>
            </a:r>
            <a:endParaRPr lang="ru-RU" sz="3600" b="1" dirty="0"/>
          </a:p>
        </p:txBody>
      </p:sp>
      <p:pic>
        <p:nvPicPr>
          <p:cNvPr id="5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1140768" cy="285192"/>
          </a:xfrm>
          <a:prstGeom prst="rect">
            <a:avLst/>
          </a:prstGeom>
          <a:noFill/>
        </p:spPr>
      </p:pic>
      <p:pic>
        <p:nvPicPr>
          <p:cNvPr id="6" name="Содержимое 5" descr="C:\Users\Пользователь\Pictures\Samsung\SCX-3200_20140525_15311501.jpg"/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583" y="2036777"/>
            <a:ext cx="3025833" cy="42020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Содержимое 6" descr="C:\Users\Пользователь\Desktop\SDC15995 - копия.JPG"/>
          <p:cNvPicPr>
            <a:picLocks noGrp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420888"/>
            <a:ext cx="4398640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2700" dirty="0" smtClean="0"/>
              <a:t>   Приняли участие в творческом конкурсе  в   </a:t>
            </a:r>
            <a:r>
              <a:rPr lang="ru-RU" sz="2700" dirty="0" err="1" smtClean="0"/>
              <a:t>Высокогорском</a:t>
            </a:r>
            <a:r>
              <a:rPr lang="ru-RU" sz="2700" dirty="0" smtClean="0"/>
              <a:t>  СДК: </a:t>
            </a:r>
            <a:r>
              <a:rPr lang="ru-RU" sz="2700" b="1" dirty="0" smtClean="0"/>
              <a:t>«Хлеб – богатство России!»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200" dirty="0" smtClean="0"/>
              <a:t>Заняли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1 МЕСТО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Documents and Settings\Галя\Рабочий стол\день матери 2014\SDC177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844824"/>
            <a:ext cx="5940152" cy="4455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Documents and Settings\Галя\Рабочий стол\день матери 2014\SDC177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2555265" cy="31417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57200" y="548680"/>
            <a:ext cx="91440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endParaRPr lang="ru-RU" dirty="0"/>
          </a:p>
        </p:txBody>
      </p:sp>
      <p:pic>
        <p:nvPicPr>
          <p:cNvPr id="18434" name="Picture 2" descr="C:\Documents and Settings\Галя\Рабочий стол\Темат нед. и праздники\076PIOCAQ7UYOCCA2FILIQCASCSA42CAMMFWPICAG1U7O0CA6QIAU9CAU3HMFQCAX6DR3GCACMQB17CA6NHJT5CA1NPRE0CAT7KES8CA0H1X1VCAMF14S0CA628EQMCABVJI4UCAONDZSPCAGCAPLDCAACDHAJ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836712"/>
            <a:ext cx="6350000" cy="4089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113595" y="5103674"/>
            <a:ext cx="60304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внимание! 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8438" name="Picture 6" descr="I:\ДЕТСКИЙ САД ! 2008 -2010\медальки\0_b47b1_4ad16efa_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1124744"/>
            <a:ext cx="551559" cy="519114"/>
          </a:xfrm>
          <a:prstGeom prst="rect">
            <a:avLst/>
          </a:prstGeom>
          <a:noFill/>
        </p:spPr>
      </p:pic>
      <p:pic>
        <p:nvPicPr>
          <p:cNvPr id="6" name="Рисунок 5" descr="I:\ДЕТСКИЙ САД ! 2008 -2010\медальки\0_acf6f_c1abd25_s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12576" y="3645024"/>
            <a:ext cx="3831870" cy="3397591"/>
          </a:xfrm>
          <a:prstGeom prst="rect">
            <a:avLst/>
          </a:prstGeom>
          <a:noFill/>
        </p:spPr>
      </p:pic>
      <p:pic>
        <p:nvPicPr>
          <p:cNvPr id="7" name="Рисунок 6" descr="I:\ДЕТСКИЙ САД ! 2008 -2010\медальки\0_b47b1_4ad16efa_s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348880"/>
            <a:ext cx="551559" cy="519114"/>
          </a:xfrm>
          <a:prstGeom prst="rect">
            <a:avLst/>
          </a:prstGeom>
          <a:noFill/>
        </p:spPr>
      </p:pic>
      <p:pic>
        <p:nvPicPr>
          <p:cNvPr id="8" name="Рисунок 7" descr="I:\ДЕТСКИЙ САД ! 2008 -2010\медальки\0_b47b1_4ad16efa_s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5661248"/>
            <a:ext cx="551559" cy="519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851648" cy="1214446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Актуальность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678198" cy="5445224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• Создание положительного эмоционального микроклимата взаимодействия с родителями;</a:t>
            </a:r>
          </a:p>
          <a:p>
            <a:pPr algn="l"/>
            <a:r>
              <a:rPr lang="ru-RU" sz="2800" dirty="0" smtClean="0"/>
              <a:t>• Повышение педагогической грамотности родителей на основе Федеральных государственных требований;</a:t>
            </a:r>
          </a:p>
          <a:p>
            <a:pPr algn="l"/>
            <a:r>
              <a:rPr lang="ru-RU" sz="2800" dirty="0" smtClean="0"/>
              <a:t>• Обогащение опыта межличностного </a:t>
            </a:r>
          </a:p>
          <a:p>
            <a:pPr algn="l"/>
            <a:r>
              <a:rPr lang="ru-RU" sz="2800" dirty="0" smtClean="0"/>
              <a:t>общения детей, родителей и педагогов;</a:t>
            </a:r>
          </a:p>
          <a:p>
            <a:pPr algn="l"/>
            <a:r>
              <a:rPr lang="ru-RU" sz="2800" dirty="0" smtClean="0"/>
              <a:t>• Продуктивное творческое </a:t>
            </a:r>
          </a:p>
          <a:p>
            <a:pPr algn="l"/>
            <a:r>
              <a:rPr lang="ru-RU" sz="2800" dirty="0" smtClean="0"/>
              <a:t>взаимодействие педагогов и родителей.</a:t>
            </a:r>
          </a:p>
          <a:p>
            <a:pPr algn="l"/>
            <a:endParaRPr lang="ru-RU" sz="2800" dirty="0"/>
          </a:p>
        </p:txBody>
      </p:sp>
      <p:pic>
        <p:nvPicPr>
          <p:cNvPr id="6146" name="Picture 2" descr="C:\Users\Пользователь\Desktop\SDC177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573016"/>
            <a:ext cx="2123728" cy="2970898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-357214"/>
            <a:ext cx="7851648" cy="2000264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Особенности организации  во</a:t>
            </a:r>
            <a:br>
              <a:rPr lang="ru-RU" sz="3600" dirty="0" smtClean="0"/>
            </a:br>
            <a:r>
              <a:rPr lang="ru-RU" sz="3600" dirty="0" smtClean="0"/>
              <a:t>взаимодействии в ДОУ  с семьями воспитанников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7854696" cy="423479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* Выставки</a:t>
            </a:r>
          </a:p>
          <a:p>
            <a:pPr algn="l"/>
            <a:r>
              <a:rPr lang="ru-RU" sz="2400" b="1" dirty="0" smtClean="0"/>
              <a:t>* Конкурсы</a:t>
            </a:r>
          </a:p>
          <a:p>
            <a:pPr algn="l"/>
            <a:r>
              <a:rPr lang="ru-RU" sz="2400" b="1" dirty="0" smtClean="0"/>
              <a:t>* </a:t>
            </a:r>
            <a:r>
              <a:rPr lang="ru-RU" sz="2400" b="1" dirty="0" err="1" smtClean="0"/>
              <a:t>Досуговые</a:t>
            </a:r>
            <a:r>
              <a:rPr lang="ru-RU" sz="2400" b="1" dirty="0" smtClean="0"/>
              <a:t> мероприятия</a:t>
            </a:r>
          </a:p>
          <a:p>
            <a:pPr algn="l"/>
            <a:r>
              <a:rPr lang="ru-RU" sz="2400" b="1" dirty="0" smtClean="0"/>
              <a:t>* Праздники</a:t>
            </a:r>
          </a:p>
          <a:p>
            <a:pPr algn="l"/>
            <a:r>
              <a:rPr lang="ru-RU" sz="2400" b="1" dirty="0" smtClean="0"/>
              <a:t>* Беседы</a:t>
            </a:r>
          </a:p>
          <a:p>
            <a:pPr algn="l"/>
            <a:r>
              <a:rPr lang="ru-RU" sz="2400" b="1" dirty="0" smtClean="0"/>
              <a:t>* Экскурсии</a:t>
            </a:r>
          </a:p>
          <a:p>
            <a:pPr algn="l"/>
            <a:r>
              <a:rPr lang="ru-RU" sz="2400" b="1" dirty="0" smtClean="0"/>
              <a:t>* Мастер-класс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797152"/>
            <a:ext cx="6429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* </a:t>
            </a:r>
            <a:r>
              <a:rPr lang="ru-RU" sz="2400" b="1" dirty="0" smtClean="0"/>
              <a:t>Родительские собрания</a:t>
            </a:r>
          </a:p>
          <a:p>
            <a:r>
              <a:rPr lang="ru-RU" sz="2400" b="1" dirty="0" smtClean="0"/>
              <a:t>* Анкетирование</a:t>
            </a:r>
          </a:p>
          <a:p>
            <a:r>
              <a:rPr lang="ru-RU" sz="2400" b="1" dirty="0" smtClean="0"/>
              <a:t>* Тематические недели</a:t>
            </a:r>
          </a:p>
        </p:txBody>
      </p:sp>
      <p:pic>
        <p:nvPicPr>
          <p:cNvPr id="3074" name="Picture 2" descr="C:\Users\Пользователь\Desktop\консультации для род. в картинках\000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132856"/>
            <a:ext cx="2670241" cy="3777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6500858" cy="153352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</a:t>
            </a:r>
            <a:r>
              <a:rPr lang="ru-RU" dirty="0" smtClean="0">
                <a:solidFill>
                  <a:schemeClr val="tx1"/>
                </a:solidFill>
              </a:rPr>
              <a:t>Тематические недели: </a:t>
            </a:r>
            <a:r>
              <a:rPr lang="ru-RU" dirty="0" smtClean="0">
                <a:solidFill>
                  <a:schemeClr val="accent1"/>
                </a:solidFill>
              </a:rPr>
              <a:t>«Профессии»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Изготовление  родителями атрибутов к  играм</a:t>
            </a:r>
            <a:r>
              <a:rPr lang="ru-RU" dirty="0" smtClean="0">
                <a:solidFill>
                  <a:srgbClr val="0070C0"/>
                </a:solidFill>
              </a:rPr>
              <a:t>: «Больница»,  «Шофёр», «Повар»   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8" name="Picture 3" descr="C:\Documents and Settings\Галя\Рабочий стол\Темат нед. и праздники\SDC161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221088"/>
            <a:ext cx="3082933" cy="2312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Picture 4" descr="C:\Documents and Settings\Галя\Рабочий стол\Темат нед. и праздники\SDC158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2640024" cy="1980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5" descr="C:\Documents and Settings\Галя\Рабочий стол\Темат нед. и праздники\Новая папка (2)\SDC157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1857364"/>
            <a:ext cx="2782900" cy="2087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4" name="Picture 2" descr="I:\ДЕТСКИЙ САД ! 2008 -2010\Кира\i (7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332656"/>
            <a:ext cx="2161776" cy="2071702"/>
          </a:xfrm>
          <a:prstGeom prst="rect">
            <a:avLst/>
          </a:prstGeom>
          <a:noFill/>
        </p:spPr>
      </p:pic>
      <p:pic>
        <p:nvPicPr>
          <p:cNvPr id="17" name="Picture 3" descr="C:\Documents and Settings\Галя\Рабочий стол\Темат нед. и праздники\SDC1619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222746"/>
            <a:ext cx="2571768" cy="2057414"/>
          </a:xfrm>
          <a:prstGeom prst="round2DiagRect">
            <a:avLst>
              <a:gd name="adj1" fmla="val 16667"/>
              <a:gd name="adj2" fmla="val 5373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500042"/>
            <a:ext cx="914400" cy="228600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SDC1773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276872"/>
            <a:ext cx="2678319" cy="2008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Пользователь\Desktop\SDC1752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437112"/>
            <a:ext cx="2843808" cy="21328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556792"/>
            <a:ext cx="7488832" cy="936104"/>
          </a:xfrm>
        </p:spPr>
        <p:txBody>
          <a:bodyPr/>
          <a:lstStyle/>
          <a:p>
            <a:r>
              <a:rPr lang="ru-RU" sz="3600" dirty="0" smtClean="0"/>
              <a:t>  Творческая работа на тему:            					«Чудо с грядки»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" name="Рисунок 4" descr="C:\Users\Пользователь\Desktop\Фото071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2448272" cy="3568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C:\Users\Пользователь\Desktop\Фото0808.jpg"/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060848"/>
            <a:ext cx="30861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Пользователь\Desktop\Фото081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7" y="3284984"/>
            <a:ext cx="2519685" cy="3335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980728"/>
            <a:ext cx="971600" cy="306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253310" cy="1285884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>
                <a:solidFill>
                  <a:schemeClr val="tx1"/>
                </a:solidFill>
              </a:rPr>
              <a:t>      «Неделя добрых дел»    	изготовление кормушек.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914400" cy="228600"/>
          </a:xfrm>
          <a:prstGeom prst="rect">
            <a:avLst/>
          </a:prstGeom>
          <a:noFill/>
        </p:spPr>
      </p:pic>
      <p:pic>
        <p:nvPicPr>
          <p:cNvPr id="5" name="Picture 7" descr="C:\Documents and Settings\Галя\Рабочий стол\Темат нед. и праздники\SDC152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3043230" cy="22824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8" descr="C:\Documents and Settings\Галя\Рабочий стол\Темат нед. и праздники\SDC151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72816"/>
            <a:ext cx="3429024" cy="257176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9" descr="C:\Documents and Settings\Галя\Рабочий стол\Темат нед. и праздники\SDC1519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725144"/>
            <a:ext cx="2428892" cy="18216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 6" descr="C:\Documents and Settings\Галя\Рабочий стол\Темат нед. и праздники\timthumb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941168"/>
            <a:ext cx="1601921" cy="1373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314327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   </a:t>
            </a:r>
            <a:r>
              <a:rPr lang="ru-RU" sz="3600" dirty="0" smtClean="0">
                <a:solidFill>
                  <a:srgbClr val="0070C0"/>
                </a:solidFill>
              </a:rPr>
              <a:t>Конкурс самоделок: 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«Волшебные снежинки»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Изготовление хлебобулочных изделий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5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804816" cy="201204"/>
          </a:xfrm>
          <a:prstGeom prst="rect">
            <a:avLst/>
          </a:prstGeom>
          <a:noFill/>
        </p:spPr>
      </p:pic>
      <p:pic>
        <p:nvPicPr>
          <p:cNvPr id="10243" name="Picture 3" descr="C:\Documents and Settings\Галя\Рабочий стол\Темат нед. и праздники\Новая папка (2)\SDC162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143380"/>
            <a:ext cx="3214710" cy="24110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45" name="Picture 5" descr="C:\Documents and Settings\Галя\Рабочий стол\открыто занятие\SDC157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6872" y="3717032"/>
            <a:ext cx="3840427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 descr="I:\ДЕТСКИЙ САД ! 2008 -2010\Ванин д.р. 9.12.14\IMG_397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000108"/>
            <a:ext cx="3025534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34250" y="0"/>
            <a:ext cx="1709750" cy="17154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86058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    </a:t>
            </a:r>
            <a:r>
              <a:rPr lang="ru-RU" sz="4400" dirty="0" smtClean="0">
                <a:solidFill>
                  <a:srgbClr val="0070C0"/>
                </a:solidFill>
              </a:rPr>
              <a:t>«Мой домашний любимец»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3077" name="Picture 5" descr="I:\ДЕТСКИЙ САД ! 2008 -2010\Ванин д.р. 9.12.14\IMG_397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3643314"/>
            <a:ext cx="3071834" cy="29660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71810"/>
            <a:ext cx="914400" cy="228600"/>
          </a:xfrm>
          <a:prstGeom prst="rect">
            <a:avLst/>
          </a:prstGeom>
          <a:noFill/>
        </p:spPr>
      </p:pic>
      <p:pic>
        <p:nvPicPr>
          <p:cNvPr id="3078" name="Picture 6" descr="I:\ДЕТСКИЙ САД ! 2008 -2010\июнь 2014\B10D20CA7ZH7G3CA821YXACAX03E59CAQ68T6ZCAYEZRBHCAXVRCLGCAH9Z8HQCA2THXK7CAUP3VOZCAJ59F28CA8ZUQNKCA8FL20XCAYISS1MCA7LXZPACA8EBA59CAAYME53CASX4UEFCAHEA0MOCAYMQ7N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3401" y="4017090"/>
            <a:ext cx="2500330" cy="22460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714348" y="428604"/>
            <a:ext cx="45290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 «Мой дом»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15" name="Picture 3" descr="I:\ДЕТСКИЙ САД ! 2008 -2010\медальки\0_9815d_f131e1d7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696"/>
            <a:ext cx="914400" cy="228600"/>
          </a:xfrm>
          <a:prstGeom prst="rect">
            <a:avLst/>
          </a:prstGeom>
          <a:noFill/>
        </p:spPr>
      </p:pic>
      <p:pic>
        <p:nvPicPr>
          <p:cNvPr id="8" name="Picture 2" descr="C:\Documents and Settings\Галя\Рабочий стол\день матери 2014\100SSCAM\SDC1763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32656"/>
            <a:ext cx="3359866" cy="2519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3" descr="C:\Documents and Settings\Галя\Рабочий стол\день матери 2014\100SSCAM\SDC1763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1071546"/>
            <a:ext cx="2381267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I:\ДЕТСКИЙ САД ! 2008 -2010\медальки\0_b47b1_4ad16efa_s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28384" y="3356992"/>
            <a:ext cx="683126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1116</TotalTime>
  <Words>374</Words>
  <Application>Microsoft Office PowerPoint</Application>
  <PresentationFormat>Экран (4:3)</PresentationFormat>
  <Paragraphs>65</Paragraphs>
  <Slides>29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Тема: «Педагогическое взаимодействие с родителями детей раннего возраста» </vt:lpstr>
      <vt:lpstr>Цель: Вовлечение семьи в единое образовательное пространство ДОУ</vt:lpstr>
      <vt:lpstr>Актуальность</vt:lpstr>
      <vt:lpstr>Особенности организации  во взаимодействии в ДОУ  с семьями воспитанников</vt:lpstr>
      <vt:lpstr>        Тематические недели: «Профессии» Изготовление  родителями атрибутов к  играм: «Больница»,  «Шофёр», «Повар»    </vt:lpstr>
      <vt:lpstr>  Творческая работа на тему:                 «Чудо с грядки» </vt:lpstr>
      <vt:lpstr>      «Неделя добрых дел»     изготовление кормушек.</vt:lpstr>
      <vt:lpstr>   Конкурс самоделок:   «Волшебные снежинки»  Изготовление хлебобулочных изделий</vt:lpstr>
      <vt:lpstr>    «Мой домашний любимец»</vt:lpstr>
      <vt:lpstr>    «Домашние животные»: стенгазета «Я и мой домашний любимец».</vt:lpstr>
      <vt:lpstr>    Создание альбома «Моя семья»</vt:lpstr>
      <vt:lpstr>     Создание стенгазеты  «Мамы всякие важны» и альбома «Мамочка моя»</vt:lpstr>
      <vt:lpstr>     Создание стенгазеты        «Мой папа»</vt:lpstr>
      <vt:lpstr>       Транспорт своими руками:</vt:lpstr>
      <vt:lpstr>         «Удивительные рыбки» изготовление золотой рыбки.</vt:lpstr>
      <vt:lpstr>      Цветочная выставка:                      «Волшебный цветок».</vt:lpstr>
      <vt:lpstr>       «Неделя детской книги» конструирование книжки малышки.</vt:lpstr>
      <vt:lpstr>Презентация PowerPoint</vt:lpstr>
      <vt:lpstr>       Проводились мероприятия по акции                    «Сибиряки и война»:   Родители своими руками изготовили медали, а дети показали мини концерт на 9 мая для детей войны.</vt:lpstr>
      <vt:lpstr>       Акция:  «В стране дорожных знаков»</vt:lpstr>
      <vt:lpstr>        Праздники с участием родителей: «Очень маму я люблю»</vt:lpstr>
      <vt:lpstr>      «Как мы весело играли, новый год встречали!»</vt:lpstr>
      <vt:lpstr>         «Вот уходит прочь зима, в гости к нам спешит весна!»</vt:lpstr>
      <vt:lpstr>    «Мамочка милая, мама моя»</vt:lpstr>
      <vt:lpstr>       Семинар – практикум  «Развиваем пальчики – стимулируем речь ребёнка» 6.06.2014г.</vt:lpstr>
      <vt:lpstr>Родительское собрание по теме:</vt:lpstr>
      <vt:lpstr>     Приняли участи в Высокогорском СДК «Цветы для мамы»</vt:lpstr>
      <vt:lpstr>    Приняли участие в творческом конкурсе  в   Высокогорском  СДК: «Хлеб – богатство России!» Заняли 1 МЕСТО</vt:lpstr>
      <vt:lpstr>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Попала в животик бусинка Малюсенькая-малюсенькая И, не смотря, что малюсенькая </dc:title>
  <cp:lastModifiedBy>Андрей</cp:lastModifiedBy>
  <cp:revision>123</cp:revision>
  <dcterms:modified xsi:type="dcterms:W3CDTF">2017-02-19T03:23:23Z</dcterms:modified>
</cp:coreProperties>
</file>