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8" autoAdjust="0"/>
    <p:restoredTop sz="94660"/>
  </p:normalViewPr>
  <p:slideViewPr>
    <p:cSldViewPr snapToGrid="0">
      <p:cViewPr varScale="1">
        <p:scale>
          <a:sx n="76" d="100"/>
          <a:sy n="76" d="100"/>
        </p:scale>
        <p:origin x="-96" y="-7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 cstate="email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 cstate="email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 cstate="email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 cstate="email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6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9028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10/8/2017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0676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8418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7729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 cstate="email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10/8/2017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 cstate="email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1060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10/8/2017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135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9889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159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2398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 cstate="email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10/8/2017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 cstate="email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0019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 cstate="email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10/8/2017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 cstate="email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1220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 cstate="email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8885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4800" b="1" dirty="0" smtClean="0"/>
              <a:t>РОЛЬ ЛИЧНОСТИ ПЕДАГОГА В УЧЕБНО-ВОСПИТАТЕЛЬНОМ ПРОЦЕССЕ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572758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9848" y="0"/>
            <a:ext cx="10058400" cy="1090168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Комплекс качеств педагога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9848" y="1090167"/>
            <a:ext cx="10058400" cy="5767833"/>
          </a:xfrm>
        </p:spPr>
        <p:txBody>
          <a:bodyPr>
            <a:normAutofit fontScale="92500" lnSpcReduction="20000"/>
          </a:bodyPr>
          <a:lstStyle/>
          <a:p>
            <a:r>
              <a:rPr lang="ru-RU" sz="2800" dirty="0" smtClean="0"/>
              <a:t>Целеустремленность</a:t>
            </a:r>
          </a:p>
          <a:p>
            <a:r>
              <a:rPr lang="ru-RU" sz="2800" dirty="0" smtClean="0"/>
              <a:t>Настойчивость</a:t>
            </a:r>
          </a:p>
          <a:p>
            <a:r>
              <a:rPr lang="ru-RU" sz="2800" dirty="0" smtClean="0"/>
              <a:t>Трудолюбие</a:t>
            </a:r>
          </a:p>
          <a:p>
            <a:r>
              <a:rPr lang="ru-RU" sz="2800" dirty="0" smtClean="0"/>
              <a:t>Скромность</a:t>
            </a:r>
          </a:p>
          <a:p>
            <a:r>
              <a:rPr lang="ru-RU" sz="2800" dirty="0" smtClean="0"/>
              <a:t>Наблюдательность</a:t>
            </a:r>
          </a:p>
          <a:p>
            <a:r>
              <a:rPr lang="ru-RU" sz="2800" dirty="0" smtClean="0"/>
              <a:t>Профессионализм</a:t>
            </a:r>
          </a:p>
          <a:p>
            <a:r>
              <a:rPr lang="ru-RU" sz="2800" dirty="0" smtClean="0"/>
              <a:t>Компетентность</a:t>
            </a:r>
          </a:p>
          <a:p>
            <a:r>
              <a:rPr lang="ru-RU" sz="2800" dirty="0" smtClean="0"/>
              <a:t>Остроумие</a:t>
            </a:r>
          </a:p>
          <a:p>
            <a:r>
              <a:rPr lang="ru-RU" sz="2800" dirty="0" smtClean="0"/>
              <a:t>Ораторские способности</a:t>
            </a:r>
          </a:p>
          <a:p>
            <a:r>
              <a:rPr lang="ru-RU" sz="2800" dirty="0" smtClean="0"/>
              <a:t>Артистичность</a:t>
            </a:r>
          </a:p>
          <a:p>
            <a:r>
              <a:rPr lang="ru-RU" sz="2800" dirty="0" smtClean="0"/>
              <a:t>Готовность к ЭМПАТИИ с пониманием психического состояния воспитанника</a:t>
            </a:r>
          </a:p>
          <a:p>
            <a:r>
              <a:rPr lang="ru-RU" sz="2800" dirty="0" smtClean="0"/>
              <a:t>Сопереживание</a:t>
            </a:r>
          </a:p>
          <a:p>
            <a:pPr marL="0" indent="0">
              <a:buNone/>
            </a:pPr>
            <a:endParaRPr lang="ru-RU" sz="2800" dirty="0" smtClean="0"/>
          </a:p>
          <a:p>
            <a:endParaRPr lang="ru-RU" sz="2800" dirty="0" smtClean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25655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49715" y="213359"/>
            <a:ext cx="10207752" cy="630597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Современный педагог- это воспитатель, который:</a:t>
            </a:r>
          </a:p>
          <a:p>
            <a:r>
              <a:rPr lang="ru-RU" dirty="0" smtClean="0"/>
              <a:t>Создает условия для приобретения детьми жизненного опыта</a:t>
            </a:r>
          </a:p>
          <a:p>
            <a:r>
              <a:rPr lang="ru-RU" dirty="0" smtClean="0"/>
              <a:t>Является «соучастником» событий</a:t>
            </a:r>
          </a:p>
          <a:p>
            <a:r>
              <a:rPr lang="ru-RU" dirty="0" smtClean="0"/>
              <a:t>Современный педагог должен владеть основными инструментами пользователя компьютера, мультимедийными информационными источниками, инструментами коммуникации, ИКТ-средствами.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18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9848" y="737233"/>
            <a:ext cx="10058400" cy="131030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4900" dirty="0">
                <a:solidFill>
                  <a:schemeClr val="accent1"/>
                </a:solidFill>
              </a:rPr>
              <a:t>Личностно-ориентированный подход к </a:t>
            </a:r>
            <a:r>
              <a:rPr lang="ru-RU" sz="4900" dirty="0" smtClean="0">
                <a:solidFill>
                  <a:schemeClr val="accent1"/>
                </a:solidFill>
              </a:rPr>
              <a:t>деятельности.</a:t>
            </a:r>
            <a:r>
              <a:rPr lang="ru-RU" sz="4900" dirty="0" smtClean="0"/>
              <a:t/>
            </a:r>
            <a:br>
              <a:rPr lang="ru-RU" sz="4900" dirty="0" smtClean="0"/>
            </a:br>
            <a:r>
              <a:rPr lang="ru-RU" sz="4900" dirty="0" smtClean="0"/>
              <a:t/>
            </a:r>
            <a:br>
              <a:rPr lang="ru-RU" sz="4900" dirty="0" smtClean="0"/>
            </a:br>
            <a:r>
              <a:rPr lang="ru-RU" dirty="0" smtClean="0"/>
              <a:t>Главная линия системы образования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z="2800" dirty="0" smtClean="0"/>
          </a:p>
          <a:p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РАЗВИТИЕ ЛИЧНОСТИ        РАЗВИТИЕ ТВОРЧЕСКОЙ                             РАСКРЫТИЕ И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                                                      ИНДИВИДУАЛЬНОСТИ                                РЕАЛИЗАЦИЯ               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                                                                                                                                     СУЩНОСТНЫХ СИЛ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                                                                                                                                     РЕБЕНКА</a:t>
            </a:r>
          </a:p>
        </p:txBody>
      </p:sp>
      <p:sp>
        <p:nvSpPr>
          <p:cNvPr id="10" name="Стрелка вниз 9"/>
          <p:cNvSpPr/>
          <p:nvPr/>
        </p:nvSpPr>
        <p:spPr>
          <a:xfrm>
            <a:off x="1972854" y="3284241"/>
            <a:ext cx="484632" cy="77948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5569357" y="3284517"/>
            <a:ext cx="484632" cy="77948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9308406" y="3284240"/>
            <a:ext cx="484632" cy="77948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679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60704" y="118533"/>
            <a:ext cx="10058400" cy="14224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>ПОЛНОЕ РАСКРЫТИЕ ВОЗМОЖНОСТЕЙ И СПОСОБНОСТЕЙ РЕБЕНКА.</a:t>
            </a:r>
            <a:br>
              <a:rPr lang="ru-RU" sz="4400" dirty="0" smtClean="0"/>
            </a:br>
            <a:r>
              <a:rPr lang="ru-RU" sz="4400" dirty="0" smtClean="0"/>
              <a:t>ПУТИ</a:t>
            </a:r>
            <a:endParaRPr lang="ru-RU" sz="44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060704" y="1912452"/>
            <a:ext cx="4754880" cy="1674029"/>
          </a:xfrm>
        </p:spPr>
        <p:txBody>
          <a:bodyPr>
            <a:noAutofit/>
          </a:bodyPr>
          <a:lstStyle/>
          <a:p>
            <a:endParaRPr lang="ru-RU" sz="2800" dirty="0" smtClean="0">
              <a:solidFill>
                <a:schemeClr val="tx1"/>
              </a:solidFill>
            </a:endParaRPr>
          </a:p>
          <a:p>
            <a:r>
              <a:rPr lang="ru-RU" sz="2800" dirty="0" smtClean="0">
                <a:solidFill>
                  <a:schemeClr val="tx1"/>
                </a:solidFill>
              </a:rPr>
              <a:t>Ликвидация авторитарного процесса обучения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6364224" y="2364232"/>
            <a:ext cx="4754880" cy="640080"/>
          </a:xfrm>
        </p:spPr>
        <p:txBody>
          <a:bodyPr>
            <a:noAutofit/>
          </a:bodyPr>
          <a:lstStyle/>
          <a:p>
            <a:endParaRPr lang="ru-RU" sz="2800" dirty="0" smtClean="0"/>
          </a:p>
          <a:p>
            <a:endParaRPr lang="ru-RU" sz="2800" dirty="0" smtClean="0"/>
          </a:p>
          <a:p>
            <a:r>
              <a:rPr lang="ru-RU" sz="2800" dirty="0"/>
              <a:t> </a:t>
            </a:r>
            <a:r>
              <a:rPr lang="ru-RU" sz="2800" dirty="0" err="1" smtClean="0"/>
              <a:t>Гуманизация</a:t>
            </a:r>
            <a:r>
              <a:rPr lang="ru-RU" sz="2800" dirty="0" smtClean="0"/>
              <a:t> и    личностно-ориентированный процесс образования </a:t>
            </a:r>
            <a:endParaRPr lang="ru-RU" sz="2800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6364224" y="4030133"/>
            <a:ext cx="4754880" cy="256370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Вхождение в мир природы</a:t>
            </a:r>
          </a:p>
          <a:p>
            <a:r>
              <a:rPr lang="ru-RU" sz="2400" dirty="0" smtClean="0"/>
              <a:t>Вхождение в рукотворный мир</a:t>
            </a:r>
          </a:p>
          <a:p>
            <a:r>
              <a:rPr lang="ru-RU" sz="2400" dirty="0" smtClean="0"/>
              <a:t>Приобщение к миру других</a:t>
            </a:r>
          </a:p>
          <a:p>
            <a:r>
              <a:rPr lang="ru-RU" sz="2400" dirty="0" smtClean="0"/>
              <a:t>Возникновение самосознания</a:t>
            </a:r>
            <a:endParaRPr lang="ru-RU" sz="2400" dirty="0"/>
          </a:p>
        </p:txBody>
      </p:sp>
      <p:sp>
        <p:nvSpPr>
          <p:cNvPr id="18" name="Стрелка вниз 17"/>
          <p:cNvSpPr/>
          <p:nvPr/>
        </p:nvSpPr>
        <p:spPr>
          <a:xfrm>
            <a:off x="8499348" y="1506898"/>
            <a:ext cx="484632" cy="6888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3195828" y="1506898"/>
            <a:ext cx="484632" cy="691218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92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069848" y="186268"/>
            <a:ext cx="10058400" cy="1049866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ЗАДАЧА ВОСПИТАТЕЛЯ</a:t>
            </a:r>
            <a:endParaRPr lang="ru-RU" sz="4800" dirty="0"/>
          </a:p>
        </p:txBody>
      </p:sp>
      <p:sp>
        <p:nvSpPr>
          <p:cNvPr id="8" name="Объект 7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Использовать принципы эффективного общения</a:t>
            </a:r>
          </a:p>
          <a:p>
            <a:r>
              <a:rPr lang="ru-RU" sz="2800" dirty="0" smtClean="0"/>
              <a:t>Поддержать и развить самоценную активность ребенка</a:t>
            </a:r>
            <a:endParaRPr lang="ru-RU" sz="2800" dirty="0"/>
          </a:p>
        </p:txBody>
      </p:sp>
      <p:sp>
        <p:nvSpPr>
          <p:cNvPr id="9" name="Объект 8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Достигается искомое </a:t>
            </a:r>
            <a:r>
              <a:rPr lang="ru-RU" sz="2800" i="1" dirty="0" smtClean="0">
                <a:solidFill>
                  <a:schemeClr val="accent1"/>
                </a:solidFill>
              </a:rPr>
              <a:t>взаимопроникновение </a:t>
            </a:r>
            <a:r>
              <a:rPr lang="ru-RU" sz="2800" dirty="0" smtClean="0"/>
              <a:t>- </a:t>
            </a:r>
          </a:p>
          <a:p>
            <a:pPr marL="0" indent="0">
              <a:buNone/>
            </a:pPr>
            <a:r>
              <a:rPr lang="ru-RU" sz="2800" dirty="0"/>
              <a:t>э</a:t>
            </a:r>
            <a:r>
              <a:rPr lang="ru-RU" sz="2800" dirty="0" smtClean="0"/>
              <a:t>то основная идея личностно-ориентированной дидактики.</a:t>
            </a:r>
            <a:endParaRPr lang="ru-RU" sz="2800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5582411" y="1021079"/>
            <a:ext cx="484632" cy="69426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5452702" y="3483864"/>
            <a:ext cx="744051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2289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24256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/>
              <a:t>Личностно-ориентированная дидактика педагога.</a:t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3 принципа по Берну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10058400" cy="397764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ru-RU" sz="4000" dirty="0" smtClean="0"/>
              <a:t>ВАРИАТИВНОСТЬ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4000" dirty="0" smtClean="0"/>
              <a:t>СИНТЕЗ ИНТЕЛЛЕКТА, АФФЕКТА И ДЕЙСТВИЯ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4000" dirty="0" smtClean="0"/>
              <a:t>ПРИОРИТЕТНЫЙ СТАРТ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184937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165774" y="243164"/>
            <a:ext cx="9281160" cy="1128436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ИТОГ       </a:t>
            </a:r>
            <a:endParaRPr lang="ru-RU" sz="44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165774" y="1769533"/>
            <a:ext cx="9052560" cy="3971544"/>
          </a:xfrm>
        </p:spPr>
        <p:txBody>
          <a:bodyPr/>
          <a:lstStyle/>
          <a:p>
            <a:r>
              <a:rPr lang="ru-RU" sz="3200" dirty="0" smtClean="0"/>
              <a:t>Реализация данных принципов предполагает </a:t>
            </a:r>
            <a:r>
              <a:rPr lang="ru-RU" sz="3200" i="1" dirty="0" smtClean="0">
                <a:solidFill>
                  <a:schemeClr val="accent1"/>
                </a:solidFill>
              </a:rPr>
              <a:t>«через-себя-понимание», </a:t>
            </a:r>
            <a:r>
              <a:rPr lang="ru-RU" sz="3200" dirty="0" smtClean="0"/>
              <a:t>создание общего психологического пространства, игровое построение процесса образования, а в качестве форм работы с детьми- организация дискуссий, диалогов, совместных наблюдений и экспериментов.</a:t>
            </a:r>
          </a:p>
          <a:p>
            <a:endParaRPr lang="ru-RU" dirty="0"/>
          </a:p>
        </p:txBody>
      </p:sp>
      <p:sp>
        <p:nvSpPr>
          <p:cNvPr id="9" name="Стрелка вниз 8"/>
          <p:cNvSpPr/>
          <p:nvPr/>
        </p:nvSpPr>
        <p:spPr>
          <a:xfrm>
            <a:off x="6589353" y="1117599"/>
            <a:ext cx="434002" cy="65193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4006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65774" y="0"/>
            <a:ext cx="8830734" cy="1439333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Технологии проектирования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54861" y="1565656"/>
            <a:ext cx="9052560" cy="1066800"/>
          </a:xfrm>
        </p:spPr>
        <p:txBody>
          <a:bodyPr>
            <a:noAutofit/>
          </a:bodyPr>
          <a:lstStyle/>
          <a:p>
            <a:r>
              <a:rPr lang="ru-RU" sz="3200" dirty="0" smtClean="0"/>
              <a:t>Это одна из форм поисковой деятельности, которая решает задачу развития творческих способностей дошкольников. По определению РОТЕНБЕРГА, </a:t>
            </a:r>
            <a:r>
              <a:rPr lang="ru-RU" sz="3200" i="1" dirty="0" smtClean="0">
                <a:solidFill>
                  <a:schemeClr val="accent1"/>
                </a:solidFill>
              </a:rPr>
              <a:t>поисковая деятельность</a:t>
            </a:r>
            <a:r>
              <a:rPr lang="ru-RU" sz="3200" dirty="0" smtClean="0"/>
              <a:t>-это активное поведение(развитие мысли, фантазии, творчества) в условиях неопределенности.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966786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616035"/>
          </a:xfrm>
        </p:spPr>
        <p:txBody>
          <a:bodyPr>
            <a:noAutofit/>
          </a:bodyPr>
          <a:lstStyle/>
          <a:p>
            <a:r>
              <a:rPr lang="ru-RU" sz="3200" dirty="0" smtClean="0"/>
              <a:t>Не потерявший связи с миром ребенка педагог использует в своей работе следующие формы:</a:t>
            </a:r>
            <a:endParaRPr lang="ru-RU" sz="3200" dirty="0"/>
          </a:p>
        </p:txBody>
      </p:sp>
      <p:sp>
        <p:nvSpPr>
          <p:cNvPr id="7" name="Объект 6"/>
          <p:cNvSpPr>
            <a:spLocks noGrp="1"/>
          </p:cNvSpPr>
          <p:nvPr>
            <p:ph sz="half" idx="1"/>
          </p:nvPr>
        </p:nvSpPr>
        <p:spPr>
          <a:xfrm>
            <a:off x="1222248" y="1720426"/>
            <a:ext cx="4721352" cy="397764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Игра</a:t>
            </a:r>
          </a:p>
          <a:p>
            <a:r>
              <a:rPr lang="ru-RU" sz="2400" dirty="0" smtClean="0"/>
              <a:t>Сказка</a:t>
            </a:r>
          </a:p>
          <a:p>
            <a:r>
              <a:rPr lang="ru-RU" sz="2400" dirty="0" smtClean="0"/>
              <a:t>Путешествие</a:t>
            </a:r>
          </a:p>
          <a:p>
            <a:r>
              <a:rPr lang="ru-RU" sz="2400" dirty="0" smtClean="0"/>
              <a:t>Приключение</a:t>
            </a:r>
          </a:p>
          <a:p>
            <a:r>
              <a:rPr lang="ru-RU" sz="2400" dirty="0" smtClean="0"/>
              <a:t>Эксперимент </a:t>
            </a:r>
            <a:endParaRPr lang="ru-RU" sz="2400" dirty="0"/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6364224" y="1720426"/>
            <a:ext cx="4754880" cy="513757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/>
              <a:t> Все это возможно в умело организованной среде. Реализация осуществляется в игровой форме, включением детей в различные виды творческой деятельности, в непосредственном контакте с различными объектами социальной среды:</a:t>
            </a:r>
          </a:p>
          <a:p>
            <a:r>
              <a:rPr lang="ru-RU" sz="2400" dirty="0" smtClean="0"/>
              <a:t>Экскурсии</a:t>
            </a:r>
          </a:p>
          <a:p>
            <a:r>
              <a:rPr lang="ru-RU" sz="2400" dirty="0" smtClean="0"/>
              <a:t>Разведки</a:t>
            </a:r>
          </a:p>
          <a:p>
            <a:r>
              <a:rPr lang="ru-RU" sz="2400" dirty="0" smtClean="0"/>
              <a:t>Встречи</a:t>
            </a:r>
          </a:p>
          <a:p>
            <a:r>
              <a:rPr lang="ru-RU" sz="2400" dirty="0" smtClean="0"/>
              <a:t>Полезные дела</a:t>
            </a:r>
            <a:endParaRPr lang="ru-RU" sz="2400" dirty="0"/>
          </a:p>
        </p:txBody>
      </p:sp>
      <p:sp>
        <p:nvSpPr>
          <p:cNvPr id="9" name="Стрелка вправо 8"/>
          <p:cNvSpPr/>
          <p:nvPr/>
        </p:nvSpPr>
        <p:spPr>
          <a:xfrm>
            <a:off x="5385816" y="3224614"/>
            <a:ext cx="760984" cy="4329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2142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Вывод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9847" y="1727200"/>
            <a:ext cx="10275486" cy="4445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400" dirty="0" smtClean="0"/>
              <a:t>Активные формы организации обучения и развития детей обеспечивают систему действенных обратных связей, это способствует развитию личности  и воспитанника и педагога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69431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Тип дерева</Template>
  <TotalTime>109</TotalTime>
  <Words>294</Words>
  <Application>Microsoft Office PowerPoint</Application>
  <PresentationFormat>Произвольный</PresentationFormat>
  <Paragraphs>65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Дерево</vt:lpstr>
      <vt:lpstr>РОЛЬ ЛИЧНОСТИ ПЕДАГОГА В УЧЕБНО-ВОСПИТАТЕЛЬНОМ ПРОЦЕССЕ</vt:lpstr>
      <vt:lpstr>  Личностно-ориентированный подход к деятельности.  Главная линия системы образования </vt:lpstr>
      <vt:lpstr>ПОЛНОЕ РАСКРЫТИЕ ВОЗМОЖНОСТЕЙ И СПОСОБНОСТЕЙ РЕБЕНКА. ПУТИ</vt:lpstr>
      <vt:lpstr>ЗАДАЧА ВОСПИТАТЕЛЯ</vt:lpstr>
      <vt:lpstr>Личностно-ориентированная дидактика педагога.  3 принципа по Берну</vt:lpstr>
      <vt:lpstr>ИТОГ       </vt:lpstr>
      <vt:lpstr>Технологии проектирования</vt:lpstr>
      <vt:lpstr>Не потерявший связи с миром ребенка педагог использует в своей работе следующие формы:</vt:lpstr>
      <vt:lpstr>Вывод </vt:lpstr>
      <vt:lpstr>Комплекс качеств педагога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ЛИЧНОСТИ ПЕДАГОГА В УЧЕБНО-ВОСПИТАТЕЛЬНОМ ПРОЦЕССЕ</dc:title>
  <dc:creator>Дмитрий</dc:creator>
  <cp:lastModifiedBy>Дмитрий</cp:lastModifiedBy>
  <cp:revision>14</cp:revision>
  <dcterms:created xsi:type="dcterms:W3CDTF">2014-12-10T05:55:29Z</dcterms:created>
  <dcterms:modified xsi:type="dcterms:W3CDTF">2017-10-08T18:00:17Z</dcterms:modified>
</cp:coreProperties>
</file>