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4" r:id="rId2"/>
    <p:sldId id="275" r:id="rId3"/>
    <p:sldId id="256" r:id="rId4"/>
    <p:sldId id="257" r:id="rId5"/>
    <p:sldId id="261" r:id="rId6"/>
    <p:sldId id="262" r:id="rId7"/>
    <p:sldId id="270" r:id="rId8"/>
    <p:sldId id="274" r:id="rId9"/>
    <p:sldId id="265" r:id="rId10"/>
    <p:sldId id="272" r:id="rId11"/>
    <p:sldId id="273" r:id="rId12"/>
    <p:sldId id="271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8A3F6-06E2-453F-AAAB-2FE3F3DF3B32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64397-E9DF-46AD-80A7-6E73CD4466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64397-E9DF-46AD-80A7-6E73CD44661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D3929-D7D2-408E-B514-0386FC7C9A8E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89F6C-CB70-4112-9482-B47FCF966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ика и Венера\Documents\2 А\картинки всякие\Ramochky.narod.ru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3428" cy="6501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1340768"/>
            <a:ext cx="6587009" cy="442820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рна – з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стры – с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зды – зв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 – л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 – шк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- хл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260649"/>
            <a:ext cx="7772400" cy="5760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Проверь себя: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55576" y="332656"/>
            <a:ext cx="77724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Вставь пропущенную букву: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1340768"/>
            <a:ext cx="41764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628800"/>
            <a:ext cx="2088232" cy="6480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ряк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564904"/>
            <a:ext cx="2088232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ля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717032"/>
            <a:ext cx="2088232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013176"/>
            <a:ext cx="2160240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ств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лы</a:t>
            </a:r>
            <a:endParaRPr lang="ru-RU" sz="4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1556792"/>
            <a:ext cx="2448272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ва</a:t>
            </a:r>
            <a:endParaRPr lang="ru-RU" sz="4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2564904"/>
            <a:ext cx="2376264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нок</a:t>
            </a:r>
            <a:endParaRPr lang="ru-RU" sz="4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3717032"/>
            <a:ext cx="2304256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жди</a:t>
            </a:r>
            <a:endParaRPr lang="ru-RU" sz="4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5013176"/>
            <a:ext cx="2304256" cy="6480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352928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РЕФЛЕКСИЯ:  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Продолжи предложения 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344816" cy="4464496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я узнал…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интересно…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трудно…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выполнял задания…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понял, что…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теперь я могу…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почувствовал, что…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приобрел… </a:t>
            </a:r>
          </a:p>
          <a:p>
            <a:pPr algn="l">
              <a:lnSpc>
                <a:spcPct val="120000"/>
              </a:lnSpc>
            </a:pP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 algn="l">
              <a:lnSpc>
                <a:spcPct val="120000"/>
              </a:lnSpc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Book Antiqua" pitchFamily="18" charset="0"/>
              </a:rPr>
              <a:t>Спасибо за внимание!</a:t>
            </a:r>
            <a:endParaRPr lang="ru-RU" sz="5400" b="1" dirty="0">
              <a:solidFill>
                <a:srgbClr val="FFFF00"/>
              </a:solidFill>
              <a:latin typeface="Book Antiqu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5589240"/>
            <a:ext cx="4248472" cy="1126976"/>
          </a:xfrm>
        </p:spPr>
        <p:txBody>
          <a:bodyPr>
            <a:normAutofit lnSpcReduction="10000"/>
          </a:bodyPr>
          <a:lstStyle/>
          <a:p>
            <a:r>
              <a:rPr lang="ru-RU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Сыйразова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Х.Г.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учитель начальных  классов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МБОУ «Комсомольская СОШ»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Подготовка к письму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1556792"/>
            <a:ext cx="6213549" cy="4526508"/>
          </a:xfrm>
        </p:spPr>
        <p:txBody>
          <a:bodyPr/>
          <a:lstStyle/>
          <a:p>
            <a:pPr>
              <a:buNone/>
            </a:pPr>
            <a:endParaRPr lang="ru-RU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Я тетрадь свою открою,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И наклонно положу.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Я, друзья, от вас не скрою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Ручку я вот так держу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Сяду прямо, не согнусь,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За работу я возьмусь!</a:t>
            </a:r>
          </a:p>
          <a:p>
            <a:pPr>
              <a:buNone/>
            </a:pPr>
            <a:endParaRPr lang="ru-RU" dirty="0" smtClean="0">
              <a:latin typeface="Bookman Old Style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717032"/>
            <a:ext cx="1944216" cy="2034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43204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 ноября.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187624" y="980728"/>
            <a:ext cx="6400800" cy="792088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Picture 4" descr="C2FB30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5976590" cy="413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де'жда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Одежда лучше новая, а друг старый.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Не одежда красит человека, а добрые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40960" cy="20162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  <a:r>
              <a:rPr lang="ru-RU" sz="4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 с безударным гласным звуком в корне слова.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77072"/>
            <a:ext cx="8568952" cy="21602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Подбор проверочного слова, изменяя форму слова.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Подбор однокоренного слова.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924944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Как можно проверить безударную гласную?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Запомни: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pPr marL="274320" indent="-274320">
              <a:buNone/>
              <a:defRPr/>
            </a:pPr>
            <a:r>
              <a:rPr lang="ru-RU" sz="5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Если буква гласная</a:t>
            </a:r>
          </a:p>
          <a:p>
            <a:pPr marL="274320" indent="-274320">
              <a:buNone/>
              <a:defRPr/>
            </a:pPr>
            <a:r>
              <a:rPr lang="ru-RU" sz="5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Вызвала сомнение,</a:t>
            </a:r>
          </a:p>
          <a:p>
            <a:pPr marL="274320" indent="-274320">
              <a:buNone/>
              <a:defRPr/>
            </a:pPr>
            <a:r>
              <a:rPr lang="ru-RU" sz="5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 ее немедленно</a:t>
            </a:r>
          </a:p>
          <a:p>
            <a:pPr marL="274320" indent="-274320">
              <a:buNone/>
              <a:defRPr/>
            </a:pPr>
            <a:r>
              <a:rPr lang="ru-RU" sz="54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Поставь под ударение!</a:t>
            </a:r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1520" y="3789040"/>
            <a:ext cx="3581400" cy="2362200"/>
            <a:chOff x="158" y="1979"/>
            <a:chExt cx="2086" cy="589"/>
          </a:xfrm>
        </p:grpSpPr>
        <p:sp>
          <p:nvSpPr>
            <p:cNvPr id="9226" name="AutoShape 3"/>
            <p:cNvSpPr>
              <a:spLocks noChangeArrowheads="1"/>
            </p:cNvSpPr>
            <p:nvPr/>
          </p:nvSpPr>
          <p:spPr bwMode="auto">
            <a:xfrm rot="10800000">
              <a:off x="158" y="1979"/>
              <a:ext cx="2086" cy="589"/>
            </a:xfrm>
            <a:prstGeom prst="wedgeRectCallout">
              <a:avLst>
                <a:gd name="adj1" fmla="val -79819"/>
                <a:gd name="adj2" fmla="val 170713"/>
              </a:avLst>
            </a:prstGeom>
            <a:solidFill>
              <a:srgbClr val="FFCC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pPr algn="ctr"/>
              <a:endParaRPr lang="ru-RU">
                <a:latin typeface="Arial" charset="0"/>
              </a:endParaRPr>
            </a:p>
          </p:txBody>
        </p:sp>
        <p:sp>
          <p:nvSpPr>
            <p:cNvPr id="9227" name="WordArt 4"/>
            <p:cNvSpPr>
              <a:spLocks noChangeArrowheads="1" noChangeShapeType="1" noTextEdit="1"/>
            </p:cNvSpPr>
            <p:nvPr/>
          </p:nvSpPr>
          <p:spPr bwMode="auto">
            <a:xfrm>
              <a:off x="204" y="2024"/>
              <a:ext cx="1860" cy="5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подобрать</a:t>
              </a:r>
            </a:p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 однокоренное </a:t>
              </a:r>
            </a:p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слово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 rot="-681148">
            <a:off x="4617656" y="3520502"/>
            <a:ext cx="4088127" cy="2333466"/>
            <a:chOff x="2651" y="3066"/>
            <a:chExt cx="2086" cy="589"/>
          </a:xfrm>
        </p:grpSpPr>
        <p:sp>
          <p:nvSpPr>
            <p:cNvPr id="9224" name="AutoShape 6"/>
            <p:cNvSpPr>
              <a:spLocks noChangeArrowheads="1"/>
            </p:cNvSpPr>
            <p:nvPr/>
          </p:nvSpPr>
          <p:spPr bwMode="auto">
            <a:xfrm rot="10800000">
              <a:off x="2651" y="3066"/>
              <a:ext cx="2086" cy="589"/>
            </a:xfrm>
            <a:prstGeom prst="wedgeRectCallout">
              <a:avLst>
                <a:gd name="adj1" fmla="val 33566"/>
                <a:gd name="adj2" fmla="val 249035"/>
              </a:avLst>
            </a:prstGeom>
            <a:solidFill>
              <a:srgbClr val="99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pPr algn="ctr"/>
              <a:endParaRPr lang="ru-RU">
                <a:latin typeface="Arial" charset="0"/>
              </a:endParaRPr>
            </a:p>
          </p:txBody>
        </p:sp>
        <p:sp>
          <p:nvSpPr>
            <p:cNvPr id="922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779" y="3077"/>
              <a:ext cx="1860" cy="5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изменить </a:t>
              </a:r>
            </a:p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проверяемое </a:t>
              </a:r>
            </a:p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слово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971600" y="0"/>
            <a:ext cx="6553200" cy="1511300"/>
            <a:chOff x="816" y="300"/>
            <a:chExt cx="4128" cy="952"/>
          </a:xfrm>
        </p:grpSpPr>
        <p:sp>
          <p:nvSpPr>
            <p:cNvPr id="9222" name="AutoShape 10"/>
            <p:cNvSpPr>
              <a:spLocks noChangeArrowheads="1"/>
            </p:cNvSpPr>
            <p:nvPr/>
          </p:nvSpPr>
          <p:spPr bwMode="auto">
            <a:xfrm>
              <a:off x="816" y="300"/>
              <a:ext cx="4128" cy="952"/>
            </a:xfrm>
            <a:prstGeom prst="foldedCorner">
              <a:avLst>
                <a:gd name="adj" fmla="val 12500"/>
              </a:avLst>
            </a:prstGeom>
            <a:solidFill>
              <a:srgbClr val="CC99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latin typeface="Arial" charset="0"/>
              </a:endParaRPr>
            </a:p>
          </p:txBody>
        </p:sp>
        <p:sp>
          <p:nvSpPr>
            <p:cNvPr id="922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1201" y="391"/>
              <a:ext cx="3312" cy="77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способы проверки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(алгоритм)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16832"/>
            <a:ext cx="7859216" cy="4209331"/>
          </a:xfrm>
        </p:spPr>
        <p:txBody>
          <a:bodyPr/>
          <a:lstStyle/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 слово.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Поставь ударение.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Выдели корень.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проверочное слово: измени слово или подбери однокоренные слова.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Напиши слово, вставь букву.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Обозначь орфограмму.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2564904"/>
            <a:ext cx="9300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/>
              <a:t>ст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636912"/>
            <a:ext cx="100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.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564904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/>
              <a:t>лы</a:t>
            </a:r>
            <a:endParaRPr lang="ru-RU" sz="7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2564904"/>
            <a:ext cx="50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-</a:t>
            </a:r>
            <a:endParaRPr lang="ru-RU" sz="7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564904"/>
            <a:ext cx="2033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ст</a:t>
            </a:r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r>
              <a:rPr lang="ru-RU" sz="7200" b="1" dirty="0" smtClean="0"/>
              <a:t>л</a:t>
            </a:r>
            <a:endParaRPr lang="ru-RU" sz="7200" b="1" dirty="0"/>
          </a:p>
        </p:txBody>
      </p:sp>
      <p:sp>
        <p:nvSpPr>
          <p:cNvPr id="10" name="Диагональная полоса 9"/>
          <p:cNvSpPr/>
          <p:nvPr/>
        </p:nvSpPr>
        <p:spPr>
          <a:xfrm>
            <a:off x="5652120" y="2564904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2564904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3" y="400506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/>
              <a:t>цв</a:t>
            </a:r>
            <a:endParaRPr lang="ru-RU" sz="7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005064"/>
            <a:ext cx="432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.</a:t>
            </a:r>
            <a:endParaRPr lang="ru-RU" sz="7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4005064"/>
            <a:ext cx="2088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/>
              <a:t>тной</a:t>
            </a:r>
            <a:endParaRPr lang="ru-RU" sz="7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3933056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-</a:t>
            </a:r>
            <a:endParaRPr lang="ru-RU" sz="7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36096" y="3933056"/>
            <a:ext cx="2198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цв</a:t>
            </a:r>
            <a:r>
              <a:rPr lang="ru-RU" sz="7200" b="1" dirty="0" smtClean="0">
                <a:solidFill>
                  <a:srgbClr val="00B050"/>
                </a:solidFill>
              </a:rPr>
              <a:t>е</a:t>
            </a:r>
            <a:r>
              <a:rPr lang="ru-RU" sz="7200" b="1" dirty="0" smtClean="0"/>
              <a:t>т</a:t>
            </a:r>
            <a:endParaRPr lang="ru-RU" sz="7200" b="1" dirty="0"/>
          </a:p>
        </p:txBody>
      </p:sp>
      <p:sp>
        <p:nvSpPr>
          <p:cNvPr id="17" name="Диагональная полоса 16"/>
          <p:cNvSpPr/>
          <p:nvPr/>
        </p:nvSpPr>
        <p:spPr>
          <a:xfrm>
            <a:off x="6804248" y="3933056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79712" y="4005064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е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9" name="Диагональная полоса 18"/>
          <p:cNvSpPr/>
          <p:nvPr/>
        </p:nvSpPr>
        <p:spPr>
          <a:xfrm>
            <a:off x="3059832" y="2636912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Диагональная полоса 19"/>
          <p:cNvSpPr/>
          <p:nvPr/>
        </p:nvSpPr>
        <p:spPr>
          <a:xfrm>
            <a:off x="3707904" y="4077072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проверить безударную гласную?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"/>
                            </p:stCondLst>
                            <p:childTnLst>
                              <p:par>
                                <p:cTn id="8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85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385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85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385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203</Words>
  <Application>Microsoft Office PowerPoint</Application>
  <PresentationFormat>Экран (4:3)</PresentationFormat>
  <Paragraphs>77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Подготовка к письму</vt:lpstr>
      <vt:lpstr> 20 ноября.  </vt:lpstr>
      <vt:lpstr>оде'жда</vt:lpstr>
      <vt:lpstr>  Правописание слов с безударным гласным звуком в корне слова.   </vt:lpstr>
      <vt:lpstr>       Запомни:</vt:lpstr>
      <vt:lpstr>Слайд 7</vt:lpstr>
      <vt:lpstr>План (алгоритм) работы</vt:lpstr>
      <vt:lpstr>Как проверить безударную гласную?</vt:lpstr>
      <vt:lpstr>Зёрна – зерно сёстры – сестра звёзды – звезда лист – листы шкаф – шкафы хлеб - хлеба</vt:lpstr>
      <vt:lpstr>  </vt:lpstr>
      <vt:lpstr> РЕФЛЕКСИЯ:                             Продолжи предложения … 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ноября.  Классная работа.</dc:title>
  <dc:creator>Хамдия</dc:creator>
  <cp:lastModifiedBy>СХГ</cp:lastModifiedBy>
  <cp:revision>39</cp:revision>
  <dcterms:created xsi:type="dcterms:W3CDTF">2012-11-07T17:42:21Z</dcterms:created>
  <dcterms:modified xsi:type="dcterms:W3CDTF">2017-10-08T17:43:35Z</dcterms:modified>
</cp:coreProperties>
</file>