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8"/>
  </p:notesMasterIdLst>
  <p:sldIdLst>
    <p:sldId id="256" r:id="rId2"/>
    <p:sldId id="295" r:id="rId3"/>
    <p:sldId id="257" r:id="rId4"/>
    <p:sldId id="283" r:id="rId5"/>
    <p:sldId id="258" r:id="rId6"/>
    <p:sldId id="259" r:id="rId7"/>
    <p:sldId id="260" r:id="rId8"/>
    <p:sldId id="306" r:id="rId9"/>
    <p:sldId id="307" r:id="rId10"/>
    <p:sldId id="308" r:id="rId11"/>
    <p:sldId id="261" r:id="rId12"/>
    <p:sldId id="288" r:id="rId13"/>
    <p:sldId id="293" r:id="rId14"/>
    <p:sldId id="289" r:id="rId15"/>
    <p:sldId id="290" r:id="rId16"/>
    <p:sldId id="287" r:id="rId17"/>
    <p:sldId id="291" r:id="rId18"/>
    <p:sldId id="292" r:id="rId19"/>
    <p:sldId id="275" r:id="rId20"/>
    <p:sldId id="300" r:id="rId21"/>
    <p:sldId id="276" r:id="rId22"/>
    <p:sldId id="301" r:id="rId23"/>
    <p:sldId id="284" r:id="rId24"/>
    <p:sldId id="285" r:id="rId25"/>
    <p:sldId id="286" r:id="rId26"/>
    <p:sldId id="277" r:id="rId27"/>
    <p:sldId id="278" r:id="rId28"/>
    <p:sldId id="298" r:id="rId29"/>
    <p:sldId id="299" r:id="rId30"/>
    <p:sldId id="279" r:id="rId31"/>
    <p:sldId id="274" r:id="rId32"/>
    <p:sldId id="303" r:id="rId33"/>
    <p:sldId id="304" r:id="rId34"/>
    <p:sldId id="281" r:id="rId35"/>
    <p:sldId id="297" r:id="rId36"/>
    <p:sldId id="28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Н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FF99"/>
    <a:srgbClr val="660066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4-07T11:15:57.612" idx="1">
    <p:pos x="5149" y="2557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02081D-3471-4CFC-A481-7770C8796B32}" type="doc">
      <dgm:prSet loTypeId="urn:microsoft.com/office/officeart/2005/8/layout/chevron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50C93E0-29FA-4E8D-9AC6-36472E2481A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66"/>
              </a:solidFill>
              <a:effectLst/>
            </a:rPr>
            <a:t>1</a:t>
          </a:r>
          <a:endParaRPr lang="ru-RU" sz="2000" b="1" dirty="0">
            <a:solidFill>
              <a:srgbClr val="000066"/>
            </a:solidFill>
            <a:effectLst/>
          </a:endParaRPr>
        </a:p>
      </dgm:t>
    </dgm:pt>
    <dgm:pt modelId="{CAF67124-6ABB-4C61-BDE8-88EAC3E05728}" type="parTrans" cxnId="{9E04373F-82DD-4D7D-B6C8-2DFE649254B8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4E2A78B4-CCC0-4918-BD9B-E63BAC8622A9}" type="sibTrans" cxnId="{9E04373F-82DD-4D7D-B6C8-2DFE649254B8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432F57FA-A6CF-4931-BBE0-B7D3C2FD82B3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4400" b="1" baseline="0" dirty="0" smtClean="0">
              <a:solidFill>
                <a:srgbClr val="000066"/>
              </a:solidFill>
              <a:effectLst/>
            </a:rPr>
            <a:t>Табличный способ</a:t>
          </a:r>
          <a:endParaRPr lang="ru-RU" sz="4400" b="1" baseline="0" dirty="0">
            <a:solidFill>
              <a:srgbClr val="000066"/>
            </a:solidFill>
            <a:effectLst/>
          </a:endParaRPr>
        </a:p>
      </dgm:t>
    </dgm:pt>
    <dgm:pt modelId="{5B7BE5C2-E2C4-44DA-8135-C1119E447779}" type="parTrans" cxnId="{5281C07E-DFE2-48B8-8CAA-E22FC9B3A3B1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55FB22EB-CB30-4F43-A110-54FD06328651}" type="sibTrans" cxnId="{5281C07E-DFE2-48B8-8CAA-E22FC9B3A3B1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5A161AD0-976C-4CC9-84F2-FD5E7A5C45D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66"/>
              </a:solidFill>
              <a:effectLst/>
            </a:rPr>
            <a:t>2</a:t>
          </a:r>
          <a:endParaRPr lang="ru-RU" sz="2000" b="1" dirty="0">
            <a:solidFill>
              <a:srgbClr val="000066"/>
            </a:solidFill>
            <a:effectLst/>
          </a:endParaRPr>
        </a:p>
      </dgm:t>
    </dgm:pt>
    <dgm:pt modelId="{D82301B2-6BA1-4D03-A9B7-FBBEF537FBD1}" type="parTrans" cxnId="{6EF47234-83CC-4324-9573-0CBAC1CE078B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FF0B26F6-6752-40FD-8EEC-77D21120821E}" type="sibTrans" cxnId="{6EF47234-83CC-4324-9573-0CBAC1CE078B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D1177877-2FD0-4BF7-9D58-E7BC1F863883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4400" b="1" smtClean="0">
              <a:solidFill>
                <a:srgbClr val="000066"/>
              </a:solidFill>
              <a:effectLst/>
            </a:rPr>
            <a:t>Химический способ</a:t>
          </a:r>
          <a:endParaRPr lang="ru-RU" sz="4400" b="1" dirty="0">
            <a:solidFill>
              <a:srgbClr val="000066"/>
            </a:solidFill>
            <a:effectLst/>
          </a:endParaRPr>
        </a:p>
      </dgm:t>
    </dgm:pt>
    <dgm:pt modelId="{7D59CECE-BC94-4695-8B30-EA468D522680}" type="parTrans" cxnId="{70C04C13-3AAF-4DEF-A5CB-0CF36BD3F47E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173485D3-691A-419F-B053-30F5F956DF83}" type="sibTrans" cxnId="{70C04C13-3AAF-4DEF-A5CB-0CF36BD3F47E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415234C7-1381-4710-BCDC-76A8053B345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66"/>
              </a:solidFill>
              <a:effectLst/>
            </a:rPr>
            <a:t>3</a:t>
          </a:r>
          <a:endParaRPr lang="ru-RU" sz="2000" b="1" dirty="0">
            <a:solidFill>
              <a:srgbClr val="000066"/>
            </a:solidFill>
            <a:effectLst/>
          </a:endParaRPr>
        </a:p>
      </dgm:t>
    </dgm:pt>
    <dgm:pt modelId="{0C11CD33-B9BA-427A-9537-6A1B34D98792}" type="parTrans" cxnId="{53E359B0-1F96-4873-BBD3-11F0BDEEA9F4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E9742E63-2BF5-49BA-BA0F-BA42271DB6BD}" type="sibTrans" cxnId="{53E359B0-1F96-4873-BBD3-11F0BDEEA9F4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3C1DAF60-42C7-4803-9577-CA0A541F3483}">
      <dgm:prSet phldrT="[Текст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4400" b="1" dirty="0" smtClean="0">
              <a:solidFill>
                <a:srgbClr val="000066"/>
              </a:solidFill>
              <a:effectLst/>
            </a:rPr>
            <a:t>Старинный способ</a:t>
          </a:r>
          <a:endParaRPr lang="ru-RU" sz="4400" b="1" dirty="0">
            <a:solidFill>
              <a:srgbClr val="000066"/>
            </a:solidFill>
            <a:effectLst/>
          </a:endParaRPr>
        </a:p>
      </dgm:t>
    </dgm:pt>
    <dgm:pt modelId="{DD0913B8-1A70-4733-B953-4E4F3FABE8DE}" type="parTrans" cxnId="{C9AC89EF-B7D2-4738-924D-7AA7F3CB0C1E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FF59BEA5-51EF-49D5-A8F9-27728BC45964}" type="sibTrans" cxnId="{C9AC89EF-B7D2-4738-924D-7AA7F3CB0C1E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97A783FA-3743-4477-ACB8-D747E95D5405}">
      <dgm:prSet custT="1"/>
      <dgm:spPr/>
      <dgm:t>
        <a:bodyPr/>
        <a:lstStyle/>
        <a:p>
          <a:r>
            <a:rPr lang="ru-RU" sz="2000" b="1" dirty="0" smtClean="0">
              <a:solidFill>
                <a:srgbClr val="000066"/>
              </a:solidFill>
              <a:effectLst/>
            </a:rPr>
            <a:t>4</a:t>
          </a:r>
          <a:endParaRPr lang="ru-RU" sz="2000" b="1" dirty="0">
            <a:solidFill>
              <a:srgbClr val="000066"/>
            </a:solidFill>
            <a:effectLst/>
          </a:endParaRPr>
        </a:p>
      </dgm:t>
    </dgm:pt>
    <dgm:pt modelId="{0ECEEC38-F568-42DD-9F7F-21F5E602C879}" type="parTrans" cxnId="{54E6E31B-376B-48F5-B5E9-3261EC715343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CACDB1A2-E2B7-4674-AA35-CCCE1355D9BE}" type="sibTrans" cxnId="{54E6E31B-376B-48F5-B5E9-3261EC715343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BBB8FA7D-C7D9-4DF4-9AA2-1D4A369DE641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4400" b="1" dirty="0" smtClean="0">
              <a:solidFill>
                <a:srgbClr val="000066"/>
              </a:solidFill>
              <a:effectLst/>
            </a:rPr>
            <a:t>С помощью уравнения</a:t>
          </a:r>
          <a:endParaRPr lang="ru-RU" sz="4400" b="1" dirty="0">
            <a:solidFill>
              <a:srgbClr val="000066"/>
            </a:solidFill>
            <a:effectLst/>
          </a:endParaRPr>
        </a:p>
      </dgm:t>
    </dgm:pt>
    <dgm:pt modelId="{32796BBF-8E31-4819-94C5-72B07CD87D09}" type="parTrans" cxnId="{7183CF70-E9D0-4715-8CE7-73567A1BE3DE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6065271C-098F-4D94-8470-06376F61827B}" type="sibTrans" cxnId="{7183CF70-E9D0-4715-8CE7-73567A1BE3DE}">
      <dgm:prSet/>
      <dgm:spPr/>
      <dgm:t>
        <a:bodyPr/>
        <a:lstStyle/>
        <a:p>
          <a:endParaRPr lang="ru-RU" sz="1600" b="1">
            <a:solidFill>
              <a:srgbClr val="000066"/>
            </a:solidFill>
            <a:effectLst/>
          </a:endParaRPr>
        </a:p>
      </dgm:t>
    </dgm:pt>
    <dgm:pt modelId="{8805594A-3A5E-476A-8CF2-18DD9BF880BF}" type="pres">
      <dgm:prSet presAssocID="{A202081D-3471-4CFC-A481-7770C8796B3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283A04-AC21-4A5A-AAA3-AF14414EA7CF}" type="pres">
      <dgm:prSet presAssocID="{650C93E0-29FA-4E8D-9AC6-36472E2481A0}" presName="composite" presStyleCnt="0"/>
      <dgm:spPr/>
    </dgm:pt>
    <dgm:pt modelId="{1AE232AB-8171-4CEC-A5CC-E8E766DF5E07}" type="pres">
      <dgm:prSet presAssocID="{650C93E0-29FA-4E8D-9AC6-36472E2481A0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5945E-D33A-4844-8B3C-929B68E19935}" type="pres">
      <dgm:prSet presAssocID="{650C93E0-29FA-4E8D-9AC6-36472E2481A0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268AC-4961-429A-B90D-3B13C5E4BCC4}" type="pres">
      <dgm:prSet presAssocID="{4E2A78B4-CCC0-4918-BD9B-E63BAC8622A9}" presName="sp" presStyleCnt="0"/>
      <dgm:spPr/>
    </dgm:pt>
    <dgm:pt modelId="{11E7E207-1E53-40F4-9334-D7BF9115816F}" type="pres">
      <dgm:prSet presAssocID="{5A161AD0-976C-4CC9-84F2-FD5E7A5C45DC}" presName="composite" presStyleCnt="0"/>
      <dgm:spPr/>
    </dgm:pt>
    <dgm:pt modelId="{C8AF0A1C-FC99-4A13-8D68-72F72855EB68}" type="pres">
      <dgm:prSet presAssocID="{5A161AD0-976C-4CC9-84F2-FD5E7A5C45D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9685D-8A1F-4F4F-B1E9-F978970CB522}" type="pres">
      <dgm:prSet presAssocID="{5A161AD0-976C-4CC9-84F2-FD5E7A5C45DC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16D17C-925B-4365-B036-CF56CC50BC81}" type="pres">
      <dgm:prSet presAssocID="{FF0B26F6-6752-40FD-8EEC-77D21120821E}" presName="sp" presStyleCnt="0"/>
      <dgm:spPr/>
    </dgm:pt>
    <dgm:pt modelId="{C95637F0-2CE5-4267-80D1-1D50EF6ACCD0}" type="pres">
      <dgm:prSet presAssocID="{415234C7-1381-4710-BCDC-76A8053B3457}" presName="composite" presStyleCnt="0"/>
      <dgm:spPr/>
    </dgm:pt>
    <dgm:pt modelId="{379F9D41-5E07-498F-9956-DE7DF47B8EAF}" type="pres">
      <dgm:prSet presAssocID="{415234C7-1381-4710-BCDC-76A8053B3457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0DD5D-1939-46F4-8559-4DAE3CEE8307}" type="pres">
      <dgm:prSet presAssocID="{415234C7-1381-4710-BCDC-76A8053B3457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F47EC3-68B8-4603-B307-5CD1251947D0}" type="pres">
      <dgm:prSet presAssocID="{E9742E63-2BF5-49BA-BA0F-BA42271DB6BD}" presName="sp" presStyleCnt="0"/>
      <dgm:spPr/>
    </dgm:pt>
    <dgm:pt modelId="{55B3607B-5D29-4271-A64B-8A972F8B98B9}" type="pres">
      <dgm:prSet presAssocID="{97A783FA-3743-4477-ACB8-D747E95D5405}" presName="composite" presStyleCnt="0"/>
      <dgm:spPr/>
    </dgm:pt>
    <dgm:pt modelId="{109835CE-06B8-4166-AF13-29AB239E035F}" type="pres">
      <dgm:prSet presAssocID="{97A783FA-3743-4477-ACB8-D747E95D540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462477-EFF6-4820-AF83-EF33383EFAAD}" type="pres">
      <dgm:prSet presAssocID="{97A783FA-3743-4477-ACB8-D747E95D540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8F7FEF-3C10-434A-B841-1F15E6D4A38C}" type="presOf" srcId="{432F57FA-A6CF-4931-BBE0-B7D3C2FD82B3}" destId="{C505945E-D33A-4844-8B3C-929B68E19935}" srcOrd="0" destOrd="0" presId="urn:microsoft.com/office/officeart/2005/8/layout/chevron2"/>
    <dgm:cxn modelId="{107448F3-648F-4AC6-9353-41AEA64E3B73}" type="presOf" srcId="{5A161AD0-976C-4CC9-84F2-FD5E7A5C45DC}" destId="{C8AF0A1C-FC99-4A13-8D68-72F72855EB68}" srcOrd="0" destOrd="0" presId="urn:microsoft.com/office/officeart/2005/8/layout/chevron2"/>
    <dgm:cxn modelId="{7183CF70-E9D0-4715-8CE7-73567A1BE3DE}" srcId="{97A783FA-3743-4477-ACB8-D747E95D5405}" destId="{BBB8FA7D-C7D9-4DF4-9AA2-1D4A369DE641}" srcOrd="0" destOrd="0" parTransId="{32796BBF-8E31-4819-94C5-72B07CD87D09}" sibTransId="{6065271C-098F-4D94-8470-06376F61827B}"/>
    <dgm:cxn modelId="{6EF47234-83CC-4324-9573-0CBAC1CE078B}" srcId="{A202081D-3471-4CFC-A481-7770C8796B32}" destId="{5A161AD0-976C-4CC9-84F2-FD5E7A5C45DC}" srcOrd="1" destOrd="0" parTransId="{D82301B2-6BA1-4D03-A9B7-FBBEF537FBD1}" sibTransId="{FF0B26F6-6752-40FD-8EEC-77D21120821E}"/>
    <dgm:cxn modelId="{611A58FE-C6BA-4A12-B983-4F2E18765D8A}" type="presOf" srcId="{650C93E0-29FA-4E8D-9AC6-36472E2481A0}" destId="{1AE232AB-8171-4CEC-A5CC-E8E766DF5E07}" srcOrd="0" destOrd="0" presId="urn:microsoft.com/office/officeart/2005/8/layout/chevron2"/>
    <dgm:cxn modelId="{7DCF4A1D-7DC7-4C58-93D9-7047D9836BC4}" type="presOf" srcId="{D1177877-2FD0-4BF7-9D58-E7BC1F863883}" destId="{5649685D-8A1F-4F4F-B1E9-F978970CB522}" srcOrd="0" destOrd="0" presId="urn:microsoft.com/office/officeart/2005/8/layout/chevron2"/>
    <dgm:cxn modelId="{883A751C-BF7C-4060-802F-AE9B8469B7BD}" type="presOf" srcId="{3C1DAF60-42C7-4803-9577-CA0A541F3483}" destId="{44D0DD5D-1939-46F4-8559-4DAE3CEE8307}" srcOrd="0" destOrd="0" presId="urn:microsoft.com/office/officeart/2005/8/layout/chevron2"/>
    <dgm:cxn modelId="{75D504C7-8E66-4BA8-AD23-FC3AA7E5FDE0}" type="presOf" srcId="{97A783FA-3743-4477-ACB8-D747E95D5405}" destId="{109835CE-06B8-4166-AF13-29AB239E035F}" srcOrd="0" destOrd="0" presId="urn:microsoft.com/office/officeart/2005/8/layout/chevron2"/>
    <dgm:cxn modelId="{53E359B0-1F96-4873-BBD3-11F0BDEEA9F4}" srcId="{A202081D-3471-4CFC-A481-7770C8796B32}" destId="{415234C7-1381-4710-BCDC-76A8053B3457}" srcOrd="2" destOrd="0" parTransId="{0C11CD33-B9BA-427A-9537-6A1B34D98792}" sibTransId="{E9742E63-2BF5-49BA-BA0F-BA42271DB6BD}"/>
    <dgm:cxn modelId="{5281C07E-DFE2-48B8-8CAA-E22FC9B3A3B1}" srcId="{650C93E0-29FA-4E8D-9AC6-36472E2481A0}" destId="{432F57FA-A6CF-4931-BBE0-B7D3C2FD82B3}" srcOrd="0" destOrd="0" parTransId="{5B7BE5C2-E2C4-44DA-8135-C1119E447779}" sibTransId="{55FB22EB-CB30-4F43-A110-54FD06328651}"/>
    <dgm:cxn modelId="{E778A433-55D0-4050-B3E5-A218649E2FD6}" type="presOf" srcId="{A202081D-3471-4CFC-A481-7770C8796B32}" destId="{8805594A-3A5E-476A-8CF2-18DD9BF880BF}" srcOrd="0" destOrd="0" presId="urn:microsoft.com/office/officeart/2005/8/layout/chevron2"/>
    <dgm:cxn modelId="{C9AC89EF-B7D2-4738-924D-7AA7F3CB0C1E}" srcId="{415234C7-1381-4710-BCDC-76A8053B3457}" destId="{3C1DAF60-42C7-4803-9577-CA0A541F3483}" srcOrd="0" destOrd="0" parTransId="{DD0913B8-1A70-4733-B953-4E4F3FABE8DE}" sibTransId="{FF59BEA5-51EF-49D5-A8F9-27728BC45964}"/>
    <dgm:cxn modelId="{2C9BFCB8-C9A6-46CC-BF1F-FE37FD31D05A}" type="presOf" srcId="{415234C7-1381-4710-BCDC-76A8053B3457}" destId="{379F9D41-5E07-498F-9956-DE7DF47B8EAF}" srcOrd="0" destOrd="0" presId="urn:microsoft.com/office/officeart/2005/8/layout/chevron2"/>
    <dgm:cxn modelId="{54E6E31B-376B-48F5-B5E9-3261EC715343}" srcId="{A202081D-3471-4CFC-A481-7770C8796B32}" destId="{97A783FA-3743-4477-ACB8-D747E95D5405}" srcOrd="3" destOrd="0" parTransId="{0ECEEC38-F568-42DD-9F7F-21F5E602C879}" sibTransId="{CACDB1A2-E2B7-4674-AA35-CCCE1355D9BE}"/>
    <dgm:cxn modelId="{740ABDE3-D9BD-4602-940B-698F102A26CF}" type="presOf" srcId="{BBB8FA7D-C7D9-4DF4-9AA2-1D4A369DE641}" destId="{C6462477-EFF6-4820-AF83-EF33383EFAAD}" srcOrd="0" destOrd="0" presId="urn:microsoft.com/office/officeart/2005/8/layout/chevron2"/>
    <dgm:cxn modelId="{9E04373F-82DD-4D7D-B6C8-2DFE649254B8}" srcId="{A202081D-3471-4CFC-A481-7770C8796B32}" destId="{650C93E0-29FA-4E8D-9AC6-36472E2481A0}" srcOrd="0" destOrd="0" parTransId="{CAF67124-6ABB-4C61-BDE8-88EAC3E05728}" sibTransId="{4E2A78B4-CCC0-4918-BD9B-E63BAC8622A9}"/>
    <dgm:cxn modelId="{70C04C13-3AAF-4DEF-A5CB-0CF36BD3F47E}" srcId="{5A161AD0-976C-4CC9-84F2-FD5E7A5C45DC}" destId="{D1177877-2FD0-4BF7-9D58-E7BC1F863883}" srcOrd="0" destOrd="0" parTransId="{7D59CECE-BC94-4695-8B30-EA468D522680}" sibTransId="{173485D3-691A-419F-B053-30F5F956DF83}"/>
    <dgm:cxn modelId="{CE7F3E3C-CC93-4CDB-B2F1-5C5987CCB796}" type="presParOf" srcId="{8805594A-3A5E-476A-8CF2-18DD9BF880BF}" destId="{16283A04-AC21-4A5A-AAA3-AF14414EA7CF}" srcOrd="0" destOrd="0" presId="urn:microsoft.com/office/officeart/2005/8/layout/chevron2"/>
    <dgm:cxn modelId="{9A1B9656-36EF-41EF-9C2A-3F490FC9614F}" type="presParOf" srcId="{16283A04-AC21-4A5A-AAA3-AF14414EA7CF}" destId="{1AE232AB-8171-4CEC-A5CC-E8E766DF5E07}" srcOrd="0" destOrd="0" presId="urn:microsoft.com/office/officeart/2005/8/layout/chevron2"/>
    <dgm:cxn modelId="{F7CD98EF-2A7C-4B42-8137-3E0A51C9E97F}" type="presParOf" srcId="{16283A04-AC21-4A5A-AAA3-AF14414EA7CF}" destId="{C505945E-D33A-4844-8B3C-929B68E19935}" srcOrd="1" destOrd="0" presId="urn:microsoft.com/office/officeart/2005/8/layout/chevron2"/>
    <dgm:cxn modelId="{F27C0E25-6A79-4DFA-9DEB-B5A7B8A0A56A}" type="presParOf" srcId="{8805594A-3A5E-476A-8CF2-18DD9BF880BF}" destId="{B42268AC-4961-429A-B90D-3B13C5E4BCC4}" srcOrd="1" destOrd="0" presId="urn:microsoft.com/office/officeart/2005/8/layout/chevron2"/>
    <dgm:cxn modelId="{DE3012EB-E964-4B83-AEB1-8692790954E7}" type="presParOf" srcId="{8805594A-3A5E-476A-8CF2-18DD9BF880BF}" destId="{11E7E207-1E53-40F4-9334-D7BF9115816F}" srcOrd="2" destOrd="0" presId="urn:microsoft.com/office/officeart/2005/8/layout/chevron2"/>
    <dgm:cxn modelId="{A8F46AC8-7C60-4062-BC2B-BF25D82BAA66}" type="presParOf" srcId="{11E7E207-1E53-40F4-9334-D7BF9115816F}" destId="{C8AF0A1C-FC99-4A13-8D68-72F72855EB68}" srcOrd="0" destOrd="0" presId="urn:microsoft.com/office/officeart/2005/8/layout/chevron2"/>
    <dgm:cxn modelId="{F17949F2-3B77-475E-8308-B33A4374EEFD}" type="presParOf" srcId="{11E7E207-1E53-40F4-9334-D7BF9115816F}" destId="{5649685D-8A1F-4F4F-B1E9-F978970CB522}" srcOrd="1" destOrd="0" presId="urn:microsoft.com/office/officeart/2005/8/layout/chevron2"/>
    <dgm:cxn modelId="{72766897-AFC6-4F5A-96A7-1D0FCA9E3261}" type="presParOf" srcId="{8805594A-3A5E-476A-8CF2-18DD9BF880BF}" destId="{7B16D17C-925B-4365-B036-CF56CC50BC81}" srcOrd="3" destOrd="0" presId="urn:microsoft.com/office/officeart/2005/8/layout/chevron2"/>
    <dgm:cxn modelId="{8ABB6E50-5F49-4739-BF13-1B28ACEB4EAC}" type="presParOf" srcId="{8805594A-3A5E-476A-8CF2-18DD9BF880BF}" destId="{C95637F0-2CE5-4267-80D1-1D50EF6ACCD0}" srcOrd="4" destOrd="0" presId="urn:microsoft.com/office/officeart/2005/8/layout/chevron2"/>
    <dgm:cxn modelId="{D108CC81-9D53-4ECA-9088-67EC96958A12}" type="presParOf" srcId="{C95637F0-2CE5-4267-80D1-1D50EF6ACCD0}" destId="{379F9D41-5E07-498F-9956-DE7DF47B8EAF}" srcOrd="0" destOrd="0" presId="urn:microsoft.com/office/officeart/2005/8/layout/chevron2"/>
    <dgm:cxn modelId="{69BC5364-7E65-4475-B33A-8E65DECFCF01}" type="presParOf" srcId="{C95637F0-2CE5-4267-80D1-1D50EF6ACCD0}" destId="{44D0DD5D-1939-46F4-8559-4DAE3CEE8307}" srcOrd="1" destOrd="0" presId="urn:microsoft.com/office/officeart/2005/8/layout/chevron2"/>
    <dgm:cxn modelId="{6B1964F7-1A4F-4870-8879-99281CC2DABE}" type="presParOf" srcId="{8805594A-3A5E-476A-8CF2-18DD9BF880BF}" destId="{67F47EC3-68B8-4603-B307-5CD1251947D0}" srcOrd="5" destOrd="0" presId="urn:microsoft.com/office/officeart/2005/8/layout/chevron2"/>
    <dgm:cxn modelId="{8F9AF50F-B197-436C-B7DA-38CD57AE55DD}" type="presParOf" srcId="{8805594A-3A5E-476A-8CF2-18DD9BF880BF}" destId="{55B3607B-5D29-4271-A64B-8A972F8B98B9}" srcOrd="6" destOrd="0" presId="urn:microsoft.com/office/officeart/2005/8/layout/chevron2"/>
    <dgm:cxn modelId="{BFBD0398-1CB7-441D-91BF-C9BB622FEF26}" type="presParOf" srcId="{55B3607B-5D29-4271-A64B-8A972F8B98B9}" destId="{109835CE-06B8-4166-AF13-29AB239E035F}" srcOrd="0" destOrd="0" presId="urn:microsoft.com/office/officeart/2005/8/layout/chevron2"/>
    <dgm:cxn modelId="{D63F719A-5812-4624-A181-1F93B86F6384}" type="presParOf" srcId="{55B3607B-5D29-4271-A64B-8A972F8B98B9}" destId="{C6462477-EFF6-4820-AF83-EF33383EFA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70A8C-E3D0-4556-9A94-C02E460FF9E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CD8A3-7FCA-49EC-85B1-3EF13B9D70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357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314DE5-5A11-4008-80EF-02BADFFC372A}" type="slidenum">
              <a:rPr lang="ru-RU"/>
              <a:pPr/>
              <a:t>26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52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65725B-E599-45D1-801C-90A00ACAB366}" type="slidenum">
              <a:rPr lang="ru-RU"/>
              <a:pPr/>
              <a:t>31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162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CD8A3-7FCA-49EC-85B1-3EF13B9D7085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87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65461-3498-4A60-953D-BE09DB3ACA87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DFE13-EB42-4F1F-BC97-2C3BAA060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6;&#1080;&#1084;&#1084;&#1072;\Documents\MVI_7261.AVI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56;&#1072;&#1089;&#1090;&#1074;&#1086;&#1088;" TargetMode="External"/><Relationship Id="rId2" Type="http://schemas.openxmlformats.org/officeDocument/2006/relationships/hyperlink" Target="https://ru.wikipedia.org/wiki/&#1089;&#1084;&#1077;&#1089;&#1100;_(&#1093;&#1080;&#1084;&#1080;&#1103;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thexam.ru/b13/13_9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8077200" cy="335758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Применение технологических методов при решении задач по теме «Растворы» на уроках химии </a:t>
            </a:r>
            <a:r>
              <a:rPr lang="ru-RU" sz="4800" b="1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математики</a:t>
            </a:r>
            <a:endParaRPr lang="ru-RU" sz="4800" b="1" i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653136"/>
            <a:ext cx="5876872" cy="1944216"/>
          </a:xfrm>
        </p:spPr>
        <p:txBody>
          <a:bodyPr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b="1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Авторы проекта: </a:t>
            </a:r>
          </a:p>
          <a:p>
            <a:pPr algn="r"/>
            <a:r>
              <a:rPr lang="ru-RU" b="1" spc="50" dirty="0" err="1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Ахметшина</a:t>
            </a:r>
            <a:r>
              <a:rPr lang="ru-RU" b="1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Саида,</a:t>
            </a:r>
            <a:r>
              <a:rPr lang="en-US" b="1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Галиев</a:t>
            </a:r>
            <a:r>
              <a:rPr lang="ru-RU" b="1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Рамиль</a:t>
            </a:r>
            <a:endParaRPr lang="ru-RU" b="1" spc="50" dirty="0" smtClean="0">
              <a:ln w="11430"/>
              <a:solidFill>
                <a:srgbClr val="66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r>
              <a:rPr lang="ru-RU" dirty="0" smtClean="0">
                <a:solidFill>
                  <a:srgbClr val="C00000"/>
                </a:solidFill>
              </a:rPr>
              <a:t>Руководители: 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</a:rPr>
              <a:t>Афанасьева </a:t>
            </a:r>
            <a:r>
              <a:rPr lang="ru-RU" dirty="0">
                <a:solidFill>
                  <a:srgbClr val="C00000"/>
                </a:solidFill>
              </a:rPr>
              <a:t>Л.Н. </a:t>
            </a:r>
            <a:r>
              <a:rPr lang="ru-RU" dirty="0" smtClean="0">
                <a:solidFill>
                  <a:srgbClr val="C00000"/>
                </a:solidFill>
              </a:rPr>
              <a:t>– учитель математики</a:t>
            </a:r>
          </a:p>
          <a:p>
            <a:pPr algn="r"/>
            <a:r>
              <a:rPr lang="ru-RU" dirty="0" err="1" smtClean="0">
                <a:solidFill>
                  <a:srgbClr val="C00000"/>
                </a:solidFill>
              </a:rPr>
              <a:t>Кушниковская</a:t>
            </a:r>
            <a:r>
              <a:rPr lang="ru-RU" dirty="0" smtClean="0">
                <a:solidFill>
                  <a:srgbClr val="C00000"/>
                </a:solidFill>
              </a:rPr>
              <a:t> Г.А.</a:t>
            </a:r>
            <a:r>
              <a:rPr lang="ru-RU" dirty="0">
                <a:solidFill>
                  <a:srgbClr val="C00000"/>
                </a:solidFill>
              </a:rPr>
              <a:t> – </a:t>
            </a:r>
            <a:r>
              <a:rPr lang="ru-RU" dirty="0" smtClean="0">
                <a:solidFill>
                  <a:srgbClr val="C00000"/>
                </a:solidFill>
              </a:rPr>
              <a:t> учитель </a:t>
            </a:r>
            <a:r>
              <a:rPr lang="ru-RU" dirty="0">
                <a:solidFill>
                  <a:srgbClr val="C00000"/>
                </a:solidFill>
              </a:rPr>
              <a:t>химии</a:t>
            </a:r>
          </a:p>
          <a:p>
            <a:pPr algn="r"/>
            <a:r>
              <a:rPr lang="ru-RU" b="1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solidFill>
                <a:srgbClr val="66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5" descr="http://www.province.ru/yaroslavl/media/k2/items/cache/dd34e32172fe0202ef287e574244e1d2_X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33899"/>
            <a:ext cx="33337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Данные алгоритмы позволяют: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1.Понимать проблемы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2. Ставить вопросы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3. Выдвигать гипотезы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4. Классифицировать материал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5. Аргументировать собственное решение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6. Формулировать выводы по конкретной теме в соответствии с ФГОС. </a:t>
            </a:r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67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Теоретическая справка 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0066"/>
                </a:solidFill>
                <a:cs typeface="Times New Roman" pitchFamily="18" charset="0"/>
              </a:rPr>
              <a:t>Смесь</a:t>
            </a:r>
            <a:r>
              <a:rPr lang="ru-RU" sz="2800" dirty="0">
                <a:solidFill>
                  <a:srgbClr val="000066"/>
                </a:solidFill>
                <a:cs typeface="Times New Roman" pitchFamily="18" charset="0"/>
              </a:rPr>
              <a:t> — </a:t>
            </a:r>
            <a:r>
              <a:rPr lang="ru-RU" sz="2800" u="sng" dirty="0" smtClean="0">
                <a:solidFill>
                  <a:srgbClr val="000066"/>
                </a:solidFill>
                <a:cs typeface="Times New Roman" pitchFamily="18" charset="0"/>
              </a:rPr>
              <a:t>химическое вещество</a:t>
            </a:r>
            <a:r>
              <a:rPr lang="ru-RU" sz="2800" dirty="0" smtClean="0">
                <a:solidFill>
                  <a:srgbClr val="000066"/>
                </a:solidFill>
                <a:cs typeface="Times New Roman" pitchFamily="18" charset="0"/>
              </a:rPr>
              <a:t>, </a:t>
            </a:r>
            <a:r>
              <a:rPr lang="ru-RU" sz="2800" dirty="0">
                <a:solidFill>
                  <a:srgbClr val="000066"/>
                </a:solidFill>
                <a:cs typeface="Times New Roman" pitchFamily="18" charset="0"/>
              </a:rPr>
              <a:t>в состав которого входит не менее двух </a:t>
            </a:r>
            <a:r>
              <a:rPr lang="ru-RU" sz="2800" u="sng" dirty="0" smtClean="0">
                <a:solidFill>
                  <a:srgbClr val="000066"/>
                </a:solidFill>
                <a:cs typeface="Times New Roman" pitchFamily="18" charset="0"/>
              </a:rPr>
              <a:t>составляющих веществ</a:t>
            </a:r>
            <a:r>
              <a:rPr lang="ru-RU" sz="2800" dirty="0">
                <a:solidFill>
                  <a:srgbClr val="000066"/>
                </a:solidFill>
                <a:cs typeface="Times New Roman" pitchFamily="18" charset="0"/>
              </a:rPr>
              <a:t> (</a:t>
            </a:r>
            <a:r>
              <a:rPr lang="ru-RU" sz="2800" i="1" dirty="0">
                <a:solidFill>
                  <a:srgbClr val="000066"/>
                </a:solidFill>
                <a:cs typeface="Times New Roman" pitchFamily="18" charset="0"/>
              </a:rPr>
              <a:t>компонентов смеси</a:t>
            </a:r>
            <a:r>
              <a:rPr lang="ru-RU" sz="2800" dirty="0">
                <a:solidFill>
                  <a:srgbClr val="000066"/>
                </a:solidFill>
                <a:cs typeface="Times New Roman" pitchFamily="18" charset="0"/>
              </a:rPr>
              <a:t>). Однородную смесь называют </a:t>
            </a:r>
            <a:r>
              <a:rPr lang="ru-RU" sz="2800" u="sng" dirty="0" smtClean="0">
                <a:solidFill>
                  <a:srgbClr val="000066"/>
                </a:solidFill>
                <a:cs typeface="Times New Roman" pitchFamily="18" charset="0"/>
              </a:rPr>
              <a:t>раствором </a:t>
            </a:r>
            <a:r>
              <a:rPr lang="ru-RU" sz="2800" dirty="0" smtClean="0">
                <a:solidFill>
                  <a:srgbClr val="000066"/>
                </a:solidFill>
                <a:cs typeface="Times New Roman" pitchFamily="18" charset="0"/>
              </a:rPr>
              <a:t>(</a:t>
            </a:r>
            <a:r>
              <a:rPr lang="ru-RU" sz="2800" dirty="0">
                <a:solidFill>
                  <a:srgbClr val="000066"/>
                </a:solidFill>
                <a:cs typeface="Times New Roman" pitchFamily="18" charset="0"/>
              </a:rPr>
              <a:t>газовым, жидким или </a:t>
            </a:r>
            <a:r>
              <a:rPr lang="ru-RU" sz="2800" dirty="0" smtClean="0">
                <a:solidFill>
                  <a:srgbClr val="000066"/>
                </a:solidFill>
                <a:cs typeface="Times New Roman" pitchFamily="18" charset="0"/>
              </a:rPr>
              <a:t>твердым)</a:t>
            </a:r>
            <a:endParaRPr lang="ru-RU" sz="2800" dirty="0">
              <a:solidFill>
                <a:srgbClr val="000066"/>
              </a:solidFill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800" dirty="0">
              <a:solidFill>
                <a:srgbClr val="000066"/>
              </a:solidFill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66"/>
                </a:solidFill>
                <a:cs typeface="Times New Roman" pitchFamily="18" charset="0"/>
              </a:rPr>
              <a:t>Раствор – </a:t>
            </a:r>
            <a:r>
              <a:rPr lang="ru-RU" sz="2800" dirty="0" smtClean="0">
                <a:solidFill>
                  <a:srgbClr val="000066"/>
                </a:solidFill>
                <a:cs typeface="Times New Roman" pitchFamily="18" charset="0"/>
              </a:rPr>
              <a:t>это </a:t>
            </a:r>
            <a:r>
              <a:rPr lang="ru-RU" sz="2800" u="sng" dirty="0" smtClean="0">
                <a:solidFill>
                  <a:srgbClr val="000066"/>
                </a:solidFill>
                <a:cs typeface="Times New Roman" pitchFamily="18" charset="0"/>
              </a:rPr>
              <a:t>однородные смеси</a:t>
            </a:r>
            <a:r>
              <a:rPr lang="ru-RU" sz="2800" dirty="0" smtClean="0">
                <a:solidFill>
                  <a:srgbClr val="000066"/>
                </a:solidFill>
                <a:cs typeface="Times New Roman" pitchFamily="18" charset="0"/>
              </a:rPr>
              <a:t>, состоящие из двух или более компонентов.</a:t>
            </a:r>
            <a:endParaRPr lang="ru-RU" sz="2800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Способы решения «задач на смеси и 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растворы»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59033496"/>
              </p:ext>
            </p:extLst>
          </p:nvPr>
        </p:nvGraphicFramePr>
        <p:xfrm>
          <a:off x="827584" y="1916832"/>
          <a:ext cx="770485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427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1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связанные с понятиями </a:t>
            </a:r>
            <a:b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«концентрация» и «процентное содержание»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637112"/>
              </a:xfrm>
            </p:spPr>
            <p:txBody>
              <a:bodyPr>
                <a:normAutofit lnSpcReduction="10000"/>
              </a:bodyPr>
              <a:lstStyle/>
              <a:p>
                <a:pPr marL="411480">
                  <a:buNone/>
                  <a:defRPr/>
                </a:pPr>
                <a:r>
                  <a:rPr lang="ru-RU" sz="1800" dirty="0" smtClean="0">
                    <a:solidFill>
                      <a:srgbClr val="000066"/>
                    </a:solidFill>
                  </a:rPr>
                  <a:t>Способы выражения концентрации раствора в химии:</a:t>
                </a:r>
              </a:p>
              <a:p>
                <a:pPr marL="411480">
                  <a:buAutoNum type="arabicPeriod"/>
                  <a:defRPr/>
                </a:pPr>
                <a:r>
                  <a:rPr lang="ru-RU" sz="1800" b="1" dirty="0" smtClean="0">
                    <a:solidFill>
                      <a:srgbClr val="000066"/>
                    </a:solidFill>
                  </a:rPr>
                  <a:t>массовая </a:t>
                </a:r>
                <a:r>
                  <a:rPr lang="ru-RU" sz="1800" b="1" dirty="0">
                    <a:solidFill>
                      <a:srgbClr val="000066"/>
                    </a:solidFill>
                  </a:rPr>
                  <a:t>доля растворенного </a:t>
                </a:r>
                <a:r>
                  <a:rPr lang="ru-RU" sz="1800" b="1" dirty="0" smtClean="0">
                    <a:solidFill>
                      <a:srgbClr val="000066"/>
                    </a:solidFill>
                  </a:rPr>
                  <a:t>вещества</a:t>
                </a:r>
                <a:r>
                  <a:rPr lang="ru-RU" sz="1800" dirty="0" smtClean="0">
                    <a:solidFill>
                      <a:srgbClr val="000066"/>
                    </a:solidFill>
                  </a:rPr>
                  <a:t>:</a:t>
                </a:r>
              </a:p>
              <a:p>
                <a:pPr marL="6858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800" b="1" i="1" smtClean="0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𝒘</m:t>
                          </m:r>
                        </m:e>
                        <m:sub>
                          <m:r>
                            <a:rPr lang="ru-RU" sz="1800" b="1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р.в.</m:t>
                          </m:r>
                        </m:sub>
                      </m:sSub>
                      <m:r>
                        <a:rPr lang="ru-RU" sz="18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1800" b="1" i="1" smtClean="0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1800" b="1" i="1" smtClean="0">
                                  <a:solidFill>
                                    <a:srgbClr val="00006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ru-RU" sz="1800" b="1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р.в.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1800" b="1" i="1" smtClean="0">
                                  <a:solidFill>
                                    <a:srgbClr val="00006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ru-RU" sz="1800" b="1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р−ра</m:t>
                              </m:r>
                            </m:sub>
                          </m:sSub>
                        </m:den>
                      </m:f>
                      <m:r>
                        <a:rPr lang="ru-RU" sz="1800" b="1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ru-RU" sz="1800" b="1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𝟏𝟎𝟎</m:t>
                      </m:r>
                      <m:r>
                        <a:rPr lang="ru-RU" sz="1800" b="1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%</m:t>
                      </m:r>
                      <m:r>
                        <a:rPr lang="ru-RU" sz="1800" b="0" i="1" smtClean="0">
                          <a:solidFill>
                            <a:srgbClr val="000066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ru-RU" sz="1800" dirty="0" smtClean="0">
                  <a:solidFill>
                    <a:srgbClr val="000066"/>
                  </a:solidFill>
                </a:endParaRPr>
              </a:p>
              <a:p>
                <a:pPr marL="411480">
                  <a:buNone/>
                  <a:defRPr/>
                </a:pPr>
                <a:endParaRPr lang="ru-RU" sz="1800" dirty="0" smtClean="0">
                  <a:solidFill>
                    <a:srgbClr val="000066"/>
                  </a:solidFill>
                </a:endParaRPr>
              </a:p>
              <a:p>
                <a:pPr marL="411480">
                  <a:buNone/>
                  <a:defRPr/>
                </a:pPr>
                <a:r>
                  <a:rPr lang="ru-RU" sz="1800" dirty="0" smtClean="0">
                    <a:solidFill>
                      <a:srgbClr val="000066"/>
                    </a:solidFill>
                  </a:rPr>
                  <a:t>где </a:t>
                </a:r>
                <a:r>
                  <a:rPr lang="en-US" sz="1800" i="1" dirty="0" smtClean="0">
                    <a:solidFill>
                      <a:srgbClr val="000066"/>
                    </a:solidFill>
                  </a:rPr>
                  <a:t>w</a:t>
                </a:r>
                <a:r>
                  <a:rPr lang="ru-RU" sz="1800" i="1" baseline="-25000" dirty="0" err="1" smtClean="0">
                    <a:solidFill>
                      <a:srgbClr val="000066"/>
                    </a:solidFill>
                  </a:rPr>
                  <a:t>р.в</a:t>
                </a:r>
                <a:r>
                  <a:rPr lang="ru-RU" sz="1800" i="1" baseline="-25000" dirty="0" smtClean="0">
                    <a:solidFill>
                      <a:srgbClr val="000066"/>
                    </a:solidFill>
                  </a:rPr>
                  <a:t>.</a:t>
                </a:r>
                <a:r>
                  <a:rPr lang="ru-RU" sz="1800" dirty="0" smtClean="0">
                    <a:solidFill>
                      <a:srgbClr val="000066"/>
                    </a:solidFill>
                  </a:rPr>
                  <a:t> – массовая доля растворенного вещества, в %;</a:t>
                </a:r>
              </a:p>
              <a:p>
                <a:pPr marL="411480">
                  <a:buNone/>
                  <a:defRPr/>
                </a:pPr>
                <a:r>
                  <a:rPr lang="en-US" sz="1800" i="1" dirty="0" smtClean="0">
                    <a:solidFill>
                      <a:srgbClr val="000066"/>
                    </a:solidFill>
                  </a:rPr>
                  <a:t>m</a:t>
                </a:r>
                <a:r>
                  <a:rPr lang="ru-RU" sz="1800" i="1" baseline="-25000" dirty="0" err="1" smtClean="0">
                    <a:solidFill>
                      <a:srgbClr val="000066"/>
                    </a:solidFill>
                  </a:rPr>
                  <a:t>р.в</a:t>
                </a:r>
                <a:r>
                  <a:rPr lang="ru-RU" sz="1800" i="1" baseline="-25000" dirty="0" smtClean="0">
                    <a:solidFill>
                      <a:srgbClr val="000066"/>
                    </a:solidFill>
                  </a:rPr>
                  <a:t>. </a:t>
                </a:r>
                <a:r>
                  <a:rPr lang="ru-RU" sz="1800" dirty="0" smtClean="0">
                    <a:solidFill>
                      <a:srgbClr val="000066"/>
                    </a:solidFill>
                  </a:rPr>
                  <a:t>– масса растворенного вещества, в граммах;</a:t>
                </a:r>
              </a:p>
              <a:p>
                <a:pPr marL="411480">
                  <a:buNone/>
                  <a:defRPr/>
                </a:pPr>
                <a:r>
                  <a:rPr lang="en-US" sz="1800" i="1" dirty="0" smtClean="0">
                    <a:solidFill>
                      <a:srgbClr val="000066"/>
                    </a:solidFill>
                  </a:rPr>
                  <a:t>m</a:t>
                </a:r>
                <a:r>
                  <a:rPr lang="ru-RU" sz="1800" i="1" baseline="-25000" dirty="0" smtClean="0">
                    <a:solidFill>
                      <a:srgbClr val="000066"/>
                    </a:solidFill>
                  </a:rPr>
                  <a:t>р-</a:t>
                </a:r>
                <a:r>
                  <a:rPr lang="ru-RU" sz="1800" i="1" baseline="-25000" dirty="0" err="1" smtClean="0">
                    <a:solidFill>
                      <a:srgbClr val="000066"/>
                    </a:solidFill>
                  </a:rPr>
                  <a:t>ра</a:t>
                </a:r>
                <a:r>
                  <a:rPr lang="ru-RU" sz="1800" dirty="0" smtClean="0">
                    <a:solidFill>
                      <a:srgbClr val="000066"/>
                    </a:solidFill>
                  </a:rPr>
                  <a:t> – масса раствора, в граммах.</a:t>
                </a:r>
              </a:p>
              <a:p>
                <a:pPr marL="411480">
                  <a:buNone/>
                  <a:defRPr/>
                </a:pPr>
                <a:endParaRPr lang="ru-RU" sz="1800" dirty="0" smtClean="0">
                  <a:solidFill>
                    <a:srgbClr val="000066"/>
                  </a:solidFill>
                </a:endParaRPr>
              </a:p>
              <a:p>
                <a:pPr marL="411480">
                  <a:buNone/>
                  <a:defRPr/>
                </a:pPr>
                <a:r>
                  <a:rPr lang="ru-RU" sz="1800" dirty="0" smtClean="0">
                    <a:solidFill>
                      <a:srgbClr val="000066"/>
                    </a:solidFill>
                  </a:rPr>
                  <a:t>2. </a:t>
                </a:r>
                <a:r>
                  <a:rPr lang="ru-RU" sz="1800" b="1" dirty="0" smtClean="0">
                    <a:solidFill>
                      <a:srgbClr val="000066"/>
                    </a:solidFill>
                  </a:rPr>
                  <a:t>Молярная концентрация</a:t>
                </a:r>
                <a:r>
                  <a:rPr lang="ru-RU" sz="1800" dirty="0" smtClean="0">
                    <a:solidFill>
                      <a:srgbClr val="000066"/>
                    </a:solidFill>
                  </a:rPr>
                  <a:t>:</a:t>
                </a:r>
              </a:p>
              <a:p>
                <a:pPr marL="41148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ru-RU" sz="1800" b="1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С=</m:t>
                      </m:r>
                      <m:f>
                        <m:fPr>
                          <m:ctrlPr>
                            <a:rPr lang="ru-RU" sz="1800" b="1" i="1" smtClean="0">
                              <a:solidFill>
                                <a:srgbClr val="000066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𝒏</m:t>
                          </m:r>
                        </m:num>
                        <m:den>
                          <m:sSub>
                            <m:sSubPr>
                              <m:ctrlPr>
                                <a:rPr lang="ru-RU" sz="1800" b="1" i="1" smtClean="0">
                                  <a:solidFill>
                                    <a:srgbClr val="00006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ru-RU" sz="1800" b="1" i="1" smtClean="0">
                                  <a:solidFill>
                                    <a:srgbClr val="000066"/>
                                  </a:solidFill>
                                  <a:latin typeface="Cambria Math"/>
                                </a:rPr>
                                <m:t>р−ра</m:t>
                              </m:r>
                            </m:sub>
                          </m:sSub>
                        </m:den>
                      </m:f>
                      <m:r>
                        <a:rPr lang="ru-RU" sz="1800" b="1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sz="1800" b="1" dirty="0" smtClean="0">
                  <a:solidFill>
                    <a:srgbClr val="000066"/>
                  </a:solidFill>
                </a:endParaRPr>
              </a:p>
              <a:p>
                <a:pPr marL="411480">
                  <a:buNone/>
                  <a:defRPr/>
                </a:pPr>
                <a:r>
                  <a:rPr lang="ru-RU" sz="1800" dirty="0" smtClean="0">
                    <a:solidFill>
                      <a:srgbClr val="000066"/>
                    </a:solidFill>
                  </a:rPr>
                  <a:t>где С – молярная концентрация растворенного вещества, моль/л;</a:t>
                </a:r>
              </a:p>
              <a:p>
                <a:pPr marL="411480">
                  <a:buNone/>
                  <a:defRPr/>
                </a:pPr>
                <a:r>
                  <a:rPr lang="en-US" sz="1800" dirty="0">
                    <a:solidFill>
                      <a:srgbClr val="000066"/>
                    </a:solidFill>
                  </a:rPr>
                  <a:t>n</a:t>
                </a:r>
                <a:r>
                  <a:rPr lang="en-US" sz="1800" dirty="0" smtClean="0">
                    <a:solidFill>
                      <a:srgbClr val="000066"/>
                    </a:solidFill>
                  </a:rPr>
                  <a:t> – </a:t>
                </a:r>
                <a:r>
                  <a:rPr lang="ru-RU" sz="1800" dirty="0" smtClean="0">
                    <a:solidFill>
                      <a:srgbClr val="000066"/>
                    </a:solidFill>
                  </a:rPr>
                  <a:t>количество растворенного вещества, моль;</a:t>
                </a:r>
              </a:p>
              <a:p>
                <a:pPr marL="118872" indent="0">
                  <a:buNone/>
                </a:pPr>
                <a:r>
                  <a:rPr lang="en-US" sz="1800" dirty="0" smtClean="0">
                    <a:solidFill>
                      <a:srgbClr val="000066"/>
                    </a:solidFill>
                  </a:rPr>
                  <a:t>V</a:t>
                </a:r>
                <a:r>
                  <a:rPr lang="ru-RU" sz="1800" dirty="0" smtClean="0">
                    <a:solidFill>
                      <a:srgbClr val="000066"/>
                    </a:solidFill>
                  </a:rPr>
                  <a:t>р-</a:t>
                </a:r>
                <a:r>
                  <a:rPr lang="ru-RU" sz="1800" dirty="0" err="1" smtClean="0">
                    <a:solidFill>
                      <a:srgbClr val="000066"/>
                    </a:solidFill>
                  </a:rPr>
                  <a:t>ра</a:t>
                </a:r>
                <a:r>
                  <a:rPr lang="ru-RU" sz="1800" dirty="0" smtClean="0">
                    <a:solidFill>
                      <a:srgbClr val="000066"/>
                    </a:solidFill>
                  </a:rPr>
                  <a:t> – объем раствора, л.</a:t>
                </a:r>
                <a:endParaRPr lang="ru-RU" sz="1800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637112"/>
              </a:xfrm>
              <a:blipFill rotWithShape="1">
                <a:blip r:embed="rId2"/>
                <a:stretch>
                  <a:fillRect t="-11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433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Табличный способ решения «задач на смеси и 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растворы»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u="sng" dirty="0">
                <a:solidFill>
                  <a:srgbClr val="000066"/>
                </a:solidFill>
              </a:rPr>
              <a:t>Задача 1</a:t>
            </a:r>
            <a:r>
              <a:rPr lang="ru-RU" sz="2000" b="1" u="sng" dirty="0">
                <a:solidFill>
                  <a:srgbClr val="000066"/>
                </a:solidFill>
              </a:rPr>
              <a:t>.</a:t>
            </a:r>
            <a:r>
              <a:rPr lang="ru-RU" sz="2000" dirty="0">
                <a:solidFill>
                  <a:srgbClr val="000066"/>
                </a:solidFill>
              </a:rPr>
              <a:t> В каких пропорциях нужно смешать </a:t>
            </a:r>
            <a:r>
              <a:rPr lang="ru-RU" sz="2000" i="1" dirty="0">
                <a:solidFill>
                  <a:srgbClr val="000066"/>
                </a:solidFill>
              </a:rPr>
              <a:t>а</a:t>
            </a:r>
            <a:r>
              <a:rPr lang="ru-RU" sz="2000" dirty="0">
                <a:solidFill>
                  <a:srgbClr val="000066"/>
                </a:solidFill>
              </a:rPr>
              <a:t>%-й и </a:t>
            </a:r>
            <a:r>
              <a:rPr lang="ru-RU" sz="2000" i="1" dirty="0">
                <a:solidFill>
                  <a:srgbClr val="000066"/>
                </a:solidFill>
              </a:rPr>
              <a:t>b</a:t>
            </a:r>
            <a:r>
              <a:rPr lang="ru-RU" sz="2000" dirty="0">
                <a:solidFill>
                  <a:srgbClr val="000066"/>
                </a:solidFill>
              </a:rPr>
              <a:t>%-й растворы кислоты (</a:t>
            </a:r>
            <a:r>
              <a:rPr lang="ru-RU" sz="2000" i="1" dirty="0">
                <a:solidFill>
                  <a:srgbClr val="000066"/>
                </a:solidFill>
              </a:rPr>
              <a:t>a</a:t>
            </a:r>
            <a:r>
              <a:rPr lang="ru-RU" sz="2000" dirty="0">
                <a:solidFill>
                  <a:srgbClr val="000066"/>
                </a:solidFill>
              </a:rPr>
              <a:t> &lt; </a:t>
            </a:r>
            <a:r>
              <a:rPr lang="ru-RU" sz="2000" i="1" dirty="0">
                <a:solidFill>
                  <a:srgbClr val="000066"/>
                </a:solidFill>
              </a:rPr>
              <a:t>b</a:t>
            </a:r>
            <a:r>
              <a:rPr lang="ru-RU" sz="2000" dirty="0">
                <a:solidFill>
                  <a:srgbClr val="000066"/>
                </a:solidFill>
              </a:rPr>
              <a:t>), чтобы получить </a:t>
            </a:r>
            <a:r>
              <a:rPr lang="ru-RU" sz="2000" i="1" dirty="0">
                <a:solidFill>
                  <a:srgbClr val="000066"/>
                </a:solidFill>
              </a:rPr>
              <a:t>с</a:t>
            </a:r>
            <a:r>
              <a:rPr lang="ru-RU" sz="2000" dirty="0">
                <a:solidFill>
                  <a:srgbClr val="000066"/>
                </a:solidFill>
              </a:rPr>
              <a:t>%-й раствор?</a:t>
            </a:r>
          </a:p>
          <a:p>
            <a:pPr>
              <a:buNone/>
            </a:pPr>
            <a:r>
              <a:rPr lang="ru-RU" sz="2000" dirty="0">
                <a:solidFill>
                  <a:srgbClr val="000066"/>
                </a:solidFill>
              </a:rPr>
              <a:t>Возьмем </a:t>
            </a:r>
            <a:r>
              <a:rPr lang="ru-RU" sz="2000" i="1" dirty="0">
                <a:solidFill>
                  <a:srgbClr val="000066"/>
                </a:solidFill>
              </a:rPr>
              <a:t>х</a:t>
            </a:r>
            <a:r>
              <a:rPr lang="ru-RU" sz="2000" dirty="0">
                <a:solidFill>
                  <a:srgbClr val="000066"/>
                </a:solidFill>
              </a:rPr>
              <a:t> г </a:t>
            </a:r>
            <a:r>
              <a:rPr lang="ru-RU" sz="2000" i="1" dirty="0">
                <a:solidFill>
                  <a:srgbClr val="000066"/>
                </a:solidFill>
              </a:rPr>
              <a:t>а</a:t>
            </a:r>
            <a:r>
              <a:rPr lang="ru-RU" sz="2000" dirty="0">
                <a:solidFill>
                  <a:srgbClr val="000066"/>
                </a:solidFill>
              </a:rPr>
              <a:t>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 раствора и </a:t>
            </a:r>
            <a:r>
              <a:rPr lang="ru-RU" sz="2000" i="1" dirty="0">
                <a:solidFill>
                  <a:srgbClr val="000066"/>
                </a:solidFill>
              </a:rPr>
              <a:t>у</a:t>
            </a:r>
            <a:r>
              <a:rPr lang="ru-RU" sz="2000" dirty="0">
                <a:solidFill>
                  <a:srgbClr val="000066"/>
                </a:solidFill>
              </a:rPr>
              <a:t> г </a:t>
            </a:r>
            <a:r>
              <a:rPr lang="ru-RU" sz="2000" i="1" dirty="0">
                <a:solidFill>
                  <a:srgbClr val="000066"/>
                </a:solidFill>
              </a:rPr>
              <a:t>b</a:t>
            </a:r>
            <a:r>
              <a:rPr lang="ru-RU" sz="2000" dirty="0">
                <a:solidFill>
                  <a:srgbClr val="000066"/>
                </a:solidFill>
              </a:rPr>
              <a:t>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 раствора кислоты. Составим таблицу</a:t>
            </a:r>
            <a:r>
              <a:rPr lang="ru-RU" dirty="0" smtClean="0">
                <a:solidFill>
                  <a:srgbClr val="000066"/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  </a:t>
            </a:r>
            <a:endParaRPr lang="ru-RU" dirty="0">
              <a:solidFill>
                <a:srgbClr val="000066"/>
              </a:solidFill>
            </a:endParaRPr>
          </a:p>
          <a:p>
            <a:pPr marL="118872" indent="0">
              <a:buNone/>
            </a:pPr>
            <a:endParaRPr lang="ru-RU" dirty="0">
              <a:solidFill>
                <a:srgbClr val="000066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969034"/>
              </p:ext>
            </p:extLst>
          </p:nvPr>
        </p:nvGraphicFramePr>
        <p:xfrm>
          <a:off x="611560" y="3356992"/>
          <a:ext cx="7920879" cy="3168354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640293"/>
                <a:gridCol w="2640293"/>
                <a:gridCol w="2640293"/>
              </a:tblGrid>
              <a:tr h="1157169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Концентрация  раствора, %</a:t>
                      </a:r>
                      <a:endParaRPr lang="ru-RU" sz="1800" dirty="0"/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Масса раствора, г</a:t>
                      </a:r>
                      <a:endParaRPr lang="ru-RU" sz="1800" dirty="0"/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Масса кислоты,</a:t>
                      </a:r>
                      <a:r>
                        <a:rPr kumimoji="0" lang="ru-RU" sz="1800" kern="1200" baseline="0" dirty="0" smtClean="0"/>
                        <a:t> </a:t>
                      </a:r>
                      <a:r>
                        <a:rPr kumimoji="0" lang="ru-RU" sz="1800" kern="1200" dirty="0" smtClean="0"/>
                        <a:t>г</a:t>
                      </a:r>
                      <a:endParaRPr lang="ru-RU" sz="1800" dirty="0"/>
                    </a:p>
                  </a:txBody>
                  <a:tcPr marL="91439" marR="91439" marT="45734" marB="45734"/>
                </a:tc>
              </a:tr>
              <a:tr h="6703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/>
                        <a:t>a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84" marB="2858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84" marB="2858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0,01ax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84" marB="28584" anchor="ctr"/>
                </a:tc>
              </a:tr>
              <a:tr h="6703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b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84" marB="2858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84" marB="2858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0,01by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84" marB="28584" anchor="ctr"/>
                </a:tc>
              </a:tr>
              <a:tr h="6703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c (смесь)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84" marB="2858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/>
                        <a:t>x</a:t>
                      </a:r>
                      <a:r>
                        <a:rPr lang="ru-RU" sz="1400" dirty="0"/>
                        <a:t> + </a:t>
                      </a:r>
                      <a:r>
                        <a:rPr lang="ru-RU" sz="1400" dirty="0" err="1"/>
                        <a:t>y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84" marB="2858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0,01c(</a:t>
                      </a:r>
                      <a:r>
                        <a:rPr lang="ru-RU" sz="1400" dirty="0" err="1"/>
                        <a:t>x</a:t>
                      </a:r>
                      <a:r>
                        <a:rPr lang="ru-RU" sz="1400" dirty="0"/>
                        <a:t> + </a:t>
                      </a:r>
                      <a:r>
                        <a:rPr lang="ru-RU" sz="1400" dirty="0" err="1"/>
                        <a:t>y</a:t>
                      </a:r>
                      <a:r>
                        <a:rPr lang="ru-RU" sz="1400" dirty="0"/>
                        <a:t>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84" marB="2858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34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>
                <a:solidFill>
                  <a:srgbClr val="000066"/>
                </a:solidFill>
              </a:rPr>
              <a:t>Составим и решим уравнение:</a:t>
            </a:r>
          </a:p>
          <a:p>
            <a:pPr>
              <a:buNone/>
            </a:pPr>
            <a:endParaRPr lang="ru-RU" sz="3600" dirty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0066"/>
                </a:solidFill>
              </a:rPr>
              <a:t>0,01</a:t>
            </a:r>
            <a:r>
              <a:rPr lang="ru-RU" i="1" dirty="0">
                <a:solidFill>
                  <a:srgbClr val="000066"/>
                </a:solidFill>
              </a:rPr>
              <a:t>ах</a:t>
            </a:r>
            <a:r>
              <a:rPr lang="ru-RU" dirty="0">
                <a:solidFill>
                  <a:srgbClr val="000066"/>
                </a:solidFill>
              </a:rPr>
              <a:t> + 0,01</a:t>
            </a:r>
            <a:r>
              <a:rPr lang="ru-RU" i="1" dirty="0">
                <a:solidFill>
                  <a:srgbClr val="000066"/>
                </a:solidFill>
              </a:rPr>
              <a:t>by</a:t>
            </a:r>
            <a:r>
              <a:rPr lang="ru-RU" dirty="0">
                <a:solidFill>
                  <a:srgbClr val="000066"/>
                </a:solidFill>
              </a:rPr>
              <a:t> = 0,01</a:t>
            </a:r>
            <a:r>
              <a:rPr lang="ru-RU" i="1" dirty="0">
                <a:solidFill>
                  <a:srgbClr val="000066"/>
                </a:solidFill>
              </a:rPr>
              <a:t>c</a:t>
            </a:r>
            <a:r>
              <a:rPr lang="ru-RU" dirty="0">
                <a:solidFill>
                  <a:srgbClr val="000066"/>
                </a:solidFill>
              </a:rPr>
              <a:t>(</a:t>
            </a:r>
            <a:r>
              <a:rPr lang="ru-RU" i="1" dirty="0">
                <a:solidFill>
                  <a:srgbClr val="000066"/>
                </a:solidFill>
              </a:rPr>
              <a:t>x + y</a:t>
            </a:r>
            <a:r>
              <a:rPr lang="ru-RU" dirty="0">
                <a:solidFill>
                  <a:srgbClr val="000066"/>
                </a:solidFill>
              </a:rPr>
              <a:t>),</a:t>
            </a:r>
          </a:p>
          <a:p>
            <a:pPr>
              <a:buNone/>
            </a:pPr>
            <a:r>
              <a:rPr lang="ru-RU" dirty="0">
                <a:solidFill>
                  <a:srgbClr val="000066"/>
                </a:solidFill>
              </a:rPr>
              <a:t>(</a:t>
            </a:r>
            <a:r>
              <a:rPr lang="ru-RU" i="1" dirty="0">
                <a:solidFill>
                  <a:srgbClr val="000066"/>
                </a:solidFill>
              </a:rPr>
              <a:t>b </a:t>
            </a:r>
            <a:r>
              <a:rPr lang="ru-RU" dirty="0">
                <a:solidFill>
                  <a:srgbClr val="000066"/>
                </a:solidFill>
              </a:rPr>
              <a:t>– </a:t>
            </a:r>
            <a:r>
              <a:rPr lang="ru-RU" i="1" dirty="0">
                <a:solidFill>
                  <a:srgbClr val="000066"/>
                </a:solidFill>
              </a:rPr>
              <a:t>с</a:t>
            </a:r>
            <a:r>
              <a:rPr lang="ru-RU" dirty="0">
                <a:solidFill>
                  <a:srgbClr val="000066"/>
                </a:solidFill>
              </a:rPr>
              <a:t>)</a:t>
            </a:r>
            <a:r>
              <a:rPr lang="ru-RU" i="1" dirty="0">
                <a:solidFill>
                  <a:srgbClr val="000066"/>
                </a:solidFill>
              </a:rPr>
              <a:t>у</a:t>
            </a:r>
            <a:r>
              <a:rPr lang="ru-RU" dirty="0">
                <a:solidFill>
                  <a:srgbClr val="000066"/>
                </a:solidFill>
              </a:rPr>
              <a:t> = (</a:t>
            </a:r>
            <a:r>
              <a:rPr lang="ru-RU" i="1" dirty="0">
                <a:solidFill>
                  <a:srgbClr val="000066"/>
                </a:solidFill>
              </a:rPr>
              <a:t>с</a:t>
            </a:r>
            <a:r>
              <a:rPr lang="ru-RU" dirty="0">
                <a:solidFill>
                  <a:srgbClr val="000066"/>
                </a:solidFill>
              </a:rPr>
              <a:t> – </a:t>
            </a:r>
            <a:r>
              <a:rPr lang="ru-RU" i="1" dirty="0">
                <a:solidFill>
                  <a:srgbClr val="000066"/>
                </a:solidFill>
              </a:rPr>
              <a:t>а</a:t>
            </a:r>
            <a:r>
              <a:rPr lang="ru-RU" dirty="0">
                <a:solidFill>
                  <a:srgbClr val="000066"/>
                </a:solidFill>
              </a:rPr>
              <a:t>)</a:t>
            </a:r>
            <a:r>
              <a:rPr lang="ru-RU" i="1" dirty="0">
                <a:solidFill>
                  <a:srgbClr val="000066"/>
                </a:solidFill>
              </a:rPr>
              <a:t>х</a:t>
            </a:r>
            <a:r>
              <a:rPr lang="ru-RU" dirty="0">
                <a:solidFill>
                  <a:srgbClr val="000066"/>
                </a:solidFill>
              </a:rPr>
              <a:t>,</a:t>
            </a:r>
          </a:p>
          <a:p>
            <a:pPr>
              <a:buNone/>
            </a:pPr>
            <a:r>
              <a:rPr lang="ru-RU" i="1" dirty="0">
                <a:solidFill>
                  <a:srgbClr val="000066"/>
                </a:solidFill>
              </a:rPr>
              <a:t>x </a:t>
            </a:r>
            <a:r>
              <a:rPr lang="ru-RU" dirty="0">
                <a:solidFill>
                  <a:srgbClr val="000066"/>
                </a:solidFill>
              </a:rPr>
              <a:t>: </a:t>
            </a:r>
            <a:r>
              <a:rPr lang="ru-RU" i="1" dirty="0">
                <a:solidFill>
                  <a:srgbClr val="000066"/>
                </a:solidFill>
              </a:rPr>
              <a:t>у</a:t>
            </a:r>
            <a:r>
              <a:rPr lang="ru-RU" dirty="0">
                <a:solidFill>
                  <a:srgbClr val="000066"/>
                </a:solidFill>
              </a:rPr>
              <a:t> = (</a:t>
            </a:r>
            <a:r>
              <a:rPr lang="ru-RU" i="1" dirty="0">
                <a:solidFill>
                  <a:srgbClr val="000066"/>
                </a:solidFill>
              </a:rPr>
              <a:t>b </a:t>
            </a:r>
            <a:r>
              <a:rPr lang="ru-RU" dirty="0">
                <a:solidFill>
                  <a:srgbClr val="000066"/>
                </a:solidFill>
              </a:rPr>
              <a:t>– </a:t>
            </a:r>
            <a:r>
              <a:rPr lang="ru-RU" i="1" dirty="0">
                <a:solidFill>
                  <a:srgbClr val="000066"/>
                </a:solidFill>
              </a:rPr>
              <a:t>с</a:t>
            </a:r>
            <a:r>
              <a:rPr lang="ru-RU" dirty="0">
                <a:solidFill>
                  <a:srgbClr val="000066"/>
                </a:solidFill>
              </a:rPr>
              <a:t>) : (</a:t>
            </a:r>
            <a:r>
              <a:rPr lang="ru-RU" i="1" dirty="0">
                <a:solidFill>
                  <a:srgbClr val="000066"/>
                </a:solidFill>
              </a:rPr>
              <a:t>с</a:t>
            </a:r>
            <a:r>
              <a:rPr lang="ru-RU" dirty="0">
                <a:solidFill>
                  <a:srgbClr val="000066"/>
                </a:solidFill>
              </a:rPr>
              <a:t> – </a:t>
            </a:r>
            <a:r>
              <a:rPr lang="ru-RU" i="1" dirty="0">
                <a:solidFill>
                  <a:srgbClr val="000066"/>
                </a:solidFill>
              </a:rPr>
              <a:t>а</a:t>
            </a:r>
            <a:r>
              <a:rPr lang="ru-RU" dirty="0">
                <a:solidFill>
                  <a:srgbClr val="000066"/>
                </a:solidFill>
              </a:rPr>
              <a:t>).</a:t>
            </a:r>
          </a:p>
          <a:p>
            <a:pPr algn="r">
              <a:buNone/>
            </a:pPr>
            <a:r>
              <a:rPr lang="ru-RU" dirty="0">
                <a:solidFill>
                  <a:srgbClr val="000066"/>
                </a:solidFill>
              </a:rPr>
              <a:t>Ответ: (b – с) : (с – а).</a:t>
            </a:r>
          </a:p>
          <a:p>
            <a:endParaRPr lang="ru-RU" dirty="0">
              <a:solidFill>
                <a:srgbClr val="000066"/>
              </a:solidFill>
            </a:endParaRP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84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29614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Старинный </a:t>
            </a:r>
            <a:r>
              <a:rPr lang="ru-RU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 </a:t>
            </a:r>
            <a:r>
              <a: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решения задач на </a:t>
            </a:r>
            <a:r>
              <a:rPr lang="ru-RU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растворы (Метод Пирсона на уроках химии)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11" descr="3362_origin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472" y="1827361"/>
            <a:ext cx="8176992" cy="4193815"/>
          </a:xfrm>
        </p:spPr>
      </p:pic>
    </p:spTree>
    <p:extLst>
      <p:ext uri="{BB962C8B-B14F-4D97-AF65-F5344CB8AC3E}">
        <p14:creationId xmlns:p14="http://schemas.microsoft.com/office/powerpoint/2010/main" val="40772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11480"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Друг под другом пишутся содержания кислот имеющихся растворов, слева от них и примерно 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посередине - 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содержание кислоты в растворе, который должен получиться после смешивания. Соединив написанные числа черточками, получаем такую схему:  </a:t>
            </a:r>
          </a:p>
          <a:p>
            <a:pPr marL="411480"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        5</a:t>
            </a:r>
          </a:p>
          <a:p>
            <a:pPr marL="411480"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30 </a:t>
            </a:r>
          </a:p>
          <a:p>
            <a:pPr marL="411480"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         40</a:t>
            </a:r>
          </a:p>
          <a:p>
            <a:pPr marL="411480"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Рассмотрим пары 30 и 5; 30 и 40. В каждой паре из большего числа вычитаем меньшее и результат запишем в конце соответствующей черточки. Получится такая схема:</a:t>
            </a:r>
          </a:p>
          <a:p>
            <a:pPr marL="411480"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        5                10</a:t>
            </a:r>
          </a:p>
          <a:p>
            <a:pPr marL="411480"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30 </a:t>
            </a:r>
          </a:p>
          <a:p>
            <a:pPr marL="411480"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         40             25</a:t>
            </a:r>
          </a:p>
          <a:p>
            <a:pPr marL="411480">
              <a:buNone/>
              <a:defRPr/>
            </a:pP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Из нее делается заключение, что 5%-</a:t>
            </a:r>
            <a:r>
              <a:rPr lang="ru-RU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раствора следует взять 10 частей, а 40%-</a:t>
            </a:r>
            <a:r>
              <a:rPr lang="ru-RU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25 частей, т.е. для получения 140г 30%-</a:t>
            </a:r>
            <a:r>
              <a:rPr lang="ru-RU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раствора нужно взять 5%-</a:t>
            </a:r>
            <a:r>
              <a:rPr lang="ru-RU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раствора 40г, а 40%-</a:t>
            </a:r>
            <a:r>
              <a:rPr lang="ru-RU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100г.</a:t>
            </a:r>
          </a:p>
          <a:p>
            <a:endParaRPr lang="ru-RU" dirty="0">
              <a:solidFill>
                <a:srgbClr val="000066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971600" y="2996952"/>
            <a:ext cx="792088" cy="216024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971600" y="3212976"/>
            <a:ext cx="792088" cy="216024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971600" y="4437112"/>
            <a:ext cx="792088" cy="216024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267744" y="4437112"/>
            <a:ext cx="648072" cy="432048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051720" y="4509120"/>
            <a:ext cx="864096" cy="432048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971600" y="4725144"/>
            <a:ext cx="936104" cy="144016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31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1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174625">
              <a:buNone/>
              <a:defRPr/>
            </a:pPr>
            <a:r>
              <a:rPr lang="ru-RU" sz="2000" dirty="0">
                <a:solidFill>
                  <a:srgbClr val="000066"/>
                </a:solidFill>
              </a:rPr>
              <a:t>Сколько граммов 9%-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 раствора спирта можно получить из 200 г 72%-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 раствора спирта?</a:t>
            </a:r>
          </a:p>
          <a:p>
            <a:pPr marL="0" indent="174625">
              <a:buNone/>
              <a:defRPr/>
            </a:pPr>
            <a:r>
              <a:rPr lang="ru-RU" sz="2000" i="1" dirty="0">
                <a:solidFill>
                  <a:srgbClr val="000066"/>
                </a:solidFill>
              </a:rPr>
              <a:t>Решение</a:t>
            </a:r>
            <a:endParaRPr lang="ru-RU" sz="2000" dirty="0">
              <a:solidFill>
                <a:srgbClr val="000066"/>
              </a:solidFill>
            </a:endParaRPr>
          </a:p>
          <a:p>
            <a:pPr marL="0" indent="174625">
              <a:buNone/>
              <a:defRPr/>
            </a:pPr>
            <a:r>
              <a:rPr lang="ru-RU" sz="2000" dirty="0">
                <a:solidFill>
                  <a:srgbClr val="000066"/>
                </a:solidFill>
              </a:rPr>
              <a:t>9%-й раствор спирта получают из 72%-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, разбавляя его водой. В воде 0% спирта. Применим диагональную </a:t>
            </a:r>
            <a:r>
              <a:rPr lang="ru-RU" sz="2000" dirty="0" smtClean="0">
                <a:solidFill>
                  <a:srgbClr val="000066"/>
                </a:solidFill>
              </a:rPr>
              <a:t>схему</a:t>
            </a:r>
          </a:p>
          <a:p>
            <a:pPr marL="0" indent="174625">
              <a:buNone/>
              <a:defRPr/>
            </a:pPr>
            <a:endParaRPr lang="ru-RU" sz="2000" dirty="0">
              <a:solidFill>
                <a:srgbClr val="000066"/>
              </a:solidFill>
            </a:endParaRPr>
          </a:p>
          <a:p>
            <a:pPr marL="0" indent="174625">
              <a:buNone/>
              <a:defRPr/>
            </a:pPr>
            <a:endParaRPr lang="ru-RU" sz="2000" dirty="0" smtClean="0">
              <a:solidFill>
                <a:srgbClr val="000066"/>
              </a:solidFill>
            </a:endParaRPr>
          </a:p>
          <a:p>
            <a:pPr marL="0" indent="174625">
              <a:buNone/>
              <a:defRPr/>
            </a:pPr>
            <a:endParaRPr lang="ru-RU" sz="2000" dirty="0">
              <a:solidFill>
                <a:srgbClr val="000066"/>
              </a:solidFill>
            </a:endParaRPr>
          </a:p>
          <a:p>
            <a:pPr marL="0" indent="174625">
              <a:buNone/>
              <a:defRPr/>
            </a:pPr>
            <a:endParaRPr lang="ru-RU" sz="2000" dirty="0" smtClean="0">
              <a:solidFill>
                <a:srgbClr val="000066"/>
              </a:solidFill>
            </a:endParaRPr>
          </a:p>
          <a:p>
            <a:pPr marL="0" indent="174625">
              <a:buNone/>
              <a:defRPr/>
            </a:pPr>
            <a:r>
              <a:rPr lang="ru-RU" sz="2000" dirty="0">
                <a:solidFill>
                  <a:srgbClr val="000066"/>
                </a:solidFill>
              </a:rPr>
              <a:t>Получаем:</a:t>
            </a:r>
          </a:p>
          <a:p>
            <a:pPr marL="0" indent="174625">
              <a:buNone/>
              <a:defRPr/>
            </a:pPr>
            <a:r>
              <a:rPr lang="ru-RU" sz="2000" i="1" dirty="0">
                <a:solidFill>
                  <a:srgbClr val="000066"/>
                </a:solidFill>
              </a:rPr>
              <a:t>х</a:t>
            </a:r>
            <a:r>
              <a:rPr lang="ru-RU" sz="2000" dirty="0">
                <a:solidFill>
                  <a:srgbClr val="000066"/>
                </a:solidFill>
              </a:rPr>
              <a:t> : </a:t>
            </a:r>
            <a:r>
              <a:rPr lang="ru-RU" sz="2000" i="1" dirty="0">
                <a:solidFill>
                  <a:srgbClr val="000066"/>
                </a:solidFill>
              </a:rPr>
              <a:t>у</a:t>
            </a:r>
            <a:r>
              <a:rPr lang="ru-RU" sz="2000" dirty="0">
                <a:solidFill>
                  <a:srgbClr val="000066"/>
                </a:solidFill>
              </a:rPr>
              <a:t> = 63 : 9 = 7 : 1.</a:t>
            </a:r>
          </a:p>
          <a:p>
            <a:pPr marL="0" indent="174625">
              <a:buNone/>
              <a:defRPr/>
            </a:pPr>
            <a:r>
              <a:rPr lang="ru-RU" sz="2000" dirty="0">
                <a:solidFill>
                  <a:srgbClr val="000066"/>
                </a:solidFill>
              </a:rPr>
              <a:t>Значит, 1 часть 72%-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 раствора спирта надо разбавить 7 частями воды. Поэтому 200 г 72%-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 раствора спирта надо разбавить 200•7 = 1400 г воды. </a:t>
            </a:r>
          </a:p>
          <a:p>
            <a:pPr marL="0" indent="174625">
              <a:buNone/>
              <a:defRPr/>
            </a:pPr>
            <a:r>
              <a:rPr lang="ru-RU" sz="2000" dirty="0">
                <a:solidFill>
                  <a:srgbClr val="000066"/>
                </a:solidFill>
              </a:rPr>
              <a:t>Всего получим: 200 + 1400 = 1600 г 9%-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 раствора спирта.</a:t>
            </a:r>
          </a:p>
          <a:p>
            <a:pPr marL="0" indent="174625">
              <a:buNone/>
              <a:defRPr/>
            </a:pPr>
            <a:endParaRPr lang="ru-RU" sz="2000" dirty="0">
              <a:solidFill>
                <a:srgbClr val="000066"/>
              </a:solidFill>
            </a:endParaRPr>
          </a:p>
          <a:p>
            <a:pPr marL="0" indent="174625" algn="r">
              <a:buNone/>
              <a:defRPr/>
            </a:pPr>
            <a:r>
              <a:rPr lang="ru-RU" sz="2000" i="1" dirty="0">
                <a:solidFill>
                  <a:srgbClr val="000066"/>
                </a:solidFill>
              </a:rPr>
              <a:t>Ответ</a:t>
            </a:r>
            <a:r>
              <a:rPr lang="ru-RU" sz="2000" dirty="0">
                <a:solidFill>
                  <a:srgbClr val="000066"/>
                </a:solidFill>
              </a:rPr>
              <a:t>. Из 200 г 72%-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 раствора спирта можно</a:t>
            </a:r>
            <a:br>
              <a:rPr lang="ru-RU" sz="2000" dirty="0">
                <a:solidFill>
                  <a:srgbClr val="000066"/>
                </a:solidFill>
              </a:rPr>
            </a:br>
            <a:r>
              <a:rPr lang="ru-RU" sz="2000" dirty="0">
                <a:solidFill>
                  <a:srgbClr val="000066"/>
                </a:solidFill>
              </a:rPr>
              <a:t>получить 1 кг 600 г 9%-</a:t>
            </a:r>
            <a:r>
              <a:rPr lang="ru-RU" sz="2000" dirty="0" err="1">
                <a:solidFill>
                  <a:srgbClr val="000066"/>
                </a:solidFill>
              </a:rPr>
              <a:t>го</a:t>
            </a:r>
            <a:r>
              <a:rPr lang="ru-RU" sz="2000" dirty="0">
                <a:solidFill>
                  <a:srgbClr val="000066"/>
                </a:solidFill>
              </a:rPr>
              <a:t> раствора спирта</a:t>
            </a:r>
          </a:p>
          <a:p>
            <a:pPr marL="0" indent="174625">
              <a:buNone/>
              <a:defRPr/>
            </a:pPr>
            <a:endParaRPr lang="ru-RU" sz="2000" dirty="0" smtClean="0">
              <a:solidFill>
                <a:srgbClr val="000066"/>
              </a:solidFill>
            </a:endParaRPr>
          </a:p>
          <a:p>
            <a:pPr marL="0" indent="174625">
              <a:buNone/>
              <a:defRPr/>
            </a:pPr>
            <a:endParaRPr lang="ru-RU" sz="2000" dirty="0">
              <a:solidFill>
                <a:srgbClr val="000066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629658"/>
              </p:ext>
            </p:extLst>
          </p:nvPr>
        </p:nvGraphicFramePr>
        <p:xfrm>
          <a:off x="2722022" y="2996952"/>
          <a:ext cx="2786082" cy="92869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86082"/>
              </a:tblGrid>
              <a:tr h="928694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0(</a:t>
                      </a:r>
                      <a:r>
                        <a:rPr lang="en-US" dirty="0" smtClean="0"/>
                        <a:t>x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г)                63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9</a:t>
                      </a:r>
                    </a:p>
                    <a:p>
                      <a:r>
                        <a:rPr lang="ru-RU" dirty="0" smtClean="0"/>
                        <a:t>                   72(</a:t>
                      </a:r>
                      <a:r>
                        <a:rPr lang="en-US" dirty="0" smtClean="0"/>
                        <a:t>y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г)            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V="1">
            <a:off x="3074082" y="321297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216958" y="3570166"/>
            <a:ext cx="42862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4431404" y="3284414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88528" y="3212976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96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на 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«высушивание» в математике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0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dirty="0">
                <a:solidFill>
                  <a:srgbClr val="000066"/>
                </a:solidFill>
              </a:rPr>
              <a:t>Пчелы перерабатывают цветочный нектар в мёд, освобождая его от воды. Нектар содержит 84% воды, а полученный мёд - 20%. Сколько кг нектара нужно переработать пчелам для получения 1 кг мёда?</a:t>
            </a:r>
          </a:p>
        </p:txBody>
      </p:sp>
      <p:pic>
        <p:nvPicPr>
          <p:cNvPr id="4" name="Рисунок 3" descr="1467820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714884"/>
            <a:ext cx="2262183" cy="1840162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Практическая значимость работы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ru-RU" sz="2400" dirty="0">
                <a:solidFill>
                  <a:srgbClr val="000066"/>
                </a:solidFill>
              </a:rPr>
              <a:t>З</a:t>
            </a:r>
            <a:r>
              <a:rPr lang="ru-RU" sz="2400" dirty="0" smtClean="0">
                <a:solidFill>
                  <a:srgbClr val="000066"/>
                </a:solidFill>
              </a:rPr>
              <a:t>аключается в том, что результаты исследования могут быть использованы школьниками для повышения образовательного уровня при изучении тем по химии и математики в старших классах.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Заметка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ru-RU" sz="2800" dirty="0">
                <a:solidFill>
                  <a:srgbClr val="000066"/>
                </a:solidFill>
              </a:rPr>
              <a:t>При решении таких задач надо разделять вещество на воду и «сухой остаток», масса которого не меняется в условиях </a:t>
            </a:r>
            <a:r>
              <a:rPr lang="ru-RU" sz="2800" dirty="0" smtClean="0">
                <a:solidFill>
                  <a:srgbClr val="000066"/>
                </a:solidFill>
              </a:rPr>
              <a:t>задачи.</a:t>
            </a:r>
            <a:endParaRPr lang="ru-RU" sz="2800" dirty="0">
              <a:solidFill>
                <a:srgbClr val="000066"/>
              </a:solidFill>
            </a:endParaRPr>
          </a:p>
        </p:txBody>
      </p:sp>
      <p:pic>
        <p:nvPicPr>
          <p:cNvPr id="4" name="Picture 4" descr="http://profesorjrc.es/images/quimic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689" y="5157193"/>
            <a:ext cx="258582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5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 решения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173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81000" y="1524000"/>
            <a:ext cx="7477148" cy="4648200"/>
          </a:xfrm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b="1" dirty="0">
                <a:solidFill>
                  <a:srgbClr val="000066"/>
                </a:solidFill>
              </a:rPr>
              <a:t>Арифметический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400" b="1" dirty="0">
              <a:solidFill>
                <a:srgbClr val="000066"/>
              </a:solidFill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rgbClr val="000066"/>
                </a:solidFill>
              </a:rPr>
              <a:t>1) 100-20=80% - </a:t>
            </a:r>
            <a:r>
              <a:rPr lang="ru-RU" sz="2400" i="1" dirty="0">
                <a:solidFill>
                  <a:srgbClr val="000066"/>
                </a:solidFill>
              </a:rPr>
              <a:t>составляет основное вещество от полученного мёда.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rgbClr val="000066"/>
                </a:solidFill>
              </a:rPr>
              <a:t>2) 1*0,8=0,8 кг – </a:t>
            </a:r>
            <a:r>
              <a:rPr lang="ru-RU" sz="2400" i="1" dirty="0">
                <a:solidFill>
                  <a:srgbClr val="000066"/>
                </a:solidFill>
              </a:rPr>
              <a:t>масса </a:t>
            </a:r>
            <a:r>
              <a:rPr lang="ru-RU" sz="2400" i="1" dirty="0" smtClean="0">
                <a:solidFill>
                  <a:srgbClr val="000066"/>
                </a:solidFill>
              </a:rPr>
              <a:t>основного вещества </a:t>
            </a:r>
            <a:r>
              <a:rPr lang="ru-RU" sz="2400" i="1" dirty="0">
                <a:solidFill>
                  <a:srgbClr val="000066"/>
                </a:solidFill>
              </a:rPr>
              <a:t>в 1 кг.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rgbClr val="000066"/>
                </a:solidFill>
              </a:rPr>
              <a:t>3) 100-84 = 16% - </a:t>
            </a:r>
            <a:r>
              <a:rPr lang="ru-RU" sz="2400" i="1" dirty="0">
                <a:solidFill>
                  <a:srgbClr val="000066"/>
                </a:solidFill>
              </a:rPr>
              <a:t>составляет основное вещество от собранного нектара.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rgbClr val="000066"/>
                </a:solidFill>
              </a:rPr>
              <a:t>4) 0,8:0,16 = 5 кг </a:t>
            </a:r>
            <a:r>
              <a:rPr lang="ru-RU" sz="2400" i="1" dirty="0">
                <a:solidFill>
                  <a:srgbClr val="000066"/>
                </a:solidFill>
              </a:rPr>
              <a:t>нектара.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ru-RU" sz="2400" i="1" dirty="0">
              <a:solidFill>
                <a:srgbClr val="000066"/>
              </a:solidFill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rgbClr val="000066"/>
                </a:solidFill>
              </a:rPr>
              <a:t>Ответ: 5 </a:t>
            </a:r>
            <a:r>
              <a:rPr lang="ru-RU" sz="2400" i="1" dirty="0">
                <a:solidFill>
                  <a:srgbClr val="000066"/>
                </a:solidFill>
              </a:rPr>
              <a:t>кг нектара нужно переработать пчелам для получения 1 кг мёда.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rgbClr val="000066"/>
                </a:solidFill>
              </a:rPr>
              <a:t> 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1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1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1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17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17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17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08012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Задачи</a:t>
            </a:r>
            <a:r>
              <a:rPr lang="ru-RU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, связанные с многократно повторяющимися </a:t>
            </a: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операциями</a:t>
            </a:r>
            <a:r>
              <a: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4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</a:b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MVI_726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648" y="1790818"/>
            <a:ext cx="6480720" cy="4860540"/>
          </a:xfrm>
        </p:spPr>
      </p:pic>
    </p:spTree>
    <p:extLst>
      <p:ext uri="{BB962C8B-B14F-4D97-AF65-F5344CB8AC3E}">
        <p14:creationId xmlns:p14="http://schemas.microsoft.com/office/powerpoint/2010/main" val="166929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mute="1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2413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Задачи</a:t>
            </a: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, связанные с многократно повторяющимися </a:t>
            </a: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операциями (разбавление)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0066"/>
                </a:solidFill>
                <a:cs typeface="Times New Roman" pitchFamily="18" charset="0"/>
              </a:rPr>
              <a:t>Очевидно</a:t>
            </a: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, что первоначальное </a:t>
            </a:r>
            <a:r>
              <a:rPr lang="ru-RU" dirty="0" smtClean="0">
                <a:solidFill>
                  <a:srgbClr val="000066"/>
                </a:solidFill>
                <a:cs typeface="Times New Roman" pitchFamily="18" charset="0"/>
              </a:rPr>
              <a:t>количество </a:t>
            </a: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соли в растворе равно</a:t>
            </a:r>
          </a:p>
          <a:p>
            <a:pPr marL="0" indent="0">
              <a:buNone/>
              <a:defRPr/>
            </a:pP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p/100 x V</a:t>
            </a:r>
            <a:r>
              <a:rPr lang="ru-RU" b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 </a:t>
            </a:r>
            <a:r>
              <a:rPr lang="ru-RU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После того как отлили </a:t>
            </a:r>
            <a:r>
              <a:rPr lang="ru-RU" i="1" dirty="0">
                <a:solidFill>
                  <a:srgbClr val="000066"/>
                </a:solidFill>
                <a:cs typeface="Times New Roman" pitchFamily="18" charset="0"/>
              </a:rPr>
              <a:t>а</a:t>
            </a: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 л смеси, в растворе осталось</a:t>
            </a:r>
          </a:p>
          <a:p>
            <a:pPr marL="0" indent="0">
              <a:buNone/>
              <a:defRPr/>
            </a:pP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 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</a:t>
            </a:r>
            <a:r>
              <a:rPr 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/100 x 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- p</a:t>
            </a:r>
            <a:r>
              <a:rPr 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/100 x 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 = p</a:t>
            </a:r>
            <a:r>
              <a:rPr 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/100 x 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 </a:t>
            </a:r>
            <a:r>
              <a:rPr 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 (1-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</a:t>
            </a:r>
            <a:r>
              <a:rPr 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/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V</a:t>
            </a:r>
            <a:r>
              <a:rPr lang="en-US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 </a:t>
            </a: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соли, а ее концентрация после добавления </a:t>
            </a:r>
            <a:r>
              <a:rPr lang="ru-RU" i="1" dirty="0">
                <a:solidFill>
                  <a:srgbClr val="000066"/>
                </a:solidFill>
                <a:cs typeface="Times New Roman" pitchFamily="18" charset="0"/>
              </a:rPr>
              <a:t>а</a:t>
            </a: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 л воды стала равной</a:t>
            </a:r>
          </a:p>
          <a:p>
            <a:pPr marL="0" indent="0">
              <a:buNone/>
              <a:defRPr/>
            </a:pP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 c</a:t>
            </a:r>
            <a:r>
              <a:rPr lang="ru-RU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= p/100 х (1-a/V</a:t>
            </a:r>
            <a:r>
              <a:rPr lang="ru-RU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 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 После того как отлили еще </a:t>
            </a:r>
            <a:r>
              <a:rPr lang="ru-RU" i="1" dirty="0">
                <a:solidFill>
                  <a:srgbClr val="000066"/>
                </a:solidFill>
                <a:cs typeface="Times New Roman" pitchFamily="18" charset="0"/>
              </a:rPr>
              <a:t>а</a:t>
            </a: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 л смеси (но уже с кон­центрацией </a:t>
            </a:r>
            <a:r>
              <a:rPr lang="ru-RU" i="1" dirty="0">
                <a:solidFill>
                  <a:srgbClr val="000066"/>
                </a:solidFill>
                <a:cs typeface="Times New Roman" pitchFamily="18" charset="0"/>
              </a:rPr>
              <a:t>c</a:t>
            </a:r>
            <a:r>
              <a:rPr lang="ru-RU" i="1" baseline="-25000" dirty="0">
                <a:solidFill>
                  <a:srgbClr val="000066"/>
                </a:solidFill>
                <a:cs typeface="Times New Roman" pitchFamily="18" charset="0"/>
              </a:rPr>
              <a:t>1</a:t>
            </a: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), в растворе осталось соли</a:t>
            </a:r>
          </a:p>
          <a:p>
            <a:pPr marL="0" indent="0">
              <a:buNone/>
              <a:defRPr/>
            </a:pP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 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1/100 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х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 V</a:t>
            </a:r>
            <a:r>
              <a:rPr lang="en-US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 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 (1-a/V</a:t>
            </a:r>
            <a:r>
              <a:rPr lang="en-US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)-c</a:t>
            </a:r>
            <a:r>
              <a:rPr lang="en-US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a= p/100 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х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 V</a:t>
            </a:r>
            <a:r>
              <a:rPr lang="en-US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 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 (1-a/V</a:t>
            </a:r>
            <a:r>
              <a:rPr lang="en-US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r>
              <a:rPr lang="en-US" b="1" i="1" baseline="30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 </a:t>
            </a:r>
            <a:r>
              <a:rPr lang="en-US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 ,</a:t>
            </a:r>
            <a:endParaRPr lang="ru-RU" b="1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а ее концентрация после добавления </a:t>
            </a:r>
            <a:r>
              <a:rPr lang="ru-RU" i="1" dirty="0">
                <a:solidFill>
                  <a:srgbClr val="000066"/>
                </a:solidFill>
                <a:cs typeface="Times New Roman" pitchFamily="18" charset="0"/>
              </a:rPr>
              <a:t>а</a:t>
            </a:r>
            <a:r>
              <a:rPr lang="ru-RU" dirty="0">
                <a:solidFill>
                  <a:srgbClr val="000066"/>
                </a:solidFill>
                <a:cs typeface="Times New Roman" pitchFamily="18" charset="0"/>
              </a:rPr>
              <a:t> л воды стала равной</a:t>
            </a:r>
          </a:p>
          <a:p>
            <a:pPr marL="0" indent="0">
              <a:buNone/>
              <a:defRPr/>
            </a:pP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 c</a:t>
            </a:r>
            <a:r>
              <a:rPr lang="ru-RU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=p/100 х (1-a/V</a:t>
            </a:r>
            <a:r>
              <a:rPr lang="ru-RU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r>
              <a:rPr lang="ru-RU" b="1" i="1" baseline="30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.</a:t>
            </a: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45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c</a:t>
            </a:r>
            <a:r>
              <a:rPr lang="ru-RU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= p/100 х (1-a/V</a:t>
            </a:r>
            <a:r>
              <a:rPr lang="ru-RU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  </a:t>
            </a:r>
            <a:r>
              <a:rPr lang="ru-RU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=   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</a:t>
            </a:r>
            <a:r>
              <a:rPr lang="ru-RU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=p/100 х (1-a/V</a:t>
            </a:r>
            <a:r>
              <a:rPr lang="ru-RU" b="1" i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r>
              <a:rPr lang="ru-RU" b="1" i="1" baseline="30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</a:t>
            </a:r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>
                <a:solidFill>
                  <a:srgbClr val="000066"/>
                </a:solidFill>
              </a:rPr>
              <a:t>  </a:t>
            </a:r>
          </a:p>
          <a:p>
            <a:pPr>
              <a:buFont typeface="Wingdings" pitchFamily="2" charset="2"/>
              <a:buNone/>
              <a:defRPr/>
            </a:pP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Формула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, определяющая концентрацию вещества в растворе после </a:t>
            </a:r>
            <a:r>
              <a:rPr lang="ru-RU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переливаний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="1" i="1" dirty="0" err="1" smtClean="0">
                <a:solidFill>
                  <a:srgbClr val="000066"/>
                </a:solidFill>
              </a:rPr>
              <a:t>c</a:t>
            </a:r>
            <a:r>
              <a:rPr lang="en-US" b="1" i="1" baseline="-25000" dirty="0" err="1" smtClean="0">
                <a:solidFill>
                  <a:srgbClr val="000066"/>
                </a:solidFill>
              </a:rPr>
              <a:t>n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ru-RU" dirty="0" smtClean="0">
                <a:solidFill>
                  <a:srgbClr val="000066"/>
                </a:solidFill>
              </a:rPr>
              <a:t>– новая концентрация </a:t>
            </a:r>
          </a:p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0066"/>
                </a:solidFill>
              </a:rPr>
              <a:t>p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ru-RU" dirty="0" smtClean="0">
                <a:solidFill>
                  <a:srgbClr val="000066"/>
                </a:solidFill>
              </a:rPr>
              <a:t>- %-</a:t>
            </a:r>
            <a:r>
              <a:rPr lang="ru-RU" dirty="0" err="1" smtClean="0">
                <a:solidFill>
                  <a:srgbClr val="000066"/>
                </a:solidFill>
              </a:rPr>
              <a:t>ое</a:t>
            </a:r>
            <a:r>
              <a:rPr lang="ru-RU" dirty="0" smtClean="0">
                <a:solidFill>
                  <a:srgbClr val="000066"/>
                </a:solidFill>
              </a:rPr>
              <a:t> содержание раствора </a:t>
            </a:r>
          </a:p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0066"/>
                </a:solidFill>
              </a:rPr>
              <a:t>V</a:t>
            </a:r>
            <a:r>
              <a:rPr lang="ru-RU" b="1" i="1" baseline="-25000" dirty="0" smtClean="0">
                <a:solidFill>
                  <a:srgbClr val="000066"/>
                </a:solidFill>
              </a:rPr>
              <a:t>0</a:t>
            </a:r>
            <a:r>
              <a:rPr lang="ru-RU" dirty="0" smtClean="0">
                <a:solidFill>
                  <a:srgbClr val="000066"/>
                </a:solidFill>
              </a:rPr>
              <a:t>– объем раствора </a:t>
            </a:r>
          </a:p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0066"/>
                </a:solidFill>
              </a:rPr>
              <a:t>a</a:t>
            </a:r>
            <a:r>
              <a:rPr lang="ru-RU" dirty="0" smtClean="0">
                <a:solidFill>
                  <a:srgbClr val="000066"/>
                </a:solidFill>
              </a:rPr>
              <a:t> – перелитые литры</a:t>
            </a:r>
          </a:p>
          <a:p>
            <a:pPr>
              <a:buFont typeface="Wingdings" pitchFamily="2" charset="2"/>
              <a:buNone/>
              <a:defRPr/>
            </a:pP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ru-RU" dirty="0">
              <a:solidFill>
                <a:srgbClr val="000066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229132"/>
              </p:ext>
            </p:extLst>
          </p:nvPr>
        </p:nvGraphicFramePr>
        <p:xfrm>
          <a:off x="2786051" y="2420888"/>
          <a:ext cx="2571767" cy="685800"/>
        </p:xfrm>
        <a:graphic>
          <a:graphicData uri="http://schemas.openxmlformats.org/drawingml/2006/table">
            <a:tbl>
              <a:tblPr/>
              <a:tblGrid>
                <a:gridCol w="2571767"/>
              </a:tblGrid>
              <a:tr h="5715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US" sz="2100" b="1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US" sz="2100" b="1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ru-RU" sz="2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kumimoji="0" lang="en-US" sz="21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ru-RU" sz="2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/100 </a:t>
                      </a:r>
                      <a:r>
                        <a:rPr kumimoji="0" lang="en-US" sz="2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2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(1-</a:t>
                      </a:r>
                      <a:r>
                        <a:rPr kumimoji="0" lang="en-US" sz="21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ru-RU" sz="2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US" sz="21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kumimoji="0" lang="ru-RU" sz="2100" b="1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ru-RU" sz="2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en-US" sz="21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en-US" sz="2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21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 flipV="1">
            <a:off x="1571604" y="2924944"/>
            <a:ext cx="1071570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5572132" y="2204865"/>
            <a:ext cx="1000132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89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658" y="102598"/>
            <a:ext cx="8229600" cy="217427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u="sng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Задача.</a:t>
            </a:r>
            <a:br>
              <a:rPr lang="ru-RU" sz="2400" b="1" u="sng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кувшина, доверху наполненного 20%-</a:t>
            </a:r>
            <a:r>
              <a:rPr lang="ru-RU" sz="2400" b="1" spc="50" dirty="0" err="1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ным</a:t>
            </a:r>
            <a:r>
              <a:rPr lang="ru-RU" sz="2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раствором соли, отлили 1 литр и </a:t>
            </a:r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затем долили </a:t>
            </a:r>
            <a:r>
              <a:rPr lang="ru-RU" sz="2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водой доверху. После этого повторили проделанные действия и получили 11,25%-</a:t>
            </a:r>
            <a:r>
              <a:rPr lang="ru-RU" sz="2400" b="1" spc="50" dirty="0" err="1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ный</a:t>
            </a:r>
            <a:r>
              <a:rPr lang="ru-RU" sz="2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раствор соли. Какова вместимость кувшина</a:t>
            </a:r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2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20480"/>
          </a:xfrm>
        </p:spPr>
        <p:txBody>
          <a:bodyPr>
            <a:normAutofit fontScale="92500" lnSpcReduction="10000"/>
          </a:bodyPr>
          <a:lstStyle/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Решение задачи 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Воспользуемся выведенной нами </a:t>
            </a:r>
            <a:r>
              <a:rPr lang="ru-RU" sz="2400" dirty="0" smtClean="0">
                <a:solidFill>
                  <a:srgbClr val="000066"/>
                </a:solidFill>
              </a:rPr>
              <a:t>формулой:</a:t>
            </a:r>
            <a:r>
              <a:rPr lang="ru-RU" sz="2400" b="1" dirty="0" smtClean="0">
                <a:solidFill>
                  <a:srgbClr val="000066"/>
                </a:solidFill>
              </a:rPr>
              <a:t> </a:t>
            </a:r>
            <a:endParaRPr lang="ru-RU" sz="2400" b="1" i="1" u="sng" dirty="0">
              <a:solidFill>
                <a:srgbClr val="00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(</a:t>
            </a:r>
            <a:r>
              <a:rPr lang="en-US" sz="2400" b="1" i="1" u="sng" dirty="0" err="1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c</a:t>
            </a:r>
            <a:r>
              <a:rPr lang="en-US" sz="2400" b="1" i="1" u="sng" baseline="-25000" dirty="0" err="1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n</a:t>
            </a:r>
            <a:r>
              <a:rPr lang="ru-RU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=</a:t>
            </a:r>
            <a:r>
              <a:rPr lang="en-US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p</a:t>
            </a:r>
            <a:r>
              <a:rPr lang="ru-RU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/100 </a:t>
            </a:r>
            <a:r>
              <a:rPr lang="en-US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 </a:t>
            </a:r>
            <a:r>
              <a:rPr lang="ru-RU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(1-</a:t>
            </a:r>
            <a:r>
              <a:rPr lang="en-US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a</a:t>
            </a:r>
            <a:r>
              <a:rPr lang="ru-RU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/</a:t>
            </a:r>
            <a:r>
              <a:rPr lang="en-US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V</a:t>
            </a:r>
            <a:r>
              <a:rPr lang="ru-RU" sz="2400" b="1" i="1" u="sng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0</a:t>
            </a:r>
            <a:r>
              <a:rPr lang="ru-RU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)</a:t>
            </a:r>
            <a:r>
              <a:rPr lang="en-US" sz="2400" b="1" i="1" u="sng" baseline="30000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n</a:t>
            </a:r>
            <a:r>
              <a:rPr lang="en-US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ru-RU" sz="2400" b="1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)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и </a:t>
            </a:r>
            <a:r>
              <a:rPr lang="ru-RU" sz="2400" dirty="0">
                <a:solidFill>
                  <a:srgbClr val="000066"/>
                </a:solidFill>
              </a:rPr>
              <a:t>подставим данные: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5/100:20/100= (1-1/ V0)2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5/100*100/20=(1-1/ V0)2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1/4=(1-1/ V0)2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1/2= 1-1/ V0                                  </a:t>
            </a:r>
            <a:r>
              <a:rPr lang="ru-RU" sz="2400" dirty="0" smtClean="0">
                <a:solidFill>
                  <a:srgbClr val="000066"/>
                </a:solidFill>
              </a:rPr>
              <a:t>                 </a:t>
            </a:r>
            <a:r>
              <a:rPr lang="ru-RU" sz="2400" dirty="0">
                <a:solidFill>
                  <a:srgbClr val="000066"/>
                </a:solidFill>
              </a:rPr>
              <a:t>-1/2= 1-1/ V0           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1/ V0=1-1/2                                                    1/ V0=1+1/2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1/ V0 =1/2                                                      1/ V0=1   1/2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V0=2.                                                              1/V0=3/2</a:t>
            </a:r>
          </a:p>
          <a:p>
            <a:pPr marL="639763" indent="-571500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                                                        </a:t>
            </a:r>
            <a:r>
              <a:rPr lang="ru-RU" sz="2400" dirty="0" smtClean="0">
                <a:solidFill>
                  <a:srgbClr val="000066"/>
                </a:solidFill>
              </a:rPr>
              <a:t>V0=2/3-не </a:t>
            </a:r>
            <a:r>
              <a:rPr lang="ru-RU" sz="2400" dirty="0">
                <a:solidFill>
                  <a:srgbClr val="000066"/>
                </a:solidFill>
              </a:rPr>
              <a:t>удовлетворяет условию.</a:t>
            </a:r>
          </a:p>
          <a:p>
            <a:pPr marL="639763" indent="-571500" algn="r">
              <a:lnSpc>
                <a:spcPct val="80000"/>
              </a:lnSpc>
              <a:buNone/>
              <a:defRPr/>
            </a:pPr>
            <a:endParaRPr lang="ru-RU" sz="2400" dirty="0" smtClean="0">
              <a:solidFill>
                <a:srgbClr val="000066"/>
              </a:solidFill>
            </a:endParaRPr>
          </a:p>
          <a:p>
            <a:pPr marL="639763" indent="-571500" algn="r">
              <a:lnSpc>
                <a:spcPct val="80000"/>
              </a:lnSpc>
              <a:buNone/>
              <a:defRPr/>
            </a:pPr>
            <a:r>
              <a:rPr lang="ru-RU" sz="2400" dirty="0" smtClean="0">
                <a:solidFill>
                  <a:srgbClr val="000066"/>
                </a:solidFill>
              </a:rPr>
              <a:t>Ответ</a:t>
            </a:r>
            <a:r>
              <a:rPr lang="ru-RU" sz="2400" dirty="0">
                <a:solidFill>
                  <a:srgbClr val="000066"/>
                </a:solidFill>
              </a:rPr>
              <a:t>: 2 литра</a:t>
            </a:r>
          </a:p>
        </p:txBody>
      </p:sp>
    </p:spTree>
    <p:extLst>
      <p:ext uri="{BB962C8B-B14F-4D97-AF65-F5344CB8AC3E}">
        <p14:creationId xmlns:p14="http://schemas.microsoft.com/office/powerpoint/2010/main" val="8866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на смешивание растворов 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ru-RU" dirty="0">
                <a:solidFill>
                  <a:srgbClr val="000066"/>
                </a:solidFill>
              </a:rPr>
              <a:t>Один раствор содержит 20% соли, а второй 70%. Сколько граммов первого и второго  растворов нужно взять, чтобы получить 100 г 50%-го солевого раствора?</a:t>
            </a:r>
          </a:p>
        </p:txBody>
      </p:sp>
      <p:pic>
        <p:nvPicPr>
          <p:cNvPr id="4" name="Рисунок 3" descr="ab82d0423dc36d660d97dff0715e148e1c0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786190"/>
            <a:ext cx="2857500" cy="285750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378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14282" y="1600200"/>
            <a:ext cx="8215370" cy="4224338"/>
          </a:xfrm>
        </p:spPr>
        <p:txBody>
          <a:bodyPr>
            <a:normAutofit fontScale="77500" lnSpcReduction="20000"/>
          </a:bodyPr>
          <a:lstStyle/>
          <a:p>
            <a:pPr marL="0" indent="20638">
              <a:buFont typeface="Wingdings" pitchFamily="2" charset="2"/>
              <a:buAutoNum type="romanUcPeriod"/>
            </a:pPr>
            <a:r>
              <a:rPr lang="ru-RU" sz="3200" i="1" u="sng" dirty="0" smtClean="0">
                <a:solidFill>
                  <a:srgbClr val="000066"/>
                </a:solidFill>
                <a:cs typeface="Tahoma" pitchFamily="34" charset="0"/>
              </a:rPr>
              <a:t>Старинный способ/правило креста, метод Пирсона(на уроках химии)</a:t>
            </a:r>
          </a:p>
          <a:p>
            <a:pPr marL="0" indent="20638">
              <a:buFont typeface="Wingdings" pitchFamily="2" charset="2"/>
              <a:buNone/>
            </a:pPr>
            <a:endParaRPr lang="ru-RU" sz="3200" dirty="0" smtClean="0">
              <a:solidFill>
                <a:srgbClr val="000066"/>
              </a:solidFill>
              <a:cs typeface="Tahoma" pitchFamily="34" charset="0"/>
            </a:endParaRPr>
          </a:p>
          <a:p>
            <a:pPr marL="0" indent="20638">
              <a:buFont typeface="Wingdings" pitchFamily="2" charset="2"/>
              <a:buNone/>
            </a:pPr>
            <a:r>
              <a:rPr lang="ru-RU" sz="3200" dirty="0" smtClean="0">
                <a:solidFill>
                  <a:srgbClr val="000066"/>
                </a:solidFill>
                <a:cs typeface="Tahoma" pitchFamily="34" charset="0"/>
              </a:rPr>
              <a:t>20                          20</a:t>
            </a:r>
          </a:p>
          <a:p>
            <a:pPr marL="0" indent="20638">
              <a:buFont typeface="Wingdings" pitchFamily="2" charset="2"/>
              <a:buNone/>
            </a:pPr>
            <a:r>
              <a:rPr lang="ru-RU" sz="3200" dirty="0" smtClean="0">
                <a:solidFill>
                  <a:srgbClr val="000066"/>
                </a:solidFill>
                <a:cs typeface="Tahoma" pitchFamily="34" charset="0"/>
              </a:rPr>
              <a:t>              50</a:t>
            </a:r>
          </a:p>
          <a:p>
            <a:pPr marL="0" indent="20638">
              <a:buFont typeface="Wingdings" pitchFamily="2" charset="2"/>
              <a:buNone/>
            </a:pPr>
            <a:r>
              <a:rPr lang="ru-RU" sz="3200" dirty="0" smtClean="0">
                <a:solidFill>
                  <a:srgbClr val="000066"/>
                </a:solidFill>
                <a:cs typeface="Tahoma" pitchFamily="34" charset="0"/>
              </a:rPr>
              <a:t>70                         30</a:t>
            </a:r>
          </a:p>
          <a:p>
            <a:pPr marL="0" indent="20638">
              <a:buFont typeface="Wingdings" pitchFamily="2" charset="2"/>
              <a:buNone/>
            </a:pPr>
            <a:r>
              <a:rPr lang="ru-RU" sz="3200" i="1" dirty="0" smtClean="0">
                <a:solidFill>
                  <a:srgbClr val="000066"/>
                </a:solidFill>
                <a:cs typeface="Tahoma" pitchFamily="34" charset="0"/>
              </a:rPr>
              <a:t>Значит , 100 г смеси составляют 50 частей . </a:t>
            </a:r>
          </a:p>
          <a:p>
            <a:pPr marL="0" indent="20638">
              <a:buFont typeface="Wingdings" pitchFamily="2" charset="2"/>
              <a:buNone/>
            </a:pPr>
            <a:r>
              <a:rPr lang="ru-RU" sz="3200" dirty="0" smtClean="0">
                <a:solidFill>
                  <a:srgbClr val="000066"/>
                </a:solidFill>
                <a:cs typeface="Tahoma" pitchFamily="34" charset="0"/>
              </a:rPr>
              <a:t>100 : (</a:t>
            </a:r>
            <a:r>
              <a:rPr lang="ru-RU" sz="3200" dirty="0" smtClean="0">
                <a:solidFill>
                  <a:srgbClr val="000066"/>
                </a:solidFill>
                <a:cs typeface="Tahoma" pitchFamily="34" charset="0"/>
                <a:sym typeface="Wingdings" pitchFamily="2" charset="2"/>
              </a:rPr>
              <a:t>30+20)= 2 г.(одна часть)</a:t>
            </a:r>
          </a:p>
          <a:p>
            <a:pPr marL="0" indent="20638">
              <a:buFont typeface="Wingdings" pitchFamily="2" charset="2"/>
              <a:buNone/>
            </a:pPr>
            <a:r>
              <a:rPr lang="ru-RU" sz="3200" dirty="0" smtClean="0">
                <a:solidFill>
                  <a:srgbClr val="000066"/>
                </a:solidFill>
                <a:cs typeface="Tahoma" pitchFamily="34" charset="0"/>
              </a:rPr>
              <a:t>2*30=60 г. (70% раствора)</a:t>
            </a:r>
          </a:p>
          <a:p>
            <a:pPr marL="0" indent="20638">
              <a:buFont typeface="Wingdings" pitchFamily="2" charset="2"/>
              <a:buNone/>
            </a:pPr>
            <a:r>
              <a:rPr lang="ru-RU" sz="3200" dirty="0" smtClean="0">
                <a:solidFill>
                  <a:srgbClr val="000066"/>
                </a:solidFill>
                <a:cs typeface="Tahoma" pitchFamily="34" charset="0"/>
              </a:rPr>
              <a:t>2*20=40 г. (20% раствора)</a:t>
            </a:r>
          </a:p>
          <a:p>
            <a:pPr marL="0" indent="20638">
              <a:buFont typeface="Wingdings" pitchFamily="2" charset="2"/>
              <a:buNone/>
            </a:pPr>
            <a:r>
              <a:rPr lang="ru-RU" sz="3200" dirty="0" smtClean="0">
                <a:solidFill>
                  <a:srgbClr val="000066"/>
                </a:solidFill>
                <a:cs typeface="Tahoma" pitchFamily="34" charset="0"/>
              </a:rPr>
              <a:t>Ответ: 60 г - 70%</a:t>
            </a:r>
            <a:r>
              <a:rPr lang="ru-RU" sz="3200" i="1" dirty="0" smtClean="0">
                <a:solidFill>
                  <a:srgbClr val="000066"/>
                </a:solidFill>
                <a:cs typeface="Tahoma" pitchFamily="34" charset="0"/>
              </a:rPr>
              <a:t> </a:t>
            </a:r>
            <a:r>
              <a:rPr lang="ru-RU" sz="3200" dirty="0" smtClean="0">
                <a:solidFill>
                  <a:srgbClr val="000066"/>
                </a:solidFill>
                <a:cs typeface="Tahoma" pitchFamily="34" charset="0"/>
              </a:rPr>
              <a:t>и 40 г -20%</a:t>
            </a:r>
          </a:p>
          <a:p>
            <a:pPr marL="0" indent="20638">
              <a:buFont typeface="Wingdings" pitchFamily="2" charset="2"/>
              <a:buNone/>
            </a:pPr>
            <a:endParaRPr lang="en-US" sz="1800" b="1" dirty="0">
              <a:solidFill>
                <a:srgbClr val="000066"/>
              </a:solidFill>
              <a:cs typeface="Tahoma" pitchFamily="34" charset="0"/>
            </a:endParaRPr>
          </a:p>
        </p:txBody>
      </p:sp>
      <p:sp>
        <p:nvSpPr>
          <p:cNvPr id="203781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572000" y="1571612"/>
            <a:ext cx="4033838" cy="528638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None/>
            </a:pPr>
            <a:endParaRPr lang="ru-RU" sz="1500" dirty="0">
              <a:latin typeface="Times New Roman" pitchFamily="18" charset="0"/>
              <a:cs typeface="Tahoma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Arial" charset="0"/>
              </a:rPr>
              <a:t> </a:t>
            </a:r>
            <a:endParaRPr lang="ru-RU" sz="1800" dirty="0">
              <a:latin typeface="Times New Roman" pitchFamily="18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ru-RU" sz="2200" dirty="0">
              <a:latin typeface="Times New Roman" pitchFamily="18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4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136" y="6583680"/>
            <a:ext cx="733864" cy="274320"/>
          </a:xfrm>
        </p:spPr>
        <p:txBody>
          <a:bodyPr/>
          <a:lstStyle/>
          <a:p>
            <a:fld id="{CC47043C-F3B2-4A77-BE86-7305AB6E995C}" type="slidenum">
              <a:rPr lang="ru-RU" altLang="en-US"/>
              <a:pPr/>
              <a:t>27</a:t>
            </a:fld>
            <a:endParaRPr lang="ru-RU" altLang="en-US"/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785786" y="3429000"/>
            <a:ext cx="473846" cy="214314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691085" y="2928934"/>
            <a:ext cx="576659" cy="267892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691085" y="3402374"/>
            <a:ext cx="576659" cy="240940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"/>
          <p:cNvCxnSpPr/>
          <p:nvPr/>
        </p:nvCxnSpPr>
        <p:spPr>
          <a:xfrm>
            <a:off x="785786" y="2928934"/>
            <a:ext cx="473846" cy="178595"/>
          </a:xfrm>
          <a:prstGeom prst="straightConnector1">
            <a:avLst/>
          </a:prstGeom>
          <a:ln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3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3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3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3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3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3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3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3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3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3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3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3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3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3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3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3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37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37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37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037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37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37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37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37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037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037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037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037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Способ.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1" u="sng" dirty="0" smtClean="0">
                <a:solidFill>
                  <a:srgbClr val="000066"/>
                </a:solidFill>
                <a:cs typeface="Arial" charset="0"/>
              </a:rPr>
              <a:t>Пусть взяли </a:t>
            </a:r>
            <a:r>
              <a:rPr lang="ru-RU" sz="2400" i="1" u="sng" dirty="0" err="1" smtClean="0">
                <a:solidFill>
                  <a:srgbClr val="000066"/>
                </a:solidFill>
                <a:cs typeface="Arial" charset="0"/>
              </a:rPr>
              <a:t>х</a:t>
            </a:r>
            <a:r>
              <a:rPr lang="ru-RU" sz="2400" i="1" u="sng" dirty="0" smtClean="0">
                <a:solidFill>
                  <a:srgbClr val="000066"/>
                </a:solidFill>
                <a:cs typeface="Arial" charset="0"/>
              </a:rPr>
              <a:t> г 20% раствора и у г 70% раствора.</a:t>
            </a:r>
          </a:p>
          <a:p>
            <a:endParaRPr lang="ru-RU" dirty="0" smtClean="0">
              <a:solidFill>
                <a:srgbClr val="000066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sz="2800" i="1" dirty="0" smtClean="0">
                <a:solidFill>
                  <a:srgbClr val="000066"/>
                </a:solidFill>
                <a:cs typeface="Arial" charset="0"/>
              </a:rPr>
              <a:t>Составим и решим систему уравнений:</a:t>
            </a:r>
          </a:p>
          <a:p>
            <a:pPr>
              <a:buFont typeface="Wingdings" pitchFamily="2" charset="2"/>
              <a:buNone/>
            </a:pPr>
            <a:r>
              <a:rPr lang="ru-RU" sz="2000" i="1" dirty="0" err="1" smtClean="0">
                <a:solidFill>
                  <a:srgbClr val="000066"/>
                </a:solidFill>
                <a:cs typeface="Arial" charset="0"/>
              </a:rPr>
              <a:t>х+у</a:t>
            </a:r>
            <a:r>
              <a:rPr lang="ru-RU" sz="2000" i="1" dirty="0" smtClean="0">
                <a:solidFill>
                  <a:srgbClr val="000066"/>
                </a:solidFill>
                <a:cs typeface="Arial" charset="0"/>
              </a:rPr>
              <a:t> = </a:t>
            </a:r>
            <a:r>
              <a:rPr lang="ru-RU" sz="2000" dirty="0" smtClean="0">
                <a:solidFill>
                  <a:srgbClr val="000066"/>
                </a:solidFill>
                <a:cs typeface="Arial" charset="0"/>
              </a:rPr>
              <a:t>100                           х=40</a:t>
            </a:r>
          </a:p>
          <a:p>
            <a:pPr>
              <a:buFont typeface="Wingdings" pitchFamily="2" charset="2"/>
              <a:buNone/>
            </a:pPr>
            <a:r>
              <a:rPr lang="ru-RU" sz="2000" dirty="0" smtClean="0">
                <a:solidFill>
                  <a:srgbClr val="000066"/>
                </a:solidFill>
                <a:cs typeface="Arial" charset="0"/>
              </a:rPr>
              <a:t>0,2х+0,7у=0,5*100          у=60</a:t>
            </a:r>
          </a:p>
          <a:p>
            <a:pPr>
              <a:buFont typeface="Wingdings" pitchFamily="2" charset="2"/>
              <a:buNone/>
            </a:pPr>
            <a:endParaRPr lang="ru-RU" sz="2000" dirty="0" smtClean="0">
              <a:solidFill>
                <a:srgbClr val="000066"/>
              </a:solidFill>
              <a:cs typeface="Arial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0066"/>
                </a:solidFill>
                <a:cs typeface="Tahoma" pitchFamily="34" charset="0"/>
              </a:rPr>
              <a:t>Ответ: 60 г - 70%</a:t>
            </a:r>
            <a:r>
              <a:rPr lang="ru-RU" sz="2000" i="1" dirty="0" smtClean="0">
                <a:solidFill>
                  <a:srgbClr val="000066"/>
                </a:solidFill>
                <a:cs typeface="Tahoma" pitchFamily="34" charset="0"/>
              </a:rPr>
              <a:t> </a:t>
            </a:r>
            <a:r>
              <a:rPr lang="ru-RU" sz="2000" dirty="0" smtClean="0">
                <a:solidFill>
                  <a:srgbClr val="000066"/>
                </a:solidFill>
                <a:cs typeface="Tahoma" pitchFamily="34" charset="0"/>
              </a:rPr>
              <a:t>и 40 г -20%</a:t>
            </a:r>
          </a:p>
          <a:p>
            <a:pPr>
              <a:buFont typeface="Wingdings" pitchFamily="2" charset="2"/>
              <a:buNone/>
            </a:pPr>
            <a:endParaRPr lang="ru-RU" sz="2000" dirty="0" smtClean="0">
              <a:solidFill>
                <a:srgbClr val="000066"/>
              </a:solidFill>
              <a:cs typeface="Arial" charset="0"/>
            </a:endParaRPr>
          </a:p>
          <a:p>
            <a:pPr>
              <a:buNone/>
            </a:pPr>
            <a:endParaRPr lang="ru-RU" sz="2800" i="1" dirty="0" smtClean="0">
              <a:solidFill>
                <a:srgbClr val="000066"/>
              </a:solidFill>
              <a:cs typeface="Arial" charset="0"/>
            </a:endParaRPr>
          </a:p>
          <a:p>
            <a:endParaRPr lang="ru-RU" dirty="0">
              <a:solidFill>
                <a:srgbClr val="000066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2357430"/>
          <a:ext cx="7000924" cy="178595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750231"/>
                <a:gridCol w="1750231"/>
                <a:gridCol w="1750231"/>
                <a:gridCol w="1750231"/>
              </a:tblGrid>
              <a:tr h="5442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α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ru-RU" sz="2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т, г</a:t>
                      </a:r>
                    </a:p>
                  </a:txBody>
                  <a:tcPr horzOverflow="overflow"/>
                </a:tc>
              </a:tr>
              <a:tr h="413887">
                <a:tc>
                  <a:txBody>
                    <a:bodyPr/>
                    <a:lstStyle/>
                    <a:p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  <a:endParaRPr kumimoji="0" lang="ru-RU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0,2х</a:t>
                      </a:r>
                    </a:p>
                  </a:txBody>
                  <a:tcPr horzOverflow="overflow"/>
                </a:tc>
              </a:tr>
              <a:tr h="413887">
                <a:tc>
                  <a:txBody>
                    <a:bodyPr/>
                    <a:lstStyle/>
                    <a:p>
                      <a:r>
                        <a:rPr lang="ru-RU" dirty="0" smtClean="0"/>
                        <a:t>70%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0,7у</a:t>
                      </a:r>
                    </a:p>
                  </a:txBody>
                  <a:tcPr horzOverflow="overflow"/>
                </a:tc>
              </a:tr>
              <a:tr h="413887">
                <a:tc>
                  <a:txBody>
                    <a:bodyPr/>
                    <a:lstStyle/>
                    <a:p>
                      <a:r>
                        <a:rPr lang="ru-RU" dirty="0" smtClean="0"/>
                        <a:t>смесь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0,5*100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Левая фигурная скобка 4"/>
          <p:cNvSpPr/>
          <p:nvPr/>
        </p:nvSpPr>
        <p:spPr>
          <a:xfrm>
            <a:off x="428596" y="4572008"/>
            <a:ext cx="142876" cy="71438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2825872" y="4714884"/>
            <a:ext cx="142876" cy="50006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способ – с помощью стаканчиков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625609"/>
          </a:xfrm>
        </p:spPr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               </a:t>
            </a:r>
            <a:r>
              <a:rPr lang="en-US" dirty="0" smtClean="0">
                <a:solidFill>
                  <a:srgbClr val="000066"/>
                </a:solidFill>
              </a:rPr>
              <a:t>    </a:t>
            </a:r>
            <a:r>
              <a:rPr lang="ru-RU" dirty="0" smtClean="0">
                <a:solidFill>
                  <a:srgbClr val="000066"/>
                </a:solidFill>
              </a:rPr>
              <a:t>    </a:t>
            </a:r>
            <a:r>
              <a:rPr lang="ru-RU" sz="3400" dirty="0" smtClean="0">
                <a:solidFill>
                  <a:srgbClr val="000066"/>
                </a:solidFill>
              </a:rPr>
              <a:t>+</a:t>
            </a:r>
            <a:r>
              <a:rPr lang="ru-RU" dirty="0" smtClean="0">
                <a:solidFill>
                  <a:srgbClr val="000066"/>
                </a:solidFill>
              </a:rPr>
              <a:t>                            →</a:t>
            </a:r>
          </a:p>
          <a:p>
            <a:pPr>
              <a:buNone/>
            </a:pPr>
            <a:r>
              <a:rPr lang="en-US" dirty="0" smtClean="0">
                <a:solidFill>
                  <a:srgbClr val="000066"/>
                </a:solidFill>
              </a:rPr>
              <a:t> </a:t>
            </a:r>
            <a:endParaRPr lang="ru-RU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en-US" sz="3100" dirty="0" smtClean="0">
                <a:solidFill>
                  <a:srgbClr val="000066"/>
                </a:solidFill>
              </a:rPr>
              <a:t>   </a:t>
            </a:r>
            <a:r>
              <a:rPr lang="ru-RU" sz="3100" dirty="0" smtClean="0">
                <a:solidFill>
                  <a:srgbClr val="000066"/>
                </a:solidFill>
              </a:rPr>
              <a:t>    </a:t>
            </a:r>
            <a:r>
              <a:rPr lang="en-US" sz="3100" dirty="0" smtClean="0">
                <a:solidFill>
                  <a:srgbClr val="000066"/>
                </a:solidFill>
              </a:rPr>
              <a:t>  x</a:t>
            </a:r>
            <a:r>
              <a:rPr lang="ru-RU" sz="3100" dirty="0" smtClean="0">
                <a:solidFill>
                  <a:srgbClr val="000066"/>
                </a:solidFill>
              </a:rPr>
              <a:t> </a:t>
            </a:r>
            <a:r>
              <a:rPr lang="ru-RU" sz="2600" dirty="0" smtClean="0">
                <a:solidFill>
                  <a:srgbClr val="000066"/>
                </a:solidFill>
              </a:rPr>
              <a:t>г</a:t>
            </a:r>
            <a:r>
              <a:rPr lang="en-US" sz="1300" dirty="0" smtClean="0">
                <a:solidFill>
                  <a:srgbClr val="000066"/>
                </a:solidFill>
              </a:rPr>
              <a:t>                              </a:t>
            </a:r>
            <a:r>
              <a:rPr lang="ru-RU" sz="1300" dirty="0" smtClean="0">
                <a:solidFill>
                  <a:srgbClr val="000066"/>
                </a:solidFill>
              </a:rPr>
              <a:t>           </a:t>
            </a:r>
            <a:r>
              <a:rPr lang="en-US" sz="1300" dirty="0" smtClean="0">
                <a:solidFill>
                  <a:srgbClr val="000066"/>
                </a:solidFill>
              </a:rPr>
              <a:t> </a:t>
            </a:r>
            <a:r>
              <a:rPr lang="ru-RU" sz="1300" dirty="0" smtClean="0">
                <a:solidFill>
                  <a:srgbClr val="000066"/>
                </a:solidFill>
              </a:rPr>
              <a:t>         </a:t>
            </a:r>
            <a:r>
              <a:rPr lang="en-US" sz="3100" dirty="0" smtClean="0">
                <a:solidFill>
                  <a:srgbClr val="000066"/>
                </a:solidFill>
              </a:rPr>
              <a:t>100 – x              </a:t>
            </a:r>
            <a:r>
              <a:rPr lang="ru-RU" sz="3100" dirty="0" smtClean="0">
                <a:solidFill>
                  <a:srgbClr val="000066"/>
                </a:solidFill>
              </a:rPr>
              <a:t>          </a:t>
            </a:r>
            <a:r>
              <a:rPr lang="en-US" sz="3100" dirty="0" smtClean="0">
                <a:solidFill>
                  <a:srgbClr val="000066"/>
                </a:solidFill>
              </a:rPr>
              <a:t>100 </a:t>
            </a:r>
            <a:r>
              <a:rPr lang="ru-RU" sz="2600" dirty="0" smtClean="0">
                <a:solidFill>
                  <a:srgbClr val="000066"/>
                </a:solidFill>
              </a:rPr>
              <a:t>г</a:t>
            </a:r>
            <a:endParaRPr lang="en-US" sz="2600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000066"/>
                </a:solidFill>
              </a:rPr>
              <a:t>       </a:t>
            </a:r>
            <a:r>
              <a:rPr lang="en-US" sz="2600" dirty="0" smtClean="0">
                <a:solidFill>
                  <a:srgbClr val="000066"/>
                </a:solidFill>
              </a:rPr>
              <a:t>W=20%               </a:t>
            </a:r>
            <a:r>
              <a:rPr lang="ru-RU" sz="2600" dirty="0" smtClean="0">
                <a:solidFill>
                  <a:srgbClr val="000066"/>
                </a:solidFill>
              </a:rPr>
              <a:t>        </a:t>
            </a:r>
            <a:r>
              <a:rPr lang="en-US" sz="2600" dirty="0" smtClean="0">
                <a:solidFill>
                  <a:srgbClr val="000066"/>
                </a:solidFill>
              </a:rPr>
              <a:t> 70%                   </a:t>
            </a:r>
            <a:r>
              <a:rPr lang="ru-RU" sz="2600" dirty="0" smtClean="0">
                <a:solidFill>
                  <a:srgbClr val="000066"/>
                </a:solidFill>
              </a:rPr>
              <a:t>              </a:t>
            </a:r>
            <a:r>
              <a:rPr lang="en-US" sz="2600" dirty="0" smtClean="0">
                <a:solidFill>
                  <a:srgbClr val="000066"/>
                </a:solidFill>
              </a:rPr>
              <a:t> 50%</a:t>
            </a:r>
          </a:p>
          <a:p>
            <a:pPr>
              <a:buNone/>
            </a:pPr>
            <a:endParaRPr lang="en-US" sz="2800" dirty="0" smtClean="0">
              <a:solidFill>
                <a:srgbClr val="000066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rgbClr val="000066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        </a:t>
            </a:r>
            <a:r>
              <a:rPr lang="en-US" sz="2800" dirty="0" smtClean="0">
                <a:solidFill>
                  <a:srgbClr val="000066"/>
                </a:solidFill>
              </a:rPr>
              <a:t>0</a:t>
            </a:r>
            <a:r>
              <a:rPr lang="ru-RU" sz="2800" dirty="0" smtClean="0">
                <a:solidFill>
                  <a:srgbClr val="000066"/>
                </a:solidFill>
              </a:rPr>
              <a:t>,2</a:t>
            </a:r>
            <a:r>
              <a:rPr lang="en-US" sz="2800" dirty="0" smtClean="0">
                <a:solidFill>
                  <a:srgbClr val="000066"/>
                </a:solidFill>
              </a:rPr>
              <a:t>x               </a:t>
            </a:r>
            <a:r>
              <a:rPr lang="ru-RU" sz="2800" dirty="0" smtClean="0">
                <a:solidFill>
                  <a:srgbClr val="000066"/>
                </a:solidFill>
              </a:rPr>
              <a:t> </a:t>
            </a:r>
            <a:r>
              <a:rPr lang="en-US" sz="2800" dirty="0" smtClean="0">
                <a:solidFill>
                  <a:srgbClr val="000066"/>
                </a:solidFill>
              </a:rPr>
              <a:t> </a:t>
            </a:r>
            <a:r>
              <a:rPr lang="ru-RU" sz="2800" dirty="0" smtClean="0">
                <a:solidFill>
                  <a:srgbClr val="000066"/>
                </a:solidFill>
              </a:rPr>
              <a:t>         </a:t>
            </a:r>
            <a:r>
              <a:rPr lang="en-US" sz="2800" dirty="0" smtClean="0">
                <a:solidFill>
                  <a:srgbClr val="000066"/>
                </a:solidFill>
              </a:rPr>
              <a:t>(100</a:t>
            </a:r>
            <a:r>
              <a:rPr lang="ru-RU" sz="2800" dirty="0" smtClean="0">
                <a:solidFill>
                  <a:srgbClr val="000066"/>
                </a:solidFill>
              </a:rPr>
              <a:t> </a:t>
            </a:r>
            <a:r>
              <a:rPr lang="en-US" sz="2800" dirty="0" smtClean="0">
                <a:solidFill>
                  <a:srgbClr val="000066"/>
                </a:solidFill>
              </a:rPr>
              <a:t>–</a:t>
            </a:r>
            <a:r>
              <a:rPr lang="ru-RU" sz="2800" dirty="0" smtClean="0">
                <a:solidFill>
                  <a:srgbClr val="000066"/>
                </a:solidFill>
              </a:rPr>
              <a:t> </a:t>
            </a:r>
            <a:r>
              <a:rPr lang="en-US" sz="2800" dirty="0" smtClean="0">
                <a:solidFill>
                  <a:srgbClr val="000066"/>
                </a:solidFill>
              </a:rPr>
              <a:t>x)× 0</a:t>
            </a:r>
            <a:r>
              <a:rPr lang="ru-RU" sz="2800" dirty="0" smtClean="0">
                <a:solidFill>
                  <a:srgbClr val="000066"/>
                </a:solidFill>
              </a:rPr>
              <a:t>,7             </a:t>
            </a:r>
            <a:r>
              <a:rPr lang="en-US" sz="2800" dirty="0" smtClean="0">
                <a:solidFill>
                  <a:srgbClr val="000066"/>
                </a:solidFill>
              </a:rPr>
              <a:t>m</a:t>
            </a:r>
            <a:r>
              <a:rPr lang="ru-RU" sz="1800" dirty="0" smtClean="0">
                <a:solidFill>
                  <a:srgbClr val="000066"/>
                </a:solidFill>
              </a:rPr>
              <a:t>соли = </a:t>
            </a:r>
            <a:r>
              <a:rPr lang="ru-RU" sz="2400" dirty="0" smtClean="0">
                <a:solidFill>
                  <a:srgbClr val="000066"/>
                </a:solidFill>
              </a:rPr>
              <a:t>100</a:t>
            </a:r>
            <a:r>
              <a:rPr lang="en-US" sz="2400" dirty="0">
                <a:solidFill>
                  <a:srgbClr val="000066"/>
                </a:solidFill>
              </a:rPr>
              <a:t> </a:t>
            </a:r>
            <a:r>
              <a:rPr lang="en-US" sz="2400" dirty="0" smtClean="0">
                <a:solidFill>
                  <a:srgbClr val="000066"/>
                </a:solidFill>
              </a:rPr>
              <a:t>× </a:t>
            </a:r>
            <a:r>
              <a:rPr lang="ru-RU" sz="2400" dirty="0" smtClean="0">
                <a:solidFill>
                  <a:srgbClr val="000066"/>
                </a:solidFill>
              </a:rPr>
              <a:t>0,5 = 50 (г).</a:t>
            </a:r>
            <a:endParaRPr lang="ru-RU" sz="1800" dirty="0" smtClean="0">
              <a:solidFill>
                <a:srgbClr val="000066"/>
              </a:solidFill>
            </a:endParaRPr>
          </a:p>
          <a:p>
            <a:pPr>
              <a:buNone/>
            </a:pPr>
            <a:endParaRPr lang="ru-RU" sz="2200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en-US" sz="2300" dirty="0" smtClean="0">
                <a:solidFill>
                  <a:srgbClr val="000066"/>
                </a:solidFill>
              </a:rPr>
              <a:t>0</a:t>
            </a:r>
            <a:r>
              <a:rPr lang="ru-RU" sz="2300" dirty="0" smtClean="0">
                <a:solidFill>
                  <a:srgbClr val="000066"/>
                </a:solidFill>
              </a:rPr>
              <a:t>,2</a:t>
            </a:r>
            <a:r>
              <a:rPr lang="en-US" sz="2300" dirty="0" smtClean="0">
                <a:solidFill>
                  <a:srgbClr val="000066"/>
                </a:solidFill>
              </a:rPr>
              <a:t>x+0</a:t>
            </a:r>
            <a:r>
              <a:rPr lang="ru-RU" sz="2300" dirty="0" smtClean="0">
                <a:solidFill>
                  <a:srgbClr val="000066"/>
                </a:solidFill>
              </a:rPr>
              <a:t>,7×(100 – </a:t>
            </a:r>
            <a:r>
              <a:rPr lang="en-US" sz="2300" dirty="0" smtClean="0">
                <a:solidFill>
                  <a:srgbClr val="000066"/>
                </a:solidFill>
              </a:rPr>
              <a:t>x)</a:t>
            </a:r>
            <a:r>
              <a:rPr lang="ru-RU" sz="2300" dirty="0" smtClean="0">
                <a:solidFill>
                  <a:srgbClr val="000066"/>
                </a:solidFill>
              </a:rPr>
              <a:t> </a:t>
            </a:r>
            <a:r>
              <a:rPr lang="en-US" sz="2300" dirty="0" smtClean="0">
                <a:solidFill>
                  <a:srgbClr val="000066"/>
                </a:solidFill>
              </a:rPr>
              <a:t>=</a:t>
            </a:r>
            <a:r>
              <a:rPr lang="ru-RU" sz="2300" dirty="0" smtClean="0">
                <a:solidFill>
                  <a:srgbClr val="000066"/>
                </a:solidFill>
              </a:rPr>
              <a:t> </a:t>
            </a:r>
            <a:r>
              <a:rPr lang="en-US" sz="2300" dirty="0" smtClean="0">
                <a:solidFill>
                  <a:srgbClr val="000066"/>
                </a:solidFill>
              </a:rPr>
              <a:t>50</a:t>
            </a:r>
            <a:r>
              <a:rPr lang="ru-RU" sz="2300" dirty="0" smtClean="0">
                <a:solidFill>
                  <a:srgbClr val="000066"/>
                </a:solidFill>
              </a:rPr>
              <a:t>;</a:t>
            </a:r>
            <a:endParaRPr lang="en-US" sz="2300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en-US" sz="2300" dirty="0">
                <a:solidFill>
                  <a:srgbClr val="000066"/>
                </a:solidFill>
              </a:rPr>
              <a:t>x</a:t>
            </a:r>
            <a:r>
              <a:rPr lang="ru-RU" sz="2300" dirty="0" smtClean="0">
                <a:solidFill>
                  <a:srgbClr val="000066"/>
                </a:solidFill>
              </a:rPr>
              <a:t> </a:t>
            </a:r>
            <a:r>
              <a:rPr lang="en-US" sz="2300" dirty="0" smtClean="0">
                <a:solidFill>
                  <a:srgbClr val="000066"/>
                </a:solidFill>
              </a:rPr>
              <a:t>=</a:t>
            </a:r>
            <a:r>
              <a:rPr lang="ru-RU" sz="2300" dirty="0" smtClean="0">
                <a:solidFill>
                  <a:srgbClr val="000066"/>
                </a:solidFill>
              </a:rPr>
              <a:t> </a:t>
            </a:r>
            <a:r>
              <a:rPr lang="en-US" sz="2300" dirty="0" smtClean="0">
                <a:solidFill>
                  <a:srgbClr val="000066"/>
                </a:solidFill>
              </a:rPr>
              <a:t>40</a:t>
            </a:r>
            <a:r>
              <a:rPr lang="ru-RU" sz="2300" dirty="0" smtClean="0">
                <a:solidFill>
                  <a:srgbClr val="000066"/>
                </a:solidFill>
              </a:rPr>
              <a:t> г;</a:t>
            </a:r>
            <a:endParaRPr lang="en-US" sz="2300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sz="2300" dirty="0" smtClean="0">
                <a:solidFill>
                  <a:srgbClr val="000066"/>
                </a:solidFill>
              </a:rPr>
              <a:t>100 –</a:t>
            </a:r>
            <a:r>
              <a:rPr lang="en-US" sz="2300" dirty="0" smtClean="0">
                <a:solidFill>
                  <a:srgbClr val="000066"/>
                </a:solidFill>
              </a:rPr>
              <a:t> x</a:t>
            </a:r>
            <a:r>
              <a:rPr lang="ru-RU" sz="2300" dirty="0" smtClean="0">
                <a:solidFill>
                  <a:srgbClr val="000066"/>
                </a:solidFill>
              </a:rPr>
              <a:t> = </a:t>
            </a:r>
            <a:r>
              <a:rPr lang="en-US" sz="2300" dirty="0" smtClean="0">
                <a:solidFill>
                  <a:srgbClr val="000066"/>
                </a:solidFill>
              </a:rPr>
              <a:t>100</a:t>
            </a:r>
            <a:r>
              <a:rPr lang="ru-RU" sz="2300" dirty="0" smtClean="0">
                <a:solidFill>
                  <a:srgbClr val="000066"/>
                </a:solidFill>
              </a:rPr>
              <a:t> </a:t>
            </a:r>
            <a:r>
              <a:rPr lang="en-US" sz="2300" dirty="0" smtClean="0">
                <a:solidFill>
                  <a:srgbClr val="000066"/>
                </a:solidFill>
              </a:rPr>
              <a:t>–</a:t>
            </a:r>
            <a:r>
              <a:rPr lang="ru-RU" sz="2300" dirty="0" smtClean="0">
                <a:solidFill>
                  <a:srgbClr val="000066"/>
                </a:solidFill>
              </a:rPr>
              <a:t> </a:t>
            </a:r>
            <a:r>
              <a:rPr lang="en-US" sz="2300" dirty="0" smtClean="0">
                <a:solidFill>
                  <a:srgbClr val="000066"/>
                </a:solidFill>
              </a:rPr>
              <a:t>40</a:t>
            </a:r>
            <a:r>
              <a:rPr lang="ru-RU" sz="2300" dirty="0" smtClean="0">
                <a:solidFill>
                  <a:srgbClr val="000066"/>
                </a:solidFill>
              </a:rPr>
              <a:t> </a:t>
            </a:r>
            <a:r>
              <a:rPr lang="en-US" sz="2300" dirty="0" smtClean="0">
                <a:solidFill>
                  <a:srgbClr val="000066"/>
                </a:solidFill>
              </a:rPr>
              <a:t>=</a:t>
            </a:r>
            <a:r>
              <a:rPr lang="ru-RU" sz="2300" dirty="0" smtClean="0">
                <a:solidFill>
                  <a:srgbClr val="000066"/>
                </a:solidFill>
              </a:rPr>
              <a:t> </a:t>
            </a:r>
            <a:r>
              <a:rPr lang="en-US" sz="2300" dirty="0" smtClean="0">
                <a:solidFill>
                  <a:srgbClr val="000066"/>
                </a:solidFill>
              </a:rPr>
              <a:t>60</a:t>
            </a:r>
            <a:r>
              <a:rPr lang="ru-RU" sz="2300" dirty="0" smtClean="0">
                <a:solidFill>
                  <a:srgbClr val="000066"/>
                </a:solidFill>
              </a:rPr>
              <a:t> г</a:t>
            </a:r>
            <a:r>
              <a:rPr lang="ru-RU" sz="2300" dirty="0">
                <a:solidFill>
                  <a:srgbClr val="000066"/>
                </a:solidFill>
              </a:rPr>
              <a:t>.</a:t>
            </a:r>
            <a:r>
              <a:rPr lang="en-US" sz="2300" dirty="0" smtClean="0">
                <a:solidFill>
                  <a:srgbClr val="000066"/>
                </a:solidFill>
              </a:rPr>
              <a:t> </a:t>
            </a:r>
            <a:r>
              <a:rPr lang="ru-RU" sz="2300" dirty="0" smtClean="0">
                <a:solidFill>
                  <a:srgbClr val="000066"/>
                </a:solidFill>
              </a:rPr>
              <a:t>                                         </a:t>
            </a:r>
            <a:r>
              <a:rPr lang="ru-RU" sz="2300" dirty="0" smtClean="0">
                <a:solidFill>
                  <a:srgbClr val="000066"/>
                </a:solidFill>
                <a:cs typeface="Tahoma" pitchFamily="34" charset="0"/>
              </a:rPr>
              <a:t>Ответ: 60 г - 70% р-р, 40 г -20%</a:t>
            </a:r>
            <a:r>
              <a:rPr lang="ru-RU" sz="2300" dirty="0" smtClean="0">
                <a:solidFill>
                  <a:srgbClr val="000066"/>
                </a:solidFill>
              </a:rPr>
              <a:t> р-р.</a:t>
            </a:r>
            <a:r>
              <a:rPr lang="en-US" sz="2300" dirty="0" smtClean="0">
                <a:solidFill>
                  <a:srgbClr val="000066"/>
                </a:solidFill>
              </a:rPr>
              <a:t>                      </a:t>
            </a:r>
            <a:endParaRPr lang="ru-RU" sz="2300" dirty="0" smtClean="0">
              <a:solidFill>
                <a:srgbClr val="000066"/>
              </a:solidFill>
            </a:endParaRPr>
          </a:p>
        </p:txBody>
      </p:sp>
      <p:sp>
        <p:nvSpPr>
          <p:cNvPr id="4" name="Цилиндр 3"/>
          <p:cNvSpPr/>
          <p:nvPr/>
        </p:nvSpPr>
        <p:spPr>
          <a:xfrm>
            <a:off x="714348" y="1643050"/>
            <a:ext cx="1071570" cy="1071570"/>
          </a:xfrm>
          <a:prstGeom prst="can">
            <a:avLst/>
          </a:prstGeom>
          <a:solidFill>
            <a:srgbClr val="00B0F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р-р</a:t>
            </a:r>
            <a:r>
              <a:rPr lang="ru-RU" dirty="0" smtClean="0">
                <a:solidFill>
                  <a:schemeClr val="tx1"/>
                </a:solidFill>
              </a:rPr>
              <a:t>(1)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Цилиндр 5"/>
          <p:cNvSpPr/>
          <p:nvPr/>
        </p:nvSpPr>
        <p:spPr>
          <a:xfrm>
            <a:off x="2786050" y="1637350"/>
            <a:ext cx="1071570" cy="1071570"/>
          </a:xfrm>
          <a:prstGeom prst="can">
            <a:avLst/>
          </a:prstGeom>
          <a:solidFill>
            <a:srgbClr val="00B0F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р-р</a:t>
            </a:r>
            <a:r>
              <a:rPr lang="ru-RU" dirty="0" smtClean="0">
                <a:solidFill>
                  <a:schemeClr val="tx1"/>
                </a:solidFill>
              </a:rPr>
              <a:t>(2)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Цилиндр 9"/>
          <p:cNvSpPr/>
          <p:nvPr/>
        </p:nvSpPr>
        <p:spPr>
          <a:xfrm>
            <a:off x="5143504" y="1637350"/>
            <a:ext cx="1071570" cy="1071570"/>
          </a:xfrm>
          <a:prstGeom prst="can">
            <a:avLst/>
          </a:prstGeom>
          <a:solidFill>
            <a:srgbClr val="00B0F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р-р</a:t>
            </a:r>
            <a:r>
              <a:rPr lang="ru-RU" dirty="0" smtClean="0">
                <a:solidFill>
                  <a:schemeClr val="tx1"/>
                </a:solidFill>
              </a:rPr>
              <a:t>(3)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135260" y="3643314"/>
            <a:ext cx="428628" cy="71438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5511524" y="3645024"/>
            <a:ext cx="428628" cy="71438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043608" y="3645024"/>
            <a:ext cx="428628" cy="71438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Проблема 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66"/>
                </a:solidFill>
              </a:rPr>
              <a:t>З</a:t>
            </a:r>
            <a:r>
              <a:rPr lang="ru-RU" dirty="0" smtClean="0">
                <a:solidFill>
                  <a:srgbClr val="000066"/>
                </a:solidFill>
              </a:rPr>
              <a:t>адачи </a:t>
            </a:r>
            <a:r>
              <a:rPr lang="ru-RU" dirty="0">
                <a:solidFill>
                  <a:srgbClr val="000066"/>
                </a:solidFill>
              </a:rPr>
              <a:t>на </a:t>
            </a:r>
            <a:r>
              <a:rPr lang="ru-RU" dirty="0" smtClean="0">
                <a:solidFill>
                  <a:srgbClr val="000066"/>
                </a:solidFill>
              </a:rPr>
              <a:t>смеси и </a:t>
            </a:r>
            <a:r>
              <a:rPr lang="ru-RU" dirty="0">
                <a:solidFill>
                  <a:srgbClr val="000066"/>
                </a:solidFill>
              </a:rPr>
              <a:t>растворы 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  <a:r>
              <a:rPr lang="ru-RU" dirty="0">
                <a:solidFill>
                  <a:srgbClr val="000066"/>
                </a:solidFill>
              </a:rPr>
              <a:t>вызывают большие затруднения у </a:t>
            </a:r>
            <a:r>
              <a:rPr lang="ru-RU" dirty="0" smtClean="0">
                <a:solidFill>
                  <a:srgbClr val="000066"/>
                </a:solidFill>
              </a:rPr>
              <a:t>учащихся</a:t>
            </a:r>
            <a:endParaRPr lang="ru-RU" dirty="0">
              <a:solidFill>
                <a:srgbClr val="000066"/>
              </a:solidFill>
            </a:endParaRPr>
          </a:p>
          <a:p>
            <a:endParaRPr lang="ru-RU" sz="2800" dirty="0">
              <a:solidFill>
                <a:srgbClr val="000066"/>
              </a:solidFill>
            </a:endParaRPr>
          </a:p>
        </p:txBody>
      </p:sp>
      <p:pic>
        <p:nvPicPr>
          <p:cNvPr id="4" name="Рисунок 3" descr="flakon_kolba_zhidkost_himiya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3429000"/>
            <a:ext cx="4786346" cy="2991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86518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Основные этапы решения </a:t>
            </a:r>
          </a:p>
        </p:txBody>
      </p:sp>
      <p:sp>
        <p:nvSpPr>
          <p:cNvPr id="217090" name="Rectangle 2"/>
          <p:cNvSpPr>
            <a:spLocks noGrp="1" noChangeArrowheads="1"/>
          </p:cNvSpPr>
          <p:nvPr>
            <p:ph idx="1"/>
          </p:nvPr>
        </p:nvSpPr>
        <p:spPr>
          <a:xfrm>
            <a:off x="442912" y="1928802"/>
            <a:ext cx="8701088" cy="4530725"/>
          </a:xfrm>
        </p:spPr>
        <p:txBody>
          <a:bodyPr/>
          <a:lstStyle/>
          <a:p>
            <a:pPr marL="571500" indent="-571500">
              <a:buClr>
                <a:schemeClr val="tx1"/>
              </a:buClr>
              <a:buFont typeface="+mj-lt"/>
              <a:buAutoNum type="romanUcPeriod"/>
            </a:pPr>
            <a:r>
              <a:rPr lang="ru-RU" dirty="0">
                <a:solidFill>
                  <a:srgbClr val="000066"/>
                </a:solidFill>
              </a:rPr>
              <a:t>Выбор неизвестной (или неизвестных).</a:t>
            </a:r>
          </a:p>
          <a:p>
            <a:pPr marL="571500" indent="-571500">
              <a:buClr>
                <a:schemeClr val="tx1"/>
              </a:buClr>
              <a:buFont typeface="+mj-lt"/>
              <a:buAutoNum type="romanUcPeriod"/>
            </a:pPr>
            <a:r>
              <a:rPr lang="ru-RU" dirty="0">
                <a:solidFill>
                  <a:srgbClr val="000066"/>
                </a:solidFill>
              </a:rPr>
              <a:t>Выбор чистого вещества.</a:t>
            </a:r>
          </a:p>
          <a:p>
            <a:pPr marL="571500" indent="-571500">
              <a:buClr>
                <a:schemeClr val="tx1"/>
              </a:buClr>
              <a:buFont typeface="+mj-lt"/>
              <a:buAutoNum type="romanUcPeriod"/>
            </a:pPr>
            <a:r>
              <a:rPr lang="ru-RU" dirty="0">
                <a:solidFill>
                  <a:srgbClr val="000066"/>
                </a:solidFill>
              </a:rPr>
              <a:t>Переход к долям.</a:t>
            </a:r>
          </a:p>
          <a:p>
            <a:pPr marL="571500" indent="-571500">
              <a:buClr>
                <a:schemeClr val="tx1"/>
              </a:buClr>
              <a:buFont typeface="+mj-lt"/>
              <a:buAutoNum type="romanUcPeriod"/>
            </a:pPr>
            <a:r>
              <a:rPr lang="ru-RU" dirty="0">
                <a:solidFill>
                  <a:srgbClr val="000066"/>
                </a:solidFill>
              </a:rPr>
              <a:t>Отслеживание состояния смеси.</a:t>
            </a:r>
          </a:p>
          <a:p>
            <a:pPr marL="571500" indent="-571500">
              <a:buClr>
                <a:schemeClr val="tx1"/>
              </a:buClr>
              <a:buFont typeface="+mj-lt"/>
              <a:buAutoNum type="romanUcPeriod"/>
            </a:pPr>
            <a:r>
              <a:rPr lang="ru-RU" dirty="0">
                <a:solidFill>
                  <a:srgbClr val="000066"/>
                </a:solidFill>
              </a:rPr>
              <a:t>Составление уравнения.</a:t>
            </a:r>
          </a:p>
          <a:p>
            <a:pPr marL="571500" indent="-571500">
              <a:buClr>
                <a:schemeClr val="tx1"/>
              </a:buClr>
              <a:buFont typeface="+mj-lt"/>
              <a:buAutoNum type="romanUcPeriod"/>
            </a:pPr>
            <a:r>
              <a:rPr lang="ru-RU" dirty="0">
                <a:solidFill>
                  <a:srgbClr val="000066"/>
                </a:solidFill>
              </a:rPr>
              <a:t>Решение уравнения (или их системы).</a:t>
            </a:r>
          </a:p>
          <a:p>
            <a:pPr marL="571500" indent="-571500">
              <a:buClr>
                <a:schemeClr val="tx1"/>
              </a:buClr>
              <a:buFont typeface="+mj-lt"/>
              <a:buAutoNum type="romanUcPeriod"/>
            </a:pPr>
            <a:r>
              <a:rPr lang="ru-RU" dirty="0">
                <a:solidFill>
                  <a:srgbClr val="000066"/>
                </a:solidFill>
              </a:rPr>
              <a:t>Формирование ответа.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Применение в быту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5770984" cy="43204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66"/>
                </a:solidFill>
              </a:rPr>
              <a:t>Рецепт для маринада огурцов:</a:t>
            </a:r>
          </a:p>
          <a:p>
            <a:pPr marL="0">
              <a:buNone/>
            </a:pPr>
            <a:r>
              <a:rPr lang="ru-RU" sz="2400" dirty="0" smtClean="0">
                <a:solidFill>
                  <a:srgbClr val="000066"/>
                </a:solidFill>
              </a:rPr>
              <a:t>Пропорции ингредиентов для маринада мы приведем в точности – от них лучше не отступать. И так на каждый литр воды нам потребуется добавлять 2 столовые ложки соли и одну столовую ложку сахара. Лучше брать крупную соль. Мелкая соль содержит </a:t>
            </a:r>
            <a:r>
              <a:rPr lang="ru-RU" sz="2400" dirty="0" err="1" smtClean="0">
                <a:solidFill>
                  <a:srgbClr val="000066"/>
                </a:solidFill>
              </a:rPr>
              <a:t>антислеживающие</a:t>
            </a:r>
            <a:r>
              <a:rPr lang="ru-RU" sz="2400" dirty="0" smtClean="0">
                <a:solidFill>
                  <a:srgbClr val="000066"/>
                </a:solidFill>
              </a:rPr>
              <a:t> вещества – это не хорошо при длительном хранении. Не стоит добавлять в маринад йодированную соль. Также приготовьте 9%-</a:t>
            </a:r>
            <a:r>
              <a:rPr lang="ru-RU" sz="2400" dirty="0" err="1" smtClean="0">
                <a:solidFill>
                  <a:srgbClr val="000066"/>
                </a:solidFill>
              </a:rPr>
              <a:t>ный</a:t>
            </a:r>
            <a:r>
              <a:rPr lang="ru-RU" sz="2400" dirty="0" smtClean="0">
                <a:solidFill>
                  <a:srgbClr val="000066"/>
                </a:solidFill>
              </a:rPr>
              <a:t> уксус его потребуется добавлять в объеме 100 мл на 3-х литровую банку.</a:t>
            </a:r>
            <a:endParaRPr lang="ru-RU" sz="2400" dirty="0">
              <a:solidFill>
                <a:srgbClr val="000066"/>
              </a:solidFill>
            </a:endParaRPr>
          </a:p>
        </p:txBody>
      </p:sp>
      <p:pic>
        <p:nvPicPr>
          <p:cNvPr id="4" name="Рисунок 3" descr="1339530760_1313158519_30_2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47656" y="3140968"/>
            <a:ext cx="3096344" cy="2242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Рецепт для полоскания горла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8872" indent="0">
              <a:buNone/>
            </a:pPr>
            <a:r>
              <a:rPr lang="ru-RU" dirty="0" smtClean="0">
                <a:solidFill>
                  <a:srgbClr val="000066"/>
                </a:solidFill>
              </a:rPr>
              <a:t>Ингредиенты: соль, сода, белок, раствор. </a:t>
            </a:r>
          </a:p>
          <a:p>
            <a:pPr marL="118872" indent="0">
              <a:buNone/>
            </a:pPr>
            <a:r>
              <a:rPr lang="ru-RU" dirty="0" smtClean="0">
                <a:solidFill>
                  <a:srgbClr val="000066"/>
                </a:solidFill>
              </a:rPr>
              <a:t>Пропорции: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0066"/>
                </a:solidFill>
              </a:rPr>
              <a:t>250 г кипяченной воды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0066"/>
                </a:solidFill>
              </a:rPr>
              <a:t>1 чайная ложка соли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0066"/>
                </a:solidFill>
              </a:rPr>
              <a:t>1 чайная ложка соды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0066"/>
                </a:solidFill>
              </a:rPr>
              <a:t>1 яичный белок</a:t>
            </a:r>
          </a:p>
          <a:p>
            <a:pPr marL="118872" indent="0">
              <a:buNone/>
            </a:pPr>
            <a:r>
              <a:rPr lang="ru-RU" dirty="0" smtClean="0">
                <a:solidFill>
                  <a:srgbClr val="000066"/>
                </a:solidFill>
              </a:rPr>
              <a:t>Белок отделяем от желтка, слегка взбиваем. В стакане воды растворяем соль и соду, добавляем белок. Конечно же, вода должна быть не холодной, а теплой.</a:t>
            </a: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9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Рецепт для выведения пятна с одежды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Смешайте 4 ст. ложки соды и четверть стакана воды.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Протрите этой смесью участок с пятном какой-нибудь щеткой.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После данной процедуры оставьте вещь на 1,5 часа.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Затем постирайте обычным порошком и высушите.</a:t>
            </a:r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7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" y="259460"/>
            <a:ext cx="9013825" cy="136934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Практическое применение решения химических задач математическими </a:t>
            </a: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способами</a:t>
            </a:r>
            <a:endParaRPr lang="ru-RU" sz="3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608512"/>
          </a:xfrm>
        </p:spPr>
        <p:txBody>
          <a:bodyPr vert="horz" lIns="54864" tIns="91440" rtlCol="0" anchor="t"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66"/>
                </a:solidFill>
              </a:rPr>
              <a:t>Области применения решения химических задач алгебраическими способами имеют очень широкий спектр: </a:t>
            </a:r>
            <a:endParaRPr lang="ru-RU" sz="2000" dirty="0" smtClean="0">
              <a:solidFill>
                <a:srgbClr val="000066"/>
              </a:solidFill>
            </a:endParaRPr>
          </a:p>
          <a:p>
            <a:r>
              <a:rPr lang="ru-RU" sz="2000" dirty="0" smtClean="0">
                <a:solidFill>
                  <a:srgbClr val="000066"/>
                </a:solidFill>
              </a:rPr>
              <a:t>во-первых</a:t>
            </a:r>
            <a:r>
              <a:rPr lang="ru-RU" sz="2000" dirty="0">
                <a:solidFill>
                  <a:srgbClr val="000066"/>
                </a:solidFill>
              </a:rPr>
              <a:t>, это, конечно, уроки химии, где решаются задачи по различным темам математическим </a:t>
            </a:r>
            <a:r>
              <a:rPr lang="ru-RU" sz="2000" dirty="0" smtClean="0">
                <a:solidFill>
                  <a:srgbClr val="000066"/>
                </a:solidFill>
              </a:rPr>
              <a:t>способом;</a:t>
            </a:r>
          </a:p>
          <a:p>
            <a:r>
              <a:rPr lang="ru-RU" sz="2000" dirty="0" smtClean="0">
                <a:solidFill>
                  <a:srgbClr val="000066"/>
                </a:solidFill>
              </a:rPr>
              <a:t>во-вторых</a:t>
            </a:r>
            <a:r>
              <a:rPr lang="ru-RU" sz="2000" dirty="0">
                <a:solidFill>
                  <a:srgbClr val="000066"/>
                </a:solidFill>
              </a:rPr>
              <a:t>, это предприятия химической промышленности, где активно используются графические способы химических расчетов при контроле технологического процесса и анализе готового продукта в химических лабораториях. </a:t>
            </a:r>
            <a:endParaRPr lang="ru-RU" sz="2000" dirty="0" smtClean="0">
              <a:solidFill>
                <a:srgbClr val="000066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000066"/>
                </a:solidFill>
              </a:rPr>
              <a:t>Также </a:t>
            </a:r>
            <a:r>
              <a:rPr lang="ru-RU" sz="2000" dirty="0">
                <a:solidFill>
                  <a:srgbClr val="000066"/>
                </a:solidFill>
              </a:rPr>
              <a:t>совсем недавно в заданиях части В по математике появились химические задачи, которые решаются математическим способом. </a:t>
            </a:r>
            <a:endParaRPr lang="ru-RU" sz="2000" dirty="0" smtClean="0">
              <a:solidFill>
                <a:srgbClr val="000066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66"/>
                </a:solidFill>
              </a:rPr>
              <a:t>Р</a:t>
            </a:r>
            <a:r>
              <a:rPr lang="ru-RU" sz="2000" dirty="0" smtClean="0">
                <a:solidFill>
                  <a:srgbClr val="000066"/>
                </a:solidFill>
              </a:rPr>
              <a:t>асчетные </a:t>
            </a:r>
            <a:r>
              <a:rPr lang="ru-RU" sz="2000" dirty="0">
                <a:solidFill>
                  <a:srgbClr val="000066"/>
                </a:solidFill>
              </a:rPr>
              <a:t>химические задачи мы применяем в быту, например, для разведения </a:t>
            </a:r>
            <a:r>
              <a:rPr lang="ru-RU" sz="2000" dirty="0" smtClean="0">
                <a:solidFill>
                  <a:srgbClr val="000066"/>
                </a:solidFill>
              </a:rPr>
              <a:t>маринада, для полоскания горла, а также для выведения пятен с одежды.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000066"/>
                </a:solidFill>
              </a:rPr>
              <a:t>Умение </a:t>
            </a:r>
            <a:r>
              <a:rPr lang="ru-RU" sz="2000" dirty="0">
                <a:solidFill>
                  <a:srgbClr val="000066"/>
                </a:solidFill>
              </a:rPr>
              <a:t>решать химические задачи математическими способами требуется в машиностроении, самолетостроении и др.</a:t>
            </a:r>
          </a:p>
        </p:txBody>
      </p:sp>
    </p:spTree>
    <p:extLst>
      <p:ext uri="{BB962C8B-B14F-4D97-AF65-F5344CB8AC3E}">
        <p14:creationId xmlns:p14="http://schemas.microsoft.com/office/powerpoint/2010/main" val="8123992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Заключение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>
                <a:solidFill>
                  <a:srgbClr val="000066"/>
                </a:solidFill>
              </a:rPr>
              <a:t>Важно уметь решать задачи рационально, это поможет экономить время при сдаче экзамена.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>
                <a:solidFill>
                  <a:srgbClr val="000066"/>
                </a:solidFill>
              </a:rPr>
              <a:t>Решение задач старинным способом позволяет легче запомнить последовательность действий при решении задач на смешивание и добиться автоматизма при выполнении самих действий.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>
                <a:solidFill>
                  <a:srgbClr val="000066"/>
                </a:solidFill>
              </a:rPr>
              <a:t>Вывод формулы для нахождения концентрации вещества в растворе после </a:t>
            </a:r>
            <a:r>
              <a:rPr lang="en-US" sz="8000" dirty="0" smtClean="0">
                <a:solidFill>
                  <a:srgbClr val="000066"/>
                </a:solidFill>
              </a:rPr>
              <a:t>n</a:t>
            </a:r>
            <a:r>
              <a:rPr lang="ru-RU" sz="8000" dirty="0" smtClean="0">
                <a:solidFill>
                  <a:srgbClr val="000066"/>
                </a:solidFill>
              </a:rPr>
              <a:t> переливаний  дает возможность сделать решение подобных задач более доступным и менее объемным.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>
                <a:solidFill>
                  <a:srgbClr val="000066"/>
                </a:solidFill>
              </a:rPr>
              <a:t>Мы думаем, что проделанная нами работа будет интересна и полезна ученикам при  подготовке к ОГЭ и ЕГЭ.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>
                <a:solidFill>
                  <a:srgbClr val="000066"/>
                </a:solidFill>
              </a:rPr>
              <a:t>Умение решать задачи – это один из основных показателей усвоения предмета, самостоятельного применения приобретенных знаний, как на уроках математики и химии, так и в повседневной жизни.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8000" dirty="0" smtClean="0">
                <a:solidFill>
                  <a:srgbClr val="000066"/>
                </a:solidFill>
              </a:rPr>
              <a:t> Благодаря,  проведенному исследованию у нас появилась возможность написать экзамены после окончания школы на высокий результат, что в будущем откроет нам широкий спектр для применения.</a:t>
            </a:r>
            <a:endParaRPr lang="ru-RU" dirty="0" smtClean="0">
              <a:solidFill>
                <a:srgbClr val="000066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Список литературы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66"/>
                </a:solidFill>
                <a:hlinkClick r:id="rId2"/>
              </a:rPr>
              <a:t>https</a:t>
            </a:r>
            <a:r>
              <a:rPr lang="ru-RU" dirty="0" smtClean="0">
                <a:solidFill>
                  <a:srgbClr val="000066"/>
                </a:solidFill>
                <a:hlinkClick r:id="rId2"/>
              </a:rPr>
              <a:t>://</a:t>
            </a:r>
            <a:r>
              <a:rPr lang="en-US" dirty="0" smtClean="0">
                <a:solidFill>
                  <a:srgbClr val="000066"/>
                </a:solidFill>
                <a:hlinkClick r:id="rId2"/>
              </a:rPr>
              <a:t>ru.wikipedia.org</a:t>
            </a:r>
            <a:r>
              <a:rPr lang="ru-RU" dirty="0" smtClean="0">
                <a:solidFill>
                  <a:srgbClr val="000066"/>
                </a:solidFill>
                <a:hlinkClick r:id="rId2"/>
              </a:rPr>
              <a:t>/</a:t>
            </a:r>
            <a:r>
              <a:rPr lang="en-US" dirty="0" smtClean="0">
                <a:solidFill>
                  <a:srgbClr val="000066"/>
                </a:solidFill>
                <a:hlinkClick r:id="rId2"/>
              </a:rPr>
              <a:t>wiki</a:t>
            </a:r>
            <a:r>
              <a:rPr lang="ru-RU" dirty="0" smtClean="0">
                <a:solidFill>
                  <a:srgbClr val="000066"/>
                </a:solidFill>
                <a:hlinkClick r:id="rId2"/>
              </a:rPr>
              <a:t>/смесь (химия)</a:t>
            </a:r>
            <a:r>
              <a:rPr lang="ru-RU" dirty="0" smtClean="0">
                <a:solidFill>
                  <a:srgbClr val="000066"/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3000" dirty="0" smtClean="0">
                <a:solidFill>
                  <a:srgbClr val="000066"/>
                </a:solidFill>
              </a:rPr>
              <a:t>Сборник задач по математике для конкурсных экзаменов во </a:t>
            </a:r>
            <a:r>
              <a:rPr lang="ru-RU" sz="3000" dirty="0" err="1" smtClean="0">
                <a:solidFill>
                  <a:srgbClr val="000066"/>
                </a:solidFill>
              </a:rPr>
              <a:t>ВТУЗы</a:t>
            </a:r>
            <a:r>
              <a:rPr lang="ru-RU" sz="3000" dirty="0">
                <a:solidFill>
                  <a:srgbClr val="000066"/>
                </a:solidFill>
              </a:rPr>
              <a:t>;</a:t>
            </a:r>
            <a:endParaRPr lang="ru-RU" sz="3000" dirty="0" smtClean="0">
              <a:solidFill>
                <a:srgbClr val="000066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66"/>
                </a:solidFill>
                <a:hlinkClick r:id="rId3"/>
              </a:rPr>
              <a:t>https</a:t>
            </a:r>
            <a:r>
              <a:rPr lang="ru-RU" dirty="0" smtClean="0">
                <a:solidFill>
                  <a:srgbClr val="000066"/>
                </a:solidFill>
                <a:hlinkClick r:id="rId3"/>
              </a:rPr>
              <a:t>://</a:t>
            </a:r>
            <a:r>
              <a:rPr lang="en-US" dirty="0" smtClean="0">
                <a:solidFill>
                  <a:srgbClr val="000066"/>
                </a:solidFill>
                <a:hlinkClick r:id="rId3"/>
              </a:rPr>
              <a:t>ru.wikipedia.org</a:t>
            </a:r>
            <a:r>
              <a:rPr lang="ru-RU" dirty="0" smtClean="0">
                <a:solidFill>
                  <a:srgbClr val="000066"/>
                </a:solidFill>
                <a:hlinkClick r:id="rId3"/>
              </a:rPr>
              <a:t>/</a:t>
            </a:r>
            <a:r>
              <a:rPr lang="en-US" dirty="0" smtClean="0">
                <a:solidFill>
                  <a:srgbClr val="000066"/>
                </a:solidFill>
                <a:hlinkClick r:id="rId3"/>
              </a:rPr>
              <a:t>wiki</a:t>
            </a:r>
            <a:r>
              <a:rPr lang="ru-RU" dirty="0" smtClean="0">
                <a:solidFill>
                  <a:srgbClr val="000066"/>
                </a:solidFill>
                <a:hlinkClick r:id="rId3"/>
              </a:rPr>
              <a:t>/Раствор</a:t>
            </a:r>
            <a:endParaRPr lang="ru-RU" dirty="0" smtClean="0">
              <a:solidFill>
                <a:srgbClr val="000066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66"/>
                </a:solidFill>
                <a:hlinkClick r:id="rId4"/>
              </a:rPr>
              <a:t>http</a:t>
            </a:r>
            <a:r>
              <a:rPr lang="ru-RU" dirty="0" smtClean="0">
                <a:solidFill>
                  <a:srgbClr val="000066"/>
                </a:solidFill>
                <a:hlinkClick r:id="rId4"/>
              </a:rPr>
              <a:t>://</a:t>
            </a:r>
            <a:r>
              <a:rPr lang="en-US" dirty="0" smtClean="0">
                <a:solidFill>
                  <a:srgbClr val="000066"/>
                </a:solidFill>
                <a:hlinkClick r:id="rId4"/>
              </a:rPr>
              <a:t>mathexam.ru</a:t>
            </a:r>
            <a:r>
              <a:rPr lang="ru-RU" dirty="0" smtClean="0">
                <a:solidFill>
                  <a:srgbClr val="000066"/>
                </a:solidFill>
                <a:hlinkClick r:id="rId4"/>
              </a:rPr>
              <a:t>/</a:t>
            </a:r>
            <a:r>
              <a:rPr lang="en-US" dirty="0" smtClean="0">
                <a:solidFill>
                  <a:srgbClr val="000066"/>
                </a:solidFill>
                <a:hlinkClick r:id="rId4"/>
              </a:rPr>
              <a:t>b13</a:t>
            </a:r>
            <a:r>
              <a:rPr lang="ru-RU" dirty="0" smtClean="0">
                <a:solidFill>
                  <a:srgbClr val="000066"/>
                </a:solidFill>
                <a:hlinkClick r:id="rId4"/>
              </a:rPr>
              <a:t>/</a:t>
            </a:r>
            <a:r>
              <a:rPr lang="en-US" dirty="0" smtClean="0">
                <a:solidFill>
                  <a:srgbClr val="000066"/>
                </a:solidFill>
                <a:hlinkClick r:id="rId4"/>
              </a:rPr>
              <a:t>13_9.html</a:t>
            </a:r>
            <a:r>
              <a:rPr lang="ru-RU" dirty="0" smtClean="0">
                <a:solidFill>
                  <a:srgbClr val="000066"/>
                </a:solidFill>
              </a:rPr>
              <a:t>;</a:t>
            </a:r>
            <a:endParaRPr lang="en-US" dirty="0" smtClean="0">
              <a:solidFill>
                <a:srgbClr val="000066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3000" dirty="0" smtClean="0">
                <a:solidFill>
                  <a:srgbClr val="000066"/>
                </a:solidFill>
              </a:rPr>
              <a:t>700 </a:t>
            </a:r>
            <a:r>
              <a:rPr lang="ru-RU" sz="3000" dirty="0">
                <a:solidFill>
                  <a:srgbClr val="000066"/>
                </a:solidFill>
              </a:rPr>
              <a:t>задач по химии с примерами решения для старшеклассников и абитуриентов. </a:t>
            </a:r>
            <a:r>
              <a:rPr lang="ru-RU" sz="3000" dirty="0" err="1">
                <a:solidFill>
                  <a:srgbClr val="000066"/>
                </a:solidFill>
              </a:rPr>
              <a:t>В.И.Рязанкин</a:t>
            </a:r>
            <a:r>
              <a:rPr lang="ru-RU" sz="3000" dirty="0">
                <a:solidFill>
                  <a:srgbClr val="000066"/>
                </a:solidFill>
              </a:rPr>
              <a:t>. </a:t>
            </a:r>
            <a:r>
              <a:rPr lang="ru-RU" sz="3000" dirty="0" smtClean="0">
                <a:solidFill>
                  <a:srgbClr val="000066"/>
                </a:solidFill>
              </a:rPr>
              <a:t>ООО «</a:t>
            </a:r>
            <a:r>
              <a:rPr lang="ru-RU" sz="3000" dirty="0" err="1" smtClean="0">
                <a:solidFill>
                  <a:srgbClr val="000066"/>
                </a:solidFill>
              </a:rPr>
              <a:t>Юнипресс</a:t>
            </a:r>
            <a:r>
              <a:rPr lang="ru-RU" sz="3000" dirty="0" smtClean="0">
                <a:solidFill>
                  <a:srgbClr val="000066"/>
                </a:solidFill>
              </a:rPr>
              <a:t>». Минск, 2001 г.;</a:t>
            </a:r>
            <a:endParaRPr lang="en-US" sz="3000" dirty="0" smtClean="0">
              <a:solidFill>
                <a:srgbClr val="000066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000" dirty="0">
                <a:solidFill>
                  <a:srgbClr val="000066"/>
                </a:solidFill>
              </a:rPr>
              <a:t>Химия. Универсальный задачник для подготовки к ЕГЭ</a:t>
            </a:r>
            <a:r>
              <a:rPr lang="ru-RU" sz="3000" dirty="0" smtClean="0">
                <a:solidFill>
                  <a:srgbClr val="000066"/>
                </a:solidFill>
              </a:rPr>
              <a:t>, ГИА </a:t>
            </a:r>
            <a:r>
              <a:rPr lang="ru-RU" sz="3000" dirty="0">
                <a:solidFill>
                  <a:srgbClr val="000066"/>
                </a:solidFill>
              </a:rPr>
              <a:t>и контрольным работам </a:t>
            </a:r>
            <a:r>
              <a:rPr lang="ru-RU" sz="3000" dirty="0" smtClean="0">
                <a:solidFill>
                  <a:srgbClr val="000066"/>
                </a:solidFill>
              </a:rPr>
              <a:t>, 9-11 классы</a:t>
            </a:r>
            <a:r>
              <a:rPr lang="ru-RU" sz="3000" dirty="0">
                <a:solidFill>
                  <a:srgbClr val="000066"/>
                </a:solidFill>
              </a:rPr>
              <a:t>. Издательство «Легион-М». </a:t>
            </a:r>
            <a:r>
              <a:rPr lang="ru-RU" sz="3000" dirty="0" smtClean="0">
                <a:solidFill>
                  <a:srgbClr val="000066"/>
                </a:solidFill>
              </a:rPr>
              <a:t>Ростов-на-Дону, 2014 г.</a:t>
            </a:r>
            <a:endParaRPr lang="ru-RU" sz="3000" dirty="0">
              <a:solidFill>
                <a:srgbClr val="000066"/>
              </a:solidFill>
            </a:endParaRPr>
          </a:p>
          <a:p>
            <a:pPr lvl="0"/>
            <a:endParaRPr lang="en-US" sz="2800" dirty="0" smtClean="0">
              <a:solidFill>
                <a:srgbClr val="000066"/>
              </a:solidFill>
            </a:endParaRPr>
          </a:p>
          <a:p>
            <a:pPr lvl="0"/>
            <a:endParaRPr lang="ru-RU" dirty="0">
              <a:solidFill>
                <a:srgbClr val="000066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  <a:p>
            <a:endParaRPr lang="en-US" dirty="0" smtClean="0">
              <a:solidFill>
                <a:srgbClr val="000066"/>
              </a:solidFill>
            </a:endParaRPr>
          </a:p>
          <a:p>
            <a:endParaRPr lang="en-US" dirty="0" smtClean="0">
              <a:solidFill>
                <a:srgbClr val="000066"/>
              </a:solidFill>
            </a:endParaRPr>
          </a:p>
          <a:p>
            <a:endParaRPr lang="en-US" dirty="0" smtClean="0">
              <a:solidFill>
                <a:srgbClr val="000066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Качество решенной 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317467"/>
              </p:ext>
            </p:extLst>
          </p:nvPr>
        </p:nvGraphicFramePr>
        <p:xfrm>
          <a:off x="2786050" y="1928802"/>
          <a:ext cx="6143670" cy="414338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929966"/>
                <a:gridCol w="1944216"/>
                <a:gridCol w="2269488"/>
              </a:tblGrid>
              <a:tr h="1562769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66"/>
                          </a:solidFill>
                        </a:rPr>
                        <a:t>Правильно решили</a:t>
                      </a:r>
                      <a:endParaRPr lang="ru-RU" sz="28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66"/>
                          </a:solidFill>
                        </a:rPr>
                        <a:t>Неправильно решили</a:t>
                      </a:r>
                      <a:endParaRPr lang="ru-RU" sz="28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136373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66"/>
                          </a:solidFill>
                        </a:rPr>
                        <a:t>Всего</a:t>
                      </a:r>
                      <a:r>
                        <a:rPr lang="ru-RU" sz="2800" baseline="0" dirty="0" smtClean="0">
                          <a:solidFill>
                            <a:srgbClr val="000066"/>
                          </a:solidFill>
                        </a:rPr>
                        <a:t> 172 человека</a:t>
                      </a:r>
                      <a:endParaRPr lang="ru-RU" sz="28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0066"/>
                          </a:solidFill>
                        </a:rPr>
                        <a:t>51 человек</a:t>
                      </a:r>
                      <a:endParaRPr lang="ru-RU" sz="28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 smtClean="0">
                          <a:solidFill>
                            <a:srgbClr val="000066"/>
                          </a:solidFill>
                        </a:rPr>
                        <a:t>121 человек</a:t>
                      </a:r>
                      <a:endParaRPr lang="ru-RU" sz="2800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  <a:tr h="12168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solidFill>
                            <a:srgbClr val="000066"/>
                          </a:solidFill>
                          <a:effectLst/>
                        </a:rPr>
                        <a:t>Качество</a:t>
                      </a:r>
                      <a:r>
                        <a:rPr lang="ru-RU" sz="2800" baseline="0" dirty="0" smtClean="0">
                          <a:solidFill>
                            <a:srgbClr val="000066"/>
                          </a:solidFill>
                          <a:effectLst/>
                        </a:rPr>
                        <a:t> </a:t>
                      </a:r>
                      <a:endParaRPr lang="ru-RU" sz="2800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solidFill>
                            <a:srgbClr val="000066"/>
                          </a:solidFill>
                          <a:effectLst/>
                        </a:rPr>
                        <a:t>29%</a:t>
                      </a:r>
                      <a:endParaRPr lang="ru-RU" sz="2800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solidFill>
                            <a:srgbClr val="000066"/>
                          </a:solidFill>
                          <a:effectLst/>
                        </a:rPr>
                        <a:t>71%</a:t>
                      </a:r>
                      <a:endParaRPr lang="ru-RU" sz="2800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235268"/>
              </p:ext>
            </p:extLst>
          </p:nvPr>
        </p:nvGraphicFramePr>
        <p:xfrm>
          <a:off x="323528" y="1988840"/>
          <a:ext cx="2225407" cy="403244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225407"/>
              </a:tblGrid>
              <a:tr h="40324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rgbClr val="000066"/>
                          </a:solidFill>
                        </a:rPr>
                        <a:t>Смешали 30%-ный раствор соляной кислоты с 10%-ным и получили 600 г 15%-ного раствора. Сколько граммов каждого раствора было взято?</a:t>
                      </a:r>
                    </a:p>
                    <a:p>
                      <a:endParaRPr lang="ru-RU" b="1" dirty="0">
                        <a:solidFill>
                          <a:srgbClr val="00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9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 темы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85313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  <a:defRPr/>
            </a:pPr>
            <a:r>
              <a:rPr lang="ru-RU" sz="3700" dirty="0">
                <a:solidFill>
                  <a:srgbClr val="000066"/>
                </a:solidFill>
                <a:cs typeface="Times New Roman" pitchFamily="18" charset="0"/>
              </a:rPr>
              <a:t>Химические задачи требуют не только хорошую базу отработанных математических навыков решения уравнений и систем уравнений, но практические и теоретические знания по химии довольно высокого уровня.</a:t>
            </a:r>
          </a:p>
          <a:p>
            <a:pPr marL="0" indent="0" algn="just">
              <a:buNone/>
              <a:defRPr/>
            </a:pPr>
            <a:endParaRPr lang="ru-RU" sz="3700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r>
              <a:rPr lang="ru-RU" sz="3700" dirty="0" smtClean="0">
                <a:solidFill>
                  <a:srgbClr val="000066"/>
                </a:solidFill>
                <a:cs typeface="Times New Roman" pitchFamily="18" charset="0"/>
              </a:rPr>
              <a:t>Очень часто </a:t>
            </a:r>
            <a:r>
              <a:rPr lang="ru-RU" sz="3700" dirty="0">
                <a:solidFill>
                  <a:srgbClr val="000066"/>
                </a:solidFill>
                <a:cs typeface="Times New Roman" pitchFamily="18" charset="0"/>
              </a:rPr>
              <a:t>задачи, </a:t>
            </a:r>
            <a:r>
              <a:rPr lang="ru-RU" sz="3700" dirty="0" smtClean="0">
                <a:solidFill>
                  <a:srgbClr val="000066"/>
                </a:solidFill>
                <a:cs typeface="Times New Roman" pitchFamily="18" charset="0"/>
              </a:rPr>
              <a:t>решаемые математическими </a:t>
            </a:r>
            <a:r>
              <a:rPr lang="ru-RU" sz="3700" dirty="0">
                <a:solidFill>
                  <a:srgbClr val="000066"/>
                </a:solidFill>
                <a:cs typeface="Times New Roman" pitchFamily="18" charset="0"/>
              </a:rPr>
              <a:t>способами, включаются в олимпиадные задания и обязательно - в ЕГЭ по </a:t>
            </a:r>
            <a:r>
              <a:rPr lang="ru-RU" sz="3700" dirty="0" smtClean="0">
                <a:solidFill>
                  <a:srgbClr val="000066"/>
                </a:solidFill>
                <a:cs typeface="Times New Roman" pitchFamily="18" charset="0"/>
              </a:rPr>
              <a:t>химии и математике, </a:t>
            </a:r>
            <a:r>
              <a:rPr lang="ru-RU" sz="3700" dirty="0">
                <a:solidFill>
                  <a:srgbClr val="000066"/>
                </a:solidFill>
                <a:cs typeface="Times New Roman" pitchFamily="18" charset="0"/>
              </a:rPr>
              <a:t>где можно решить задачу любым способом, потому что требуется записать только ответ.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4" name="Picture 4" descr="http://www.soft-wins.net/uploads/posts/2013-07/1372782988_chatology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3747"/>
            <a:ext cx="766942" cy="76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soft-wins.net/uploads/posts/2013-07/1372782988_chatology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766942" cy="76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работы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0066"/>
                </a:solidFill>
              </a:rPr>
              <a:t>Изучить различные способы решения «задач на смеси и растворы» и «задач с многократно повторяющимися операциями». Найти рациональное решение для таких задач.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4" name="Рисунок 3" descr="1543427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000504"/>
            <a:ext cx="2643206" cy="2643206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работы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Изучить способы решения «задач на смеси и растворы»:</a:t>
            </a:r>
          </a:p>
          <a:p>
            <a:pPr marL="168275" indent="-4572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000066"/>
                </a:solidFill>
              </a:rPr>
              <a:t>- табличный способ</a:t>
            </a:r>
          </a:p>
          <a:p>
            <a:pPr marL="168275" indent="-4572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000066"/>
                </a:solidFill>
              </a:rPr>
              <a:t>- с помощью уравнения</a:t>
            </a:r>
          </a:p>
          <a:p>
            <a:pPr marL="168275" indent="-4572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000066"/>
                </a:solidFill>
              </a:rPr>
              <a:t>-«старинный способ»</a:t>
            </a:r>
          </a:p>
          <a:p>
            <a:pPr marL="168275" indent="-4572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000066"/>
                </a:solidFill>
              </a:rPr>
              <a:t>-химический способ</a:t>
            </a:r>
          </a:p>
          <a:p>
            <a:pPr marL="168275" indent="-4572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Проанализировать и найти рациональный способ решения «задач на смеси и растворы».</a:t>
            </a:r>
          </a:p>
          <a:p>
            <a:pPr marL="168275" indent="-4572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Изучить «задачи, связанные с понятиями «концентрация» и «процентное содержание». </a:t>
            </a:r>
          </a:p>
          <a:p>
            <a:pPr marL="168275" indent="-4572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Проделать опыты с переливаниями (для того, чтобы наглядно увидеть изменение концентрации).</a:t>
            </a:r>
          </a:p>
          <a:p>
            <a:pPr marL="168275" indent="-4572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Решить несколько подобных «задач с многократно повторяющимися операциями» и обобщить опыт решения таких задач выводом формулы.      </a:t>
            </a:r>
            <a:endParaRPr lang="ru-RU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44016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 решении задач на растворы основополагающую роль играет </a:t>
            </a: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576072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rgbClr val="000066"/>
                </a:solidFill>
                <a:ea typeface="+mj-ea"/>
                <a:cs typeface="+mj-cs"/>
              </a:rPr>
              <a:t> </a:t>
            </a:r>
            <a:r>
              <a:rPr lang="ru-RU" sz="2800" dirty="0" smtClean="0">
                <a:solidFill>
                  <a:srgbClr val="000066"/>
                </a:solidFill>
                <a:ea typeface="+mj-ea"/>
                <a:cs typeface="+mj-cs"/>
              </a:rPr>
              <a:t>Их классификация;</a:t>
            </a:r>
          </a:p>
          <a:p>
            <a:pPr marL="576072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0066"/>
                </a:solidFill>
                <a:ea typeface="+mj-ea"/>
                <a:cs typeface="+mj-cs"/>
              </a:rPr>
              <a:t> Умение создавать</a:t>
            </a:r>
            <a:r>
              <a:rPr lang="ru-RU" sz="2800" dirty="0" smtClean="0">
                <a:solidFill>
                  <a:srgbClr val="000066"/>
                </a:solidFill>
              </a:rPr>
              <a:t> применять и преобразовывать модели и схемы для решения расчетных, познавательных и экспериментальных задач.</a:t>
            </a:r>
            <a:endParaRPr lang="ru-RU" sz="2800" b="1" dirty="0" smtClean="0">
              <a:solidFill>
                <a:srgbClr val="000066"/>
              </a:solidFill>
              <a:ea typeface="+mj-ea"/>
              <a:cs typeface="+mj-cs"/>
            </a:endParaRPr>
          </a:p>
          <a:p>
            <a:pPr marL="576072" indent="-457200">
              <a:buFont typeface="Wingdings" panose="05000000000000000000" pitchFamily="2" charset="2"/>
              <a:buChar char="ü"/>
            </a:pPr>
            <a:endParaRPr lang="ru-RU" sz="2800" b="1" dirty="0" smtClean="0">
              <a:solidFill>
                <a:srgbClr val="000066"/>
              </a:solidFill>
              <a:ea typeface="+mj-ea"/>
              <a:cs typeface="+mj-cs"/>
            </a:endParaRPr>
          </a:p>
          <a:p>
            <a:pPr marL="576072" indent="-457200">
              <a:buFont typeface="Wingdings" panose="05000000000000000000" pitchFamily="2" charset="2"/>
              <a:buChar char="ü"/>
            </a:pPr>
            <a:endParaRPr lang="ru-RU" sz="2800" b="1" dirty="0" smtClean="0">
              <a:solidFill>
                <a:srgbClr val="000066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1563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задач требует от учащихся: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1. Внимательного </a:t>
            </a:r>
            <a:r>
              <a:rPr lang="ru-RU" dirty="0">
                <a:solidFill>
                  <a:srgbClr val="000066"/>
                </a:solidFill>
              </a:rPr>
              <a:t>прочтения текста </a:t>
            </a:r>
            <a:r>
              <a:rPr lang="ru-RU" dirty="0" smtClean="0">
                <a:solidFill>
                  <a:srgbClr val="000066"/>
                </a:solidFill>
              </a:rPr>
              <a:t>задачи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2. Записи </a:t>
            </a:r>
            <a:r>
              <a:rPr lang="ru-RU" dirty="0">
                <a:solidFill>
                  <a:srgbClr val="000066"/>
                </a:solidFill>
              </a:rPr>
              <a:t>условий </a:t>
            </a:r>
            <a:r>
              <a:rPr lang="ru-RU" dirty="0" smtClean="0">
                <a:solidFill>
                  <a:srgbClr val="000066"/>
                </a:solidFill>
              </a:rPr>
              <a:t>задачи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3. Выбора </a:t>
            </a:r>
            <a:r>
              <a:rPr lang="ru-RU" dirty="0">
                <a:solidFill>
                  <a:srgbClr val="000066"/>
                </a:solidFill>
              </a:rPr>
              <a:t>алгоритма наиболее рационального способа </a:t>
            </a:r>
            <a:r>
              <a:rPr lang="ru-RU" dirty="0" smtClean="0">
                <a:solidFill>
                  <a:srgbClr val="000066"/>
                </a:solidFill>
              </a:rPr>
              <a:t>решения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4. Проведение </a:t>
            </a:r>
            <a:r>
              <a:rPr lang="ru-RU" dirty="0">
                <a:solidFill>
                  <a:srgbClr val="000066"/>
                </a:solidFill>
              </a:rPr>
              <a:t>необходимых математических расчетов на основе химических </a:t>
            </a:r>
            <a:r>
              <a:rPr lang="ru-RU" dirty="0" smtClean="0">
                <a:solidFill>
                  <a:srgbClr val="000066"/>
                </a:solidFill>
              </a:rPr>
              <a:t>формул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66"/>
                </a:solidFill>
              </a:rPr>
              <a:t>5. Критическое </a:t>
            </a:r>
            <a:r>
              <a:rPr lang="ru-RU" dirty="0">
                <a:solidFill>
                  <a:srgbClr val="000066"/>
                </a:solidFill>
              </a:rPr>
              <a:t>осмысление полученных результатов</a:t>
            </a:r>
          </a:p>
        </p:txBody>
      </p:sp>
    </p:spTree>
    <p:extLst>
      <p:ext uri="{BB962C8B-B14F-4D97-AF65-F5344CB8AC3E}">
        <p14:creationId xmlns:p14="http://schemas.microsoft.com/office/powerpoint/2010/main" val="393572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1998</TotalTime>
  <Words>1824</Words>
  <Application>Microsoft Office PowerPoint</Application>
  <PresentationFormat>Экран (4:3)</PresentationFormat>
  <Paragraphs>296</Paragraphs>
  <Slides>36</Slides>
  <Notes>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Arial</vt:lpstr>
      <vt:lpstr>Calibri</vt:lpstr>
      <vt:lpstr>Cambria Math</vt:lpstr>
      <vt:lpstr>Tahoma</vt:lpstr>
      <vt:lpstr>Times New Roman</vt:lpstr>
      <vt:lpstr>Wingdings</vt:lpstr>
      <vt:lpstr>Тема1</vt:lpstr>
      <vt:lpstr>Применение технологических методов при решении задач по теме «Растворы» на уроках химии и математики</vt:lpstr>
      <vt:lpstr>Практическая значимость работы</vt:lpstr>
      <vt:lpstr>Проблема </vt:lpstr>
      <vt:lpstr>Качество решенной задачи</vt:lpstr>
      <vt:lpstr>Актуальность темы</vt:lpstr>
      <vt:lpstr>Цель работы</vt:lpstr>
      <vt:lpstr>Задачи работы</vt:lpstr>
      <vt:lpstr>При решении задач на растворы основополагающую роль играет </vt:lpstr>
      <vt:lpstr>Решение задач требует от учащихся:</vt:lpstr>
      <vt:lpstr>Данные алгоритмы позволяют:</vt:lpstr>
      <vt:lpstr>Теоретическая справка </vt:lpstr>
      <vt:lpstr>Способы решения «задач на смеси и растворы»</vt:lpstr>
      <vt:lpstr> Задачи, связанные с понятиями  «концентрация» и «процентное содержание»</vt:lpstr>
      <vt:lpstr>Табличный способ решения «задач на смеси и растворы»</vt:lpstr>
      <vt:lpstr>Презентация PowerPoint</vt:lpstr>
      <vt:lpstr>Старинный способ решения задач на растворы (Метод Пирсона на уроках химии)</vt:lpstr>
      <vt:lpstr>Презентация PowerPoint</vt:lpstr>
      <vt:lpstr>Задача 1</vt:lpstr>
      <vt:lpstr>Задачи на «высушивание» в математике</vt:lpstr>
      <vt:lpstr>Заметка</vt:lpstr>
      <vt:lpstr>Способ решения</vt:lpstr>
      <vt:lpstr>   Задачи, связанные с многократно повторяющимися операциями  </vt:lpstr>
      <vt:lpstr>Задачи, связанные с многократно повторяющимися операциями (разбавление)</vt:lpstr>
      <vt:lpstr>Презентация PowerPoint</vt:lpstr>
      <vt:lpstr>Задача. Из кувшина, доверху наполненного 20%-ным раствором соли, отлили 1 литр и  затем долили водой доверху. После этого повторили проделанные действия и получили 11,25%-ный раствор соли. Какова вместимость кувшина?</vt:lpstr>
      <vt:lpstr>Задачи на смешивание растворов </vt:lpstr>
      <vt:lpstr>I способ</vt:lpstr>
      <vt:lpstr>II Способ.</vt:lpstr>
      <vt:lpstr>III способ – с помощью стаканчиков</vt:lpstr>
      <vt:lpstr>Основные этапы решения </vt:lpstr>
      <vt:lpstr>Применение в быту</vt:lpstr>
      <vt:lpstr>Рецепт для полоскания горла</vt:lpstr>
      <vt:lpstr>Рецепт для выведения пятна с одежды</vt:lpstr>
      <vt:lpstr>Практическое применение решения химических задач математическими способами</vt:lpstr>
      <vt:lpstr>Заключение</vt:lpstr>
      <vt:lpstr>Список литературы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ХИМИЧЕСКИХ ЗАДАЧ НА УРОКАХ МАТЕМАТИКИ</dc:title>
  <dc:creator>Admin</dc:creator>
  <cp:lastModifiedBy>home</cp:lastModifiedBy>
  <cp:revision>101</cp:revision>
  <dcterms:created xsi:type="dcterms:W3CDTF">2016-03-17T13:31:44Z</dcterms:created>
  <dcterms:modified xsi:type="dcterms:W3CDTF">2017-10-08T17:15:52Z</dcterms:modified>
</cp:coreProperties>
</file>