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5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687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928662" y="571480"/>
            <a:ext cx="7910538" cy="5857916"/>
          </a:xfrm>
        </p:spPr>
        <p:txBody>
          <a:bodyPr>
            <a:normAutofit/>
          </a:bodyPr>
          <a:lstStyle/>
          <a:p>
            <a:pPr algn="r"/>
            <a:r>
              <a:rPr lang="ru-RU" b="1" i="1" dirty="0" smtClean="0">
                <a:solidFill>
                  <a:schemeClr val="tx1"/>
                </a:solidFill>
              </a:rPr>
              <a:t>Занятие по теме:</a:t>
            </a:r>
          </a:p>
          <a:p>
            <a:pPr algn="ctr"/>
            <a:endParaRPr lang="ru-RU" b="1" i="1" dirty="0" smtClean="0">
              <a:solidFill>
                <a:schemeClr val="tx1"/>
              </a:solidFill>
            </a:endParaRPr>
          </a:p>
          <a:p>
            <a:pPr algn="ctr"/>
            <a:endParaRPr lang="ru-RU" b="1" i="1" dirty="0" smtClean="0">
              <a:solidFill>
                <a:schemeClr val="tx1"/>
              </a:solidFill>
            </a:endParaRPr>
          </a:p>
          <a:p>
            <a:r>
              <a:rPr lang="ru-RU" sz="3600" b="1" i="1" dirty="0" smtClean="0">
                <a:solidFill>
                  <a:schemeClr val="tx2"/>
                </a:solidFill>
              </a:rPr>
              <a:t>«Тождественные преобразования»</a:t>
            </a:r>
          </a:p>
          <a:p>
            <a:endParaRPr lang="ru-RU" sz="3600" b="1" i="1" dirty="0" smtClean="0">
              <a:solidFill>
                <a:schemeClr val="tx2"/>
              </a:solidFill>
            </a:endParaRPr>
          </a:p>
          <a:p>
            <a:endParaRPr lang="ru-RU" sz="3600" b="1" i="1" dirty="0" smtClean="0">
              <a:solidFill>
                <a:schemeClr val="tx2"/>
              </a:solidFill>
            </a:endParaRPr>
          </a:p>
          <a:p>
            <a:endParaRPr lang="ru-RU" sz="3600" b="1" i="1" dirty="0" smtClean="0">
              <a:solidFill>
                <a:schemeClr val="tx2"/>
              </a:solidFill>
            </a:endParaRPr>
          </a:p>
          <a:p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      Авторы:</a:t>
            </a:r>
          </a:p>
          <a:p>
            <a:pPr algn="ctr">
              <a:lnSpc>
                <a:spcPct val="11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Лазарян Е.С,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Алекаева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Н.А- </a:t>
            </a:r>
          </a:p>
          <a:p>
            <a:pPr algn="ctr">
              <a:lnSpc>
                <a:spcPct val="11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учителя математики  МБОУ 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Тучковская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СОШ№1»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3600" b="1" i="1" dirty="0" smtClean="0">
              <a:solidFill>
                <a:schemeClr val="tx2"/>
              </a:solidFill>
            </a:endParaRPr>
          </a:p>
          <a:p>
            <a:endParaRPr lang="ru-RU" sz="3600" b="1" dirty="0">
              <a:solidFill>
                <a:schemeClr val="tx2"/>
              </a:solidFill>
            </a:endParaRPr>
          </a:p>
        </p:txBody>
      </p:sp>
      <p:pic>
        <p:nvPicPr>
          <p:cNvPr id="1027" name="Picture 3" descr="C:\Users\arlena\Desktop\7786a6b80f3c5c8973db8c384c77c93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857496"/>
            <a:ext cx="3122411" cy="21986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428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85728"/>
            <a:ext cx="7862150" cy="642942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Итак, прибавим к  данной сумме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используем тождество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!+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KK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! = (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+1)!,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 затем вычтем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Получим: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+1∙1!+2∙2!+3∙3!+…+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n∙n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! =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(1+1)!+2∙2!+3∙3!+…+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n∙n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! = </a:t>
            </a:r>
          </a:p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2!+2∙2!+3∙3!+…+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n∙n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! =</a:t>
            </a:r>
          </a:p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(2+1)!+3∙3!+…+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n∙n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!=</a:t>
            </a:r>
          </a:p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3!+3∙3!+…+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n∙n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!=</a:t>
            </a:r>
          </a:p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(1+3)!+…+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n∙n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!=</a:t>
            </a:r>
          </a:p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 4!+…+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n∙n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!=(n+1)!</a:t>
            </a:r>
          </a:p>
          <a:p>
            <a:pPr>
              <a:buNone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Вычитая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1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получим: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+1)! – 1.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Ответ: (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+1)! – 1.</a:t>
            </a:r>
          </a:p>
          <a:p>
            <a:pPr>
              <a:buNone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8193" name="Picture 1" descr="C:\Users\arlena\Desktop\59788924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05859" y="3714752"/>
            <a:ext cx="2814378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428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85728"/>
            <a:ext cx="8005026" cy="6572272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Пример №4: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Вычислите сумму: 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ru-RU" dirty="0" smtClean="0"/>
              <a:t> 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Воспользуемся  тождеством  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Получим: 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Ответ: 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79" y="1643050"/>
            <a:ext cx="5202151" cy="714380"/>
          </a:xfrm>
          <a:prstGeom prst="rect">
            <a:avLst/>
          </a:prstGeom>
          <a:noFill/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7" y="3143248"/>
            <a:ext cx="2643207" cy="669384"/>
          </a:xfrm>
          <a:prstGeom prst="rect">
            <a:avLst/>
          </a:prstGeom>
          <a:noFill/>
        </p:spPr>
      </p:pic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7" y="4000504"/>
            <a:ext cx="4786347" cy="671466"/>
          </a:xfrm>
          <a:prstGeom prst="rect">
            <a:avLst/>
          </a:prstGeom>
          <a:noFill/>
        </p:spPr>
      </p:pic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5" y="4929198"/>
            <a:ext cx="6033763" cy="642942"/>
          </a:xfrm>
          <a:prstGeom prst="rect">
            <a:avLst/>
          </a:prstGeom>
          <a:noFill/>
        </p:spPr>
      </p:pic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5857892"/>
            <a:ext cx="1071570" cy="852882"/>
          </a:xfrm>
          <a:prstGeom prst="rect">
            <a:avLst/>
          </a:prstGeom>
          <a:noFill/>
        </p:spPr>
      </p:pic>
      <p:pic>
        <p:nvPicPr>
          <p:cNvPr id="4097" name="Picture 1" descr="C:\Users\arlena\Desktop\getImag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59596" y="214290"/>
            <a:ext cx="1984404" cy="1984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14290"/>
            <a:ext cx="8005026" cy="64294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Пример №5: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Вычислите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сумму: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=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Решение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Приведем сумму к общему знаменателю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(a-b)(b-c)(c-a):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S=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=</a:t>
            </a: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Ответ: 0.</a:t>
            </a: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1500174"/>
            <a:ext cx="5158844" cy="642942"/>
          </a:xfrm>
          <a:prstGeom prst="rect">
            <a:avLst/>
          </a:prstGeom>
          <a:noFill/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3357562"/>
            <a:ext cx="6361384" cy="714380"/>
          </a:xfrm>
          <a:prstGeom prst="rect">
            <a:avLst/>
          </a:prstGeom>
          <a:noFill/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4143380"/>
            <a:ext cx="6429420" cy="769332"/>
          </a:xfrm>
          <a:prstGeom prst="rect">
            <a:avLst/>
          </a:prstGeom>
          <a:noFill/>
        </p:spPr>
      </p:pic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8572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80" name="Picture 8" descr="C:\Users\arlena\Desktop\getIma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4714884"/>
            <a:ext cx="1857364" cy="18573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428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85728"/>
            <a:ext cx="7862150" cy="6357982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Пример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№6: 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Вычислите сумму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Приведем сумму к общему знаменателю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a-b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)(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b-c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)(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c-a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):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Ответ: 0.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1357298"/>
            <a:ext cx="6417513" cy="785818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3643314"/>
            <a:ext cx="7416261" cy="642942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4500570"/>
            <a:ext cx="6819082" cy="7143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42852"/>
            <a:ext cx="7498080" cy="714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85728"/>
            <a:ext cx="7933588" cy="6357982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№7: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Вычислите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сумму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pPr>
              <a:buNone/>
            </a:pPr>
            <a:r>
              <a:rPr lang="ru-RU" sz="2400" dirty="0" smtClean="0"/>
              <a:t>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Заметим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что данное выражение имеет смысл при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с,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b≠c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Будем проводить преобразования для таких значений переменных. Приведя все дроби к наименьшему общему знаменателю, получим: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1285860"/>
            <a:ext cx="6682700" cy="857256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4786322"/>
            <a:ext cx="5790599" cy="10715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42852"/>
            <a:ext cx="7498080" cy="714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85728"/>
            <a:ext cx="8005026" cy="6286544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Заметив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что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=(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)-(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преобразуем числитель следующим образом: 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(b-c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) – b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(a-c)+c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(a-b)=a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(a-c) – a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(a-b) – b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(a-c)+c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(a-b) =(a-c)(a-b)(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a+b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-c-a) =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Таким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образом, получили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= 1</a:t>
            </a:r>
          </a:p>
          <a:p>
            <a:pPr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</a:t>
            </a:r>
          </a:p>
          <a:p>
            <a:pPr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5" y="3857628"/>
            <a:ext cx="2714645" cy="762541"/>
          </a:xfrm>
          <a:prstGeom prst="rect">
            <a:avLst/>
          </a:prstGeom>
          <a:noFill/>
        </p:spPr>
      </p:pic>
      <p:pic>
        <p:nvPicPr>
          <p:cNvPr id="29699" name="Picture 3" descr="C:\Users\arlena\Desktop\get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3857628"/>
            <a:ext cx="2413000" cy="241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0"/>
            <a:ext cx="7147770" cy="1428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14290"/>
            <a:ext cx="7933588" cy="65008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Пример №8: 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Вычислите сумму: 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 + 11 + 111 + … + 111...1 (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слагаемых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Решение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Заметим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что 1=(10-1)/9, 11=(100-1)/9, 111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1000-1)/9,...11...1(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единиц) =(10</a:t>
            </a:r>
            <a:r>
              <a:rPr lang="en-US" sz="2600" baseline="30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-1)/9,  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Тогда искомая сумма 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= 1/9(10+100+1000+...+10</a:t>
            </a:r>
            <a:r>
              <a:rPr lang="en-US" sz="2600" baseline="30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) = 1/9(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Sn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), где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Sn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- сумма геометрической прогрессии, b1=10, q=10. 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Sn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= (10</a:t>
            </a:r>
            <a:r>
              <a:rPr lang="en-US" sz="2600" baseline="30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600" baseline="30000" dirty="0" smtClean="0">
                <a:latin typeface="Times New Roman" pitchFamily="18" charset="0"/>
                <a:cs typeface="Times New Roman" pitchFamily="18" charset="0"/>
              </a:rPr>
              <a:t>+1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-10)/9 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= 1/81 ( 10</a:t>
            </a:r>
            <a:r>
              <a:rPr lang="en-US" sz="2600" baseline="30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600" baseline="30000" dirty="0" smtClean="0">
                <a:latin typeface="Times New Roman" pitchFamily="18" charset="0"/>
                <a:cs typeface="Times New Roman" pitchFamily="18" charset="0"/>
              </a:rPr>
              <a:t>+1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-9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-10) 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1/81 ( 10</a:t>
            </a:r>
            <a:r>
              <a:rPr lang="en-US" sz="2400" b="1" baseline="30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b="1" baseline="30000" dirty="0" smtClean="0">
                <a:latin typeface="Times New Roman" pitchFamily="18" charset="0"/>
                <a:cs typeface="Times New Roman" pitchFamily="18" charset="0"/>
              </a:rPr>
              <a:t>+1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-9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-10)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3" name="Picture 1" descr="C:\Users\arlena\Desktop\59788924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4429132"/>
            <a:ext cx="2571758" cy="20231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14290"/>
            <a:ext cx="7933588" cy="6429420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Пример №9: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Вычислите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сумму: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=1-2 + 3-4 + - + (-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600" b="1" baseline="30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600" b="1" baseline="30000" dirty="0" smtClean="0">
                <a:latin typeface="Times New Roman" pitchFamily="18" charset="0"/>
                <a:cs typeface="Times New Roman" pitchFamily="18" charset="0"/>
              </a:rPr>
              <a:t>+1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Решение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2400" dirty="0" smtClean="0"/>
              <a:t>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Очевидно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ответ зависит от четности или нечетности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Поэтому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рассмотрим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два случая. </a:t>
            </a:r>
          </a:p>
          <a:p>
            <a:pPr marL="596646" lvl="0" indent="-514350">
              <a:buAutoNum type="arabicParenR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четно.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Тогда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96646" lvl="0" indent="-51435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= (1 - 2) + (3 - 4) + (5 - 6) + - + (n - 1) - n) = -1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96646" lvl="0" indent="-514350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96646" lvl="0" indent="-51435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1 - ...- 1 =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marL="596646" lvl="0" indent="-51435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4429132"/>
            <a:ext cx="214314" cy="857256"/>
          </a:xfrm>
          <a:prstGeom prst="rect">
            <a:avLst/>
          </a:prstGeom>
          <a:noFill/>
        </p:spPr>
      </p:pic>
      <p:pic>
        <p:nvPicPr>
          <p:cNvPr id="27651" name="Picture 3" descr="C:\Users\arlena\Desktop\759343-bcb4aa4ca72d0a9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4233428"/>
            <a:ext cx="2071702" cy="23855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428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14290"/>
            <a:ext cx="7933588" cy="64294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нечетно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Будем иметь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= (1 - 2 + 3 - 4 + …- (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- 1)) +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=</a:t>
            </a: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Ответ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 если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четно, то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= -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/2; если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нечетно, то S = (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+ 1)/2. 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Подумайте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нельзя ли два полученных выражения для S объединить в 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одной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формуле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1071546"/>
            <a:ext cx="2291511" cy="642942"/>
          </a:xfrm>
          <a:prstGeom prst="rect">
            <a:avLst/>
          </a:prstGeom>
          <a:noFill/>
        </p:spPr>
      </p:pic>
      <p:pic>
        <p:nvPicPr>
          <p:cNvPr id="30723" name="Picture 3" descr="C:\Users\arlena\Desktop\3123664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4572008"/>
            <a:ext cx="3143272" cy="19645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500042"/>
            <a:ext cx="7933588" cy="607223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31746" name="Picture 2" descr="C:\Users\arlena\Desktop\0024-024-Spasibo-za-vniman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00042"/>
            <a:ext cx="7498080" cy="574835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800" b="1" dirty="0" smtClean="0"/>
              <a:t>Если вы хотите участвовать в большой жизни, то наполняйте свою голову математикой, пока есть к тому возможность. Она окажет вам потом огромную помощь во всей вашей работе. </a:t>
            </a:r>
          </a:p>
          <a:p>
            <a:pPr>
              <a:buNone/>
            </a:pPr>
            <a:r>
              <a:rPr lang="ru-RU" b="1" i="1" dirty="0" smtClean="0"/>
              <a:t>                                                       М.И. Калинин</a:t>
            </a:r>
            <a:endParaRPr lang="ru-RU" b="1" dirty="0"/>
          </a:p>
        </p:txBody>
      </p:sp>
      <p:pic>
        <p:nvPicPr>
          <p:cNvPr id="2050" name="Picture 2" descr="C:\Users\arlena\Desktop\podgotovka_k_shko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3214686"/>
            <a:ext cx="4857784" cy="34479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500034" y="357166"/>
            <a:ext cx="8433654" cy="6168178"/>
          </a:xfrm>
          <a:blipFill rotWithShape="1">
            <a:blip r:embed="rId2" cstate="print"/>
            <a:stretch>
              <a:fillRect l="-434" t="-2077" r="-1445"/>
            </a:stretch>
          </a:blipFill>
        </p:spPr>
        <p:txBody>
          <a:bodyPr/>
          <a:lstStyle/>
          <a:p>
            <a:pPr>
              <a:buNone/>
            </a:pPr>
            <a:r>
              <a:rPr lang="ru-RU" dirty="0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72008"/>
          </a:xfrm>
        </p:spPr>
        <p:txBody>
          <a:bodyPr>
            <a:normAutofit fontScale="90000"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32656"/>
            <a:ext cx="8394136" cy="5915744"/>
          </a:xfrm>
        </p:spPr>
        <p:txBody>
          <a:bodyPr>
            <a:normAutofit fontScale="85000" lnSpcReduction="20000"/>
          </a:bodyPr>
          <a:lstStyle/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  </a:t>
            </a:r>
            <a:r>
              <a:rPr lang="ru-RU" b="1" u="sng" dirty="0" smtClean="0">
                <a:latin typeface="Times New Roman"/>
                <a:ea typeface="Calibri"/>
                <a:cs typeface="Times New Roman"/>
              </a:rPr>
              <a:t>Основные </a:t>
            </a:r>
            <a:r>
              <a:rPr lang="ru-RU" b="1" u="sng" dirty="0">
                <a:latin typeface="Times New Roman"/>
                <a:ea typeface="Calibri"/>
                <a:cs typeface="Times New Roman"/>
              </a:rPr>
              <a:t>тождественные преобразования.</a:t>
            </a:r>
            <a:endParaRPr lang="ru-RU" u="sng" dirty="0"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Перестановка местами слагаемых, множителей.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Раскрытие скобок.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Группировка слагаемых, множителей.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Замена разностей суммами, частных произведениями и обратно.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Выполнение действий с числами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Вынесение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за скобки общего множителя.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Приведение подобных слагаемых.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Замена чисел и выражений тождественно равными им выражениями.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Прибавление и вычитание одного и того же числа.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2050" name="Picture 2" descr="C:\Users\arlena\Desktop\get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1714488"/>
            <a:ext cx="1912966" cy="1912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88640"/>
            <a:ext cx="8322128" cy="6264696"/>
          </a:xfrm>
        </p:spPr>
        <p:txBody>
          <a:bodyPr>
            <a:normAutofit fontScale="92500" lnSpcReduction="20000"/>
          </a:bodyPr>
          <a:lstStyle/>
          <a:p>
            <a:pPr marL="82296" indent="0">
              <a:buNone/>
            </a:pP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     </a:t>
            </a:r>
            <a:r>
              <a:rPr lang="ru-RU" sz="2400" b="1" u="sng" dirty="0" smtClean="0">
                <a:latin typeface="Times New Roman"/>
                <a:ea typeface="Calibri"/>
                <a:cs typeface="Times New Roman"/>
              </a:rPr>
              <a:t>Рассмотрим задачи </a:t>
            </a:r>
            <a:r>
              <a:rPr lang="ru-RU" sz="2400" b="1" u="sng" dirty="0">
                <a:latin typeface="Times New Roman"/>
                <a:ea typeface="Calibri"/>
                <a:cs typeface="Times New Roman"/>
              </a:rPr>
              <a:t>на вычисление значений выражений</a:t>
            </a: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 marL="82296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600" b="1" dirty="0">
                <a:latin typeface="Times New Roman"/>
                <a:cs typeface="Times New Roman"/>
              </a:rPr>
              <a:t> </a:t>
            </a:r>
            <a:r>
              <a:rPr lang="ru-RU" sz="2600" b="1" dirty="0" smtClean="0">
                <a:latin typeface="Times New Roman"/>
                <a:cs typeface="Times New Roman"/>
              </a:rPr>
              <a:t>       </a:t>
            </a:r>
            <a:r>
              <a:rPr lang="ru-RU" sz="2600" b="1" dirty="0" smtClean="0">
                <a:latin typeface="Times New Roman"/>
                <a:ea typeface="Calibri"/>
                <a:cs typeface="Times New Roman"/>
              </a:rPr>
              <a:t>Пример </a:t>
            </a:r>
            <a:r>
              <a:rPr lang="ru-RU" sz="2600" b="1" dirty="0">
                <a:latin typeface="Times New Roman"/>
                <a:ea typeface="Calibri"/>
                <a:cs typeface="Times New Roman"/>
              </a:rPr>
              <a:t>№1: </a:t>
            </a:r>
            <a:endParaRPr lang="ru-RU" sz="2600" b="1" dirty="0" smtClean="0">
              <a:latin typeface="Times New Roman"/>
              <a:ea typeface="Calibri"/>
              <a:cs typeface="Times New Roman"/>
            </a:endParaRPr>
          </a:p>
          <a:p>
            <a:pPr marL="82296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6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b="1" dirty="0" smtClean="0">
                <a:latin typeface="Times New Roman"/>
                <a:ea typeface="Calibri"/>
                <a:cs typeface="Times New Roman"/>
              </a:rPr>
              <a:t>    </a:t>
            </a:r>
            <a:r>
              <a:rPr lang="ru-RU" sz="2600" b="1" dirty="0">
                <a:latin typeface="Times New Roman"/>
                <a:ea typeface="Calibri"/>
                <a:cs typeface="Times New Roman"/>
              </a:rPr>
              <a:t>Вычислите произведение: </a:t>
            </a:r>
            <a:endParaRPr lang="ru-RU" sz="2600" b="1" dirty="0" smtClean="0">
              <a:latin typeface="Times New Roman"/>
              <a:ea typeface="Calibri"/>
              <a:cs typeface="Times New Roman"/>
            </a:endParaRPr>
          </a:p>
          <a:p>
            <a:pPr marL="82296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                </a:t>
            </a:r>
            <a:r>
              <a:rPr lang="ru-RU" sz="3000" b="1" dirty="0" smtClean="0">
                <a:latin typeface="Times New Roman"/>
                <a:ea typeface="Calibri"/>
                <a:cs typeface="Times New Roman"/>
              </a:rPr>
              <a:t>(</a:t>
            </a:r>
            <a:r>
              <a:rPr lang="ru-RU" sz="3000" b="1" dirty="0">
                <a:latin typeface="Times New Roman"/>
                <a:ea typeface="Calibri"/>
                <a:cs typeface="Times New Roman"/>
              </a:rPr>
              <a:t>2 + 1)(2</a:t>
            </a:r>
            <a:r>
              <a:rPr lang="ru-RU" sz="3000" b="1" baseline="30000" dirty="0">
                <a:latin typeface="Times New Roman"/>
                <a:ea typeface="Calibri"/>
                <a:cs typeface="Times New Roman"/>
              </a:rPr>
              <a:t>2</a:t>
            </a:r>
            <a:r>
              <a:rPr lang="ru-RU" sz="3000" b="1" dirty="0">
                <a:latin typeface="Times New Roman"/>
                <a:ea typeface="Calibri"/>
                <a:cs typeface="Times New Roman"/>
              </a:rPr>
              <a:t> + 1)(2</a:t>
            </a:r>
            <a:r>
              <a:rPr lang="ru-RU" sz="3000" b="1" baseline="30000" dirty="0">
                <a:latin typeface="Times New Roman"/>
                <a:ea typeface="Calibri"/>
                <a:cs typeface="Times New Roman"/>
              </a:rPr>
              <a:t>4</a:t>
            </a:r>
            <a:r>
              <a:rPr lang="ru-RU" sz="3000" b="1" dirty="0">
                <a:latin typeface="Times New Roman"/>
                <a:ea typeface="Calibri"/>
                <a:cs typeface="Times New Roman"/>
              </a:rPr>
              <a:t> + 1)(2</a:t>
            </a:r>
            <a:r>
              <a:rPr lang="ru-RU" sz="3000" b="1" baseline="30000" dirty="0">
                <a:latin typeface="Times New Roman"/>
                <a:ea typeface="Calibri"/>
                <a:cs typeface="Times New Roman"/>
              </a:rPr>
              <a:t>8</a:t>
            </a:r>
            <a:r>
              <a:rPr lang="ru-RU" sz="3000" b="1" dirty="0">
                <a:latin typeface="Times New Roman"/>
                <a:ea typeface="Calibri"/>
                <a:cs typeface="Times New Roman"/>
              </a:rPr>
              <a:t> + 1)(2</a:t>
            </a:r>
            <a:r>
              <a:rPr lang="ru-RU" sz="3000" b="1" baseline="30000" dirty="0">
                <a:latin typeface="Times New Roman"/>
                <a:ea typeface="Calibri"/>
                <a:cs typeface="Times New Roman"/>
              </a:rPr>
              <a:t>16</a:t>
            </a:r>
            <a:r>
              <a:rPr lang="ru-RU" sz="3000" b="1" dirty="0">
                <a:latin typeface="Times New Roman"/>
                <a:ea typeface="Calibri"/>
                <a:cs typeface="Times New Roman"/>
              </a:rPr>
              <a:t> + 1)(2</a:t>
            </a:r>
            <a:r>
              <a:rPr lang="ru-RU" sz="3000" b="1" baseline="30000" dirty="0">
                <a:latin typeface="Times New Roman"/>
                <a:ea typeface="Calibri"/>
                <a:cs typeface="Times New Roman"/>
              </a:rPr>
              <a:t>32</a:t>
            </a:r>
            <a:r>
              <a:rPr lang="ru-RU" sz="3000" b="1" dirty="0">
                <a:latin typeface="Times New Roman"/>
                <a:ea typeface="Calibri"/>
                <a:cs typeface="Times New Roman"/>
              </a:rPr>
              <a:t> + 1).</a:t>
            </a:r>
            <a:endParaRPr lang="ru-RU" sz="3000" b="1" dirty="0">
              <a:latin typeface="Calibri"/>
              <a:ea typeface="Calibri"/>
              <a:cs typeface="Times New Roman"/>
            </a:endParaRPr>
          </a:p>
          <a:p>
            <a:pPr marL="82296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600" b="1" dirty="0" smtClean="0">
                <a:latin typeface="Times New Roman"/>
                <a:ea typeface="Calibri"/>
              </a:rPr>
              <a:t>Решение:</a:t>
            </a:r>
          </a:p>
          <a:p>
            <a:pPr marL="82296" indent="0" algn="ctr">
              <a:lnSpc>
                <a:spcPct val="110000"/>
              </a:lnSpc>
              <a:spcAft>
                <a:spcPts val="1000"/>
              </a:spcAft>
              <a:buNone/>
            </a:pPr>
            <a:r>
              <a:rPr lang="ru-RU" sz="2600" dirty="0" smtClean="0">
                <a:latin typeface="Times New Roman"/>
                <a:ea typeface="Calibri"/>
                <a:cs typeface="Times New Roman"/>
              </a:rPr>
              <a:t>Заметим, что значение первой скобки </a:t>
            </a:r>
            <a:r>
              <a:rPr lang="ru-RU" sz="2600" b="1" dirty="0" smtClean="0">
                <a:latin typeface="Times New Roman"/>
                <a:ea typeface="Calibri"/>
                <a:cs typeface="Times New Roman"/>
              </a:rPr>
              <a:t>(2 + 1)=3</a:t>
            </a:r>
            <a:r>
              <a:rPr lang="ru-RU" sz="2600" dirty="0" smtClean="0">
                <a:latin typeface="Times New Roman"/>
                <a:ea typeface="Calibri"/>
                <a:cs typeface="Times New Roman"/>
              </a:rPr>
              <a:t>, если              умножить первую скобку на выражение </a:t>
            </a:r>
            <a:r>
              <a:rPr lang="ru-RU" sz="2600" b="1" dirty="0" smtClean="0">
                <a:latin typeface="Times New Roman"/>
                <a:ea typeface="Calibri"/>
                <a:cs typeface="Times New Roman"/>
              </a:rPr>
              <a:t>(2-1)</a:t>
            </a:r>
            <a:r>
              <a:rPr lang="ru-RU" sz="2600" dirty="0" smtClean="0">
                <a:latin typeface="Times New Roman"/>
                <a:ea typeface="Calibri"/>
                <a:cs typeface="Times New Roman"/>
              </a:rPr>
              <a:t>,</a:t>
            </a:r>
            <a:r>
              <a:rPr lang="ru-RU" sz="2600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600" dirty="0" smtClean="0">
                <a:latin typeface="Times New Roman"/>
                <a:ea typeface="Calibri"/>
                <a:cs typeface="Times New Roman"/>
              </a:rPr>
              <a:t>то получится формула сокращенного умножения разность квадратов </a:t>
            </a:r>
          </a:p>
          <a:p>
            <a:pPr marL="82296" indent="0" algn="ctr">
              <a:lnSpc>
                <a:spcPct val="110000"/>
              </a:lnSpc>
              <a:spcAft>
                <a:spcPts val="1000"/>
              </a:spcAft>
              <a:buNone/>
            </a:pPr>
            <a:r>
              <a:rPr lang="ru-RU" sz="2600" dirty="0" smtClean="0">
                <a:latin typeface="Times New Roman"/>
                <a:ea typeface="Calibri"/>
                <a:cs typeface="Times New Roman"/>
              </a:rPr>
              <a:t>и значение будет равно </a:t>
            </a:r>
            <a:r>
              <a:rPr lang="ru-RU" sz="2600" b="1" dirty="0" smtClean="0">
                <a:latin typeface="Times New Roman"/>
                <a:ea typeface="Calibri"/>
                <a:cs typeface="Times New Roman"/>
              </a:rPr>
              <a:t>3</a:t>
            </a:r>
            <a:r>
              <a:rPr lang="ru-RU" sz="2600" dirty="0" smtClean="0">
                <a:latin typeface="Times New Roman"/>
                <a:ea typeface="Calibri"/>
                <a:cs typeface="Times New Roman"/>
              </a:rPr>
              <a:t>. </a:t>
            </a:r>
          </a:p>
          <a:p>
            <a:pPr marL="82296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600" dirty="0" smtClean="0">
                <a:latin typeface="Times New Roman"/>
                <a:ea typeface="Calibri"/>
                <a:cs typeface="Times New Roman"/>
              </a:rPr>
              <a:t>Итак, умножим наше выражение на </a:t>
            </a:r>
            <a:r>
              <a:rPr lang="ru-RU" sz="2600" b="1" dirty="0" smtClean="0">
                <a:latin typeface="Times New Roman"/>
                <a:ea typeface="Calibri"/>
                <a:cs typeface="Times New Roman"/>
              </a:rPr>
              <a:t>(2 – 1) </a:t>
            </a:r>
            <a:r>
              <a:rPr lang="ru-RU" sz="2600" dirty="0" smtClean="0">
                <a:latin typeface="Times New Roman"/>
                <a:ea typeface="Calibri"/>
                <a:cs typeface="Times New Roman"/>
              </a:rPr>
              <a:t>и применим формулу разности квадратов 6 раз. Получим:</a:t>
            </a:r>
            <a:endParaRPr lang="ru-RU" sz="2600" dirty="0" smtClean="0">
              <a:latin typeface="Calibri"/>
              <a:ea typeface="Calibri"/>
              <a:cs typeface="Times New Roman"/>
            </a:endParaRPr>
          </a:p>
          <a:p>
            <a:pPr marL="82296" indent="0" algn="ctr">
              <a:lnSpc>
                <a:spcPct val="115000"/>
              </a:lnSpc>
              <a:spcAft>
                <a:spcPts val="1000"/>
              </a:spcAft>
              <a:buNone/>
            </a:pPr>
            <a:endParaRPr lang="ru-RU" sz="2600" b="1" dirty="0">
              <a:latin typeface="Calibri"/>
              <a:ea typeface="Calibri"/>
              <a:cs typeface="Times New Roman"/>
            </a:endParaRPr>
          </a:p>
          <a:p>
            <a:pPr marL="82296" indent="0">
              <a:buNone/>
            </a:pPr>
            <a:r>
              <a:rPr lang="ru-RU" sz="2400" b="1" dirty="0" smtClean="0">
                <a:latin typeface="Times New Roman"/>
                <a:cs typeface="Times New Roman"/>
              </a:rPr>
              <a:t> </a:t>
            </a:r>
            <a:endParaRPr lang="ru-RU" sz="2400" b="1" dirty="0"/>
          </a:p>
        </p:txBody>
      </p:sp>
      <p:pic>
        <p:nvPicPr>
          <p:cNvPr id="3074" name="Picture 2" descr="C:\Users\arlena\Desktop\759343-bcb4aa4ca72d0a9c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9061" y="4809320"/>
            <a:ext cx="1714512" cy="1974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14290"/>
            <a:ext cx="7933588" cy="650085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(2 -1)(2 + 1)(2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+ 1)(2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+ 1)(2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+ 1)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(2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+ 1)(2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+ 1) = (2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1)(2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+ 1)(2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+ 1)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(2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+ 1)(2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+ 1)(2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+ 1) = (2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1)(2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+ 1)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(2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+ 1)(2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+ 1)(2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+ 1) = (2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1)(2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+ 1)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(2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+ 1)(2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+ 1) = (2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1)(2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+ 1)(2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+ 1) = (2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1)(2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+ 1) = (2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64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1).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Ответ: (2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64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1).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arlena\Desktop\get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286256"/>
            <a:ext cx="2413000" cy="241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85728"/>
            <a:ext cx="8076464" cy="635798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/>
                <a:cs typeface="Times New Roman"/>
              </a:rPr>
              <a:t> </a:t>
            </a: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Пример №2: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 Вычислите произведение</a:t>
            </a: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: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Р =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Упростим это выражение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=                                                            =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buNone/>
            </a:pPr>
            <a:endParaRPr lang="ru-RU" sz="2400" b="1" dirty="0" smtClean="0">
              <a:latin typeface="Times New Roman"/>
              <a:ea typeface="Calibri"/>
              <a:cs typeface="Times New Roman"/>
            </a:endParaRPr>
          </a:p>
          <a:p>
            <a:pPr algn="ctr">
              <a:buNone/>
            </a:pPr>
            <a:endParaRPr lang="ru-RU" sz="2400" b="1" dirty="0" smtClean="0">
              <a:latin typeface="Times New Roman"/>
              <a:ea typeface="Calibri"/>
              <a:cs typeface="Times New Roman"/>
            </a:endParaRPr>
          </a:p>
          <a:p>
            <a:pPr algn="ctr">
              <a:buNone/>
            </a:pPr>
            <a:endParaRPr lang="ru-RU" sz="2400" dirty="0" smtClean="0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1643050"/>
            <a:ext cx="5037295" cy="785818"/>
          </a:xfrm>
          <a:prstGeom prst="rect">
            <a:avLst/>
          </a:prstGeom>
          <a:noFill/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3691270"/>
            <a:ext cx="4263626" cy="809300"/>
          </a:xfrm>
          <a:prstGeom prst="rect">
            <a:avLst/>
          </a:prstGeom>
          <a:noFill/>
        </p:spPr>
      </p:pic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4857760"/>
            <a:ext cx="4864928" cy="857256"/>
          </a:xfrm>
          <a:prstGeom prst="rect">
            <a:avLst/>
          </a:prstGeom>
          <a:noFill/>
        </p:spPr>
      </p:pic>
      <p:pic>
        <p:nvPicPr>
          <p:cNvPr id="7175" name="Picture 7" descr="C:\Users\arlena\Desktop\759343-bcb4aa4ca72d0a9c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4000504"/>
            <a:ext cx="1857388" cy="2138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357166"/>
            <a:ext cx="7933588" cy="635798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Полученное произведение можно сократить на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• З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• 4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• 5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— 1)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•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этого будем иметь: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 = 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3429000"/>
            <a:ext cx="1000132" cy="1054193"/>
          </a:xfrm>
          <a:prstGeom prst="rect">
            <a:avLst/>
          </a:prstGeom>
          <a:noFill/>
        </p:spPr>
      </p:pic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5000636"/>
            <a:ext cx="1143008" cy="1204792"/>
          </a:xfrm>
          <a:prstGeom prst="rect">
            <a:avLst/>
          </a:prstGeom>
          <a:noFill/>
        </p:spPr>
      </p:pic>
      <p:pic>
        <p:nvPicPr>
          <p:cNvPr id="26629" name="Picture 5" descr="C:\Users\arlena\Desktop\59788924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3601396"/>
            <a:ext cx="2571768" cy="20231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357166"/>
            <a:ext cx="7862150" cy="6286544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Пример №3: 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Упростите сумму: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 • 1! + 2 • 2! + 3 • 3! + ... +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ctr"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Вспомним, что такое факториал.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Факториал числа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это произведение натуральных чисел от 1 до самого числа (включая данное число). Обозначается факториал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(!).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Например: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3! = 1∙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2∙3=6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6! =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1∙2∙3∙4∙5∙6=720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Запомни факториал 0 и 1 равен 1  (0!=1   и  1!=1).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9217" name="Picture 1" descr="C:\Users\arlena\Desktop\get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3786190"/>
            <a:ext cx="1428760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268</TotalTime>
  <Words>1079</Words>
  <Application>Microsoft Office PowerPoint</Application>
  <PresentationFormat>Экран (4:3)</PresentationFormat>
  <Paragraphs>181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arlena</dc:creator>
  <cp:lastModifiedBy>arlena</cp:lastModifiedBy>
  <cp:revision>51</cp:revision>
  <dcterms:created xsi:type="dcterms:W3CDTF">2015-04-02T19:14:30Z</dcterms:created>
  <dcterms:modified xsi:type="dcterms:W3CDTF">2015-04-04T12:39:04Z</dcterms:modified>
</cp:coreProperties>
</file>