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8" r:id="rId3"/>
    <p:sldId id="309" r:id="rId4"/>
    <p:sldId id="295" r:id="rId5"/>
    <p:sldId id="307" r:id="rId6"/>
    <p:sldId id="308" r:id="rId7"/>
    <p:sldId id="304" r:id="rId8"/>
    <p:sldId id="305" r:id="rId9"/>
    <p:sldId id="306" r:id="rId10"/>
    <p:sldId id="302" r:id="rId11"/>
    <p:sldId id="264" r:id="rId12"/>
    <p:sldId id="266" r:id="rId13"/>
    <p:sldId id="268" r:id="rId14"/>
    <p:sldId id="267" r:id="rId15"/>
    <p:sldId id="269" r:id="rId16"/>
    <p:sldId id="270" r:id="rId17"/>
    <p:sldId id="271" r:id="rId18"/>
    <p:sldId id="303" r:id="rId19"/>
    <p:sldId id="298" r:id="rId20"/>
    <p:sldId id="299" r:id="rId21"/>
    <p:sldId id="273" r:id="rId22"/>
    <p:sldId id="274" r:id="rId23"/>
    <p:sldId id="275" r:id="rId24"/>
    <p:sldId id="276" r:id="rId25"/>
    <p:sldId id="277" r:id="rId26"/>
    <p:sldId id="27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" initials="1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15620" autoAdjust="0"/>
    <p:restoredTop sz="94518" autoAdjust="0"/>
  </p:normalViewPr>
  <p:slideViewPr>
    <p:cSldViewPr>
      <p:cViewPr>
        <p:scale>
          <a:sx n="82" d="100"/>
          <a:sy n="82" d="100"/>
        </p:scale>
        <p:origin x="-756" y="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34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До начала проекта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 начала поекта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 - 31%</c:v>
                </c:pt>
                <c:pt idx="1">
                  <c:v>средний  - 23%</c:v>
                </c:pt>
                <c:pt idx="2">
                  <c:v>низкий - 46%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31</c:v>
                </c:pt>
                <c:pt idx="1">
                  <c:v>23</c:v>
                </c:pt>
                <c:pt idx="2">
                  <c:v>46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4172416515124"/>
          <c:y val="0.36306729807799132"/>
          <c:w val="0.33992275712055448"/>
          <c:h val="0.40793036884790607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По окончанию проекта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 окончанию проекта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высокий-46%</c:v>
                </c:pt>
                <c:pt idx="1">
                  <c:v>средний-36%</c:v>
                </c:pt>
                <c:pt idx="2">
                  <c:v>низкий-16%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46</c:v>
                </c:pt>
                <c:pt idx="1">
                  <c:v>36</c:v>
                </c:pt>
                <c:pt idx="2">
                  <c:v>16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4691212642095322"/>
          <c:y val="0.25153316298189077"/>
          <c:w val="0.45007265026258558"/>
          <c:h val="0.57713666735442093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376D51-81ED-4E9A-B922-3E20360145C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A5B8FA-8260-45B3-B860-1EA5DB6D6E7C}">
      <dgm:prSet custT="1"/>
      <dgm:spPr/>
      <dgm:t>
        <a:bodyPr/>
        <a:lstStyle/>
        <a:p>
          <a:pPr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i="0" baseline="0" dirty="0" smtClean="0"/>
        </a:p>
        <a:p>
          <a:pPr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i="0" baseline="0" dirty="0" smtClean="0"/>
        </a:p>
        <a:p>
          <a:pPr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baseline="0" dirty="0" smtClean="0"/>
            <a:t>Актуальность проекта:  </a:t>
          </a:r>
          <a:r>
            <a:rPr lang="ru-RU" sz="2400" b="0" i="0" baseline="0" dirty="0" smtClean="0"/>
            <a:t>В условиях образовательного процесса расширяем и укрепляем связь с природой, развиваем взаимодействие и бережное отношение к природе, исследовательские навыки. Предоставляем малышам возможность самостоятельного приобретения знаний.  Приобщаем к совместной деятельности  родителей.</a:t>
          </a:r>
        </a:p>
        <a:p>
          <a:pPr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0" i="0" baseline="0" dirty="0" smtClean="0"/>
        </a:p>
        <a:p>
          <a:pPr marL="0" marR="0" indent="0" algn="just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i="0" dirty="0" smtClean="0"/>
            <a:t>Проблема:</a:t>
          </a:r>
          <a:r>
            <a:rPr lang="ru-RU" sz="2400" b="0" i="1" dirty="0" smtClean="0"/>
            <a:t> </a:t>
          </a:r>
          <a:r>
            <a:rPr lang="ru-RU" sz="2400" b="0" i="0" dirty="0" smtClean="0"/>
            <a:t>Отсутствие у детей представлений о значении воды в жизни человека, об основных источниках загрязнения воды, его последствиях, мероприятиях по предотвращению загрязнения воды.</a:t>
          </a:r>
        </a:p>
        <a:p>
          <a:pPr marL="0" marR="0" indent="0" algn="just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400" b="0" i="0" dirty="0" smtClean="0"/>
        </a:p>
        <a:p>
          <a:pPr marL="0" marR="0" indent="0" algn="just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i="0" dirty="0" smtClean="0"/>
            <a:t>Гипотеза: </a:t>
          </a:r>
          <a:r>
            <a:rPr lang="ru-RU" sz="2400" b="0" i="0" dirty="0" smtClean="0"/>
            <a:t>Если дети научатся проводить наблюдения и опыты, то они приобретут способность сами ставить вопросы и получать на них ответы, оказываясь на более высоком умственном и нравственном уровне.</a:t>
          </a:r>
          <a:endParaRPr lang="ru-RU" sz="2400" b="0" i="0" baseline="0" dirty="0" smtClean="0"/>
        </a:p>
        <a:p>
          <a:pPr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0" i="0" baseline="0" dirty="0" smtClean="0"/>
        </a:p>
        <a:p>
          <a:pPr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0" i="0" baseline="0" dirty="0" smtClean="0"/>
        </a:p>
      </dgm:t>
    </dgm:pt>
    <dgm:pt modelId="{3EB5A52A-AA1F-48F2-83B1-4B020A771082}" type="parTrans" cxnId="{35385567-7FD4-459F-B716-BAC35985B580}">
      <dgm:prSet/>
      <dgm:spPr/>
      <dgm:t>
        <a:bodyPr/>
        <a:lstStyle/>
        <a:p>
          <a:endParaRPr lang="ru-RU"/>
        </a:p>
      </dgm:t>
    </dgm:pt>
    <dgm:pt modelId="{CF267800-1ED9-497B-9986-E7AE28C8D3A4}" type="sibTrans" cxnId="{35385567-7FD4-459F-B716-BAC35985B580}">
      <dgm:prSet/>
      <dgm:spPr/>
      <dgm:t>
        <a:bodyPr/>
        <a:lstStyle/>
        <a:p>
          <a:endParaRPr lang="ru-RU"/>
        </a:p>
      </dgm:t>
    </dgm:pt>
    <dgm:pt modelId="{172902B9-CE3E-4BE7-843A-5BBDB6E210F6}" type="pres">
      <dgm:prSet presAssocID="{BF376D51-81ED-4E9A-B922-3E20360145C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0343C33-D250-4046-BA29-F64CF3F3BC32}" type="pres">
      <dgm:prSet presAssocID="{42A5B8FA-8260-45B3-B860-1EA5DB6D6E7C}" presName="linNode" presStyleCnt="0"/>
      <dgm:spPr/>
    </dgm:pt>
    <dgm:pt modelId="{472F4E23-DCDE-4029-8FAF-6AB7B7CDDDCE}" type="pres">
      <dgm:prSet presAssocID="{42A5B8FA-8260-45B3-B860-1EA5DB6D6E7C}" presName="parentText" presStyleLbl="node1" presStyleIdx="0" presStyleCnt="1" custScaleX="278321" custScaleY="410760" custLinFactNeighborX="-5494" custLinFactNeighborY="-1662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797E23-3999-45B5-BC53-10D77E63F887}" type="presOf" srcId="{42A5B8FA-8260-45B3-B860-1EA5DB6D6E7C}" destId="{472F4E23-DCDE-4029-8FAF-6AB7B7CDDDCE}" srcOrd="0" destOrd="0" presId="urn:microsoft.com/office/officeart/2005/8/layout/vList5"/>
    <dgm:cxn modelId="{90EBCD42-3FD6-4D9E-AAE9-485473588348}" type="presOf" srcId="{BF376D51-81ED-4E9A-B922-3E20360145C8}" destId="{172902B9-CE3E-4BE7-843A-5BBDB6E210F6}" srcOrd="0" destOrd="0" presId="urn:microsoft.com/office/officeart/2005/8/layout/vList5"/>
    <dgm:cxn modelId="{35385567-7FD4-459F-B716-BAC35985B580}" srcId="{BF376D51-81ED-4E9A-B922-3E20360145C8}" destId="{42A5B8FA-8260-45B3-B860-1EA5DB6D6E7C}" srcOrd="0" destOrd="0" parTransId="{3EB5A52A-AA1F-48F2-83B1-4B020A771082}" sibTransId="{CF267800-1ED9-497B-9986-E7AE28C8D3A4}"/>
    <dgm:cxn modelId="{9FEA2E98-EECA-43AA-BA98-F24876E84E65}" type="presParOf" srcId="{172902B9-CE3E-4BE7-843A-5BBDB6E210F6}" destId="{F0343C33-D250-4046-BA29-F64CF3F3BC32}" srcOrd="0" destOrd="0" presId="urn:microsoft.com/office/officeart/2005/8/layout/vList5"/>
    <dgm:cxn modelId="{D7353A5D-1794-4E8B-8779-7524A91C36AB}" type="presParOf" srcId="{F0343C33-D250-4046-BA29-F64CF3F3BC32}" destId="{472F4E23-DCDE-4029-8FAF-6AB7B7CDDDCE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2F4E23-DCDE-4029-8FAF-6AB7B7CDDDCE}">
      <dsp:nvSpPr>
        <dsp:cNvPr id="0" name=""/>
        <dsp:cNvSpPr/>
      </dsp:nvSpPr>
      <dsp:spPr>
        <a:xfrm>
          <a:off x="0" y="0"/>
          <a:ext cx="8784964" cy="67139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i="0" kern="1200" baseline="0" dirty="0" smtClean="0"/>
        </a:p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i="0" kern="1200" baseline="0" dirty="0" smtClean="0"/>
        </a:p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baseline="0" dirty="0" smtClean="0"/>
            <a:t>Актуальность проекта:  </a:t>
          </a:r>
          <a:r>
            <a:rPr lang="ru-RU" sz="2400" b="0" i="0" kern="1200" baseline="0" dirty="0" smtClean="0"/>
            <a:t>В условиях образовательного процесса расширяем и укрепляем связь с природой, развиваем взаимодействие и бережное отношение к природе, исследовательские навыки. Предоставляем малышам возможность самостоятельного приобретения знаний.  Приобщаем к совместной деятельности  родителей.</a:t>
          </a:r>
        </a:p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0" i="0" kern="1200" baseline="0" dirty="0" smtClean="0"/>
        </a:p>
        <a:p>
          <a:pPr marL="0" marR="0" lvl="0" indent="0" algn="just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i="0" kern="1200" dirty="0" smtClean="0"/>
            <a:t>Проблема:</a:t>
          </a:r>
          <a:r>
            <a:rPr lang="ru-RU" sz="2400" b="0" i="1" kern="1200" dirty="0" smtClean="0"/>
            <a:t> </a:t>
          </a:r>
          <a:r>
            <a:rPr lang="ru-RU" sz="2400" b="0" i="0" kern="1200" dirty="0" smtClean="0"/>
            <a:t>Отсутствие у детей представлений о значении воды в жизни человека, об основных источниках загрязнения воды, его последствиях, мероприятиях по предотвращению загрязнения воды.</a:t>
          </a:r>
        </a:p>
        <a:p>
          <a:pPr marL="0" marR="0" lvl="0" indent="0" algn="just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400" b="0" i="0" kern="1200" dirty="0" smtClean="0"/>
        </a:p>
        <a:p>
          <a:pPr marL="0" marR="0" lvl="0" indent="0" algn="just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i="0" kern="1200" dirty="0" smtClean="0"/>
            <a:t>Гипотеза: </a:t>
          </a:r>
          <a:r>
            <a:rPr lang="ru-RU" sz="2400" b="0" i="0" kern="1200" dirty="0" smtClean="0"/>
            <a:t>Если дети научатся проводить наблюдения и опыты, то они приобретут способность сами ставить вопросы и получать на них ответы, оказываясь на более высоком умственном и нравственном уровне.</a:t>
          </a:r>
          <a:endParaRPr lang="ru-RU" sz="2400" b="0" i="0" kern="1200" baseline="0" dirty="0" smtClean="0"/>
        </a:p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0" i="0" kern="1200" baseline="0" dirty="0" smtClean="0"/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0" i="0" kern="1200" baseline="0" dirty="0" smtClean="0"/>
        </a:p>
      </dsp:txBody>
      <dsp:txXfrm>
        <a:off x="0" y="0"/>
        <a:ext cx="8784964" cy="67139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16AB0-FB75-4570-8122-CC0FFEB346C8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D040D0-8597-411C-904B-2F50E69C3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040D0-8597-411C-904B-2F50E69C336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040D0-8597-411C-904B-2F50E69C336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C43D-EFBF-46FD-8A91-B6879706FB5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D925-C5DA-4B7A-BD64-C75077CCB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C43D-EFBF-46FD-8A91-B6879706FB5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D925-C5DA-4B7A-BD64-C75077CCB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C43D-EFBF-46FD-8A91-B6879706FB5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D925-C5DA-4B7A-BD64-C75077CCB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C43D-EFBF-46FD-8A91-B6879706FB5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D925-C5DA-4B7A-BD64-C75077CCB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C43D-EFBF-46FD-8A91-B6879706FB5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D925-C5DA-4B7A-BD64-C75077CCB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C43D-EFBF-46FD-8A91-B6879706FB5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D925-C5DA-4B7A-BD64-C75077CCB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C43D-EFBF-46FD-8A91-B6879706FB5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D925-C5DA-4B7A-BD64-C75077CCB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C43D-EFBF-46FD-8A91-B6879706FB5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D925-C5DA-4B7A-BD64-C75077CCB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C43D-EFBF-46FD-8A91-B6879706FB5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D925-C5DA-4B7A-BD64-C75077CCB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C43D-EFBF-46FD-8A91-B6879706FB5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D925-C5DA-4B7A-BD64-C75077CCB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C43D-EFBF-46FD-8A91-B6879706FB5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B66D925-C5DA-4B7A-BD64-C75077CCBA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0CC43D-EFBF-46FD-8A91-B6879706FB5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B66D925-C5DA-4B7A-BD64-C75077CCBAD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-171400"/>
            <a:ext cx="7772400" cy="2952328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n w="18415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Вода в нашей жизни </a:t>
            </a:r>
            <a:br>
              <a:rPr lang="ru-RU" sz="6000" b="1" dirty="0" smtClean="0">
                <a:ln w="18415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8415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(5-6 лет)</a:t>
            </a:r>
            <a:endParaRPr lang="ru-RU" sz="6000" b="1" dirty="0">
              <a:ln w="18415" cmpd="sng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3886200"/>
            <a:ext cx="5256584" cy="278316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Саттарова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Вероника Геннадьевна, Шакирова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Насима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Насимовна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воспитатели 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МБДОУ 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Детский сад – «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каен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», Тукаевского муниципального района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20888"/>
            <a:ext cx="3384376" cy="41608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608" y="188640"/>
            <a:ext cx="7704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Муниципальное бюджетное дошкольное образовательное учреждение - детский сад «</a:t>
            </a:r>
            <a:r>
              <a:rPr lang="ru-RU" sz="2000" b="1" dirty="0" err="1" smtClean="0">
                <a:solidFill>
                  <a:schemeClr val="bg1"/>
                </a:solidFill>
              </a:rPr>
              <a:t>Ак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err="1" smtClean="0">
                <a:solidFill>
                  <a:schemeClr val="bg1"/>
                </a:solidFill>
              </a:rPr>
              <a:t>каен</a:t>
            </a:r>
            <a:r>
              <a:rPr lang="ru-RU" sz="2000" b="1" dirty="0" smtClean="0">
                <a:solidFill>
                  <a:schemeClr val="bg1"/>
                </a:solidFill>
              </a:rPr>
              <a:t>» села Нижний Суык-Су Тукаевского муниципального района РТ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5058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383541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Реализуемые мероприятия</a:t>
            </a:r>
            <a:b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Совместная деятельность педагога и детей: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8280920" cy="5328592"/>
          </a:xfrm>
        </p:spPr>
        <p:txBody>
          <a:bodyPr>
            <a:normAutofit fontScale="40000" lnSpcReduction="20000"/>
          </a:bodyPr>
          <a:lstStyle/>
          <a:p>
            <a:pPr algn="just"/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5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Проводить занятии и беседы по темам: «Детям о воде», «Водоемы», «Растения воды», «Животные воды», «Насекомые воды», «Птицы воды», «Рыбы», «Водный транспорт», «Водные развлечения», «Как помочь загрязненной реке», «Вода в природе и в жизни человека», «Вечная слава воде», «Вода - это жизнь», «Где можно встретить воду?»,  «Круговорот воды в природе», «Как помочь загрязненной реке», «Если б не было воды?». Организовать совместные походы «В бассейн идем вместе», поход к роднику. Познакомить детей с пословицами и загадками о воде и ее состояниях, заучивание поговорок о воде. </a:t>
            </a:r>
          </a:p>
          <a:p>
            <a:pPr algn="just"/>
            <a:r>
              <a:rPr lang="ru-RU" sz="5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Конструирование поделок из природного материала для игр с водой на прогулке (корабликов, лодочек). Наблюдение за осадками во время прогулки, объяснить детям причину выпадения осадков в виде дождя и снега. Научить способу очистки загрязненной воды. </a:t>
            </a:r>
          </a:p>
          <a:p>
            <a:pPr algn="just"/>
            <a:r>
              <a:rPr lang="ru-RU" sz="5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Чтение рассказов, экологических сказок: «Сказка о сцеплении воды», «Смех снежинки», «Жизнь и превращение снеговика», «Рассказ ручейка. История о фонтане» автор Мария Юнак. </a:t>
            </a:r>
          </a:p>
          <a:p>
            <a:pPr algn="just"/>
            <a:r>
              <a:rPr lang="ru-RU" sz="5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Рассматривание картин на тему «Вода». </a:t>
            </a:r>
            <a:endParaRPr lang="ru-RU" sz="5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indent="-85725" algn="just"/>
            <a:endParaRPr lang="ru-RU" sz="5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85725" indent="-85725" algn="just"/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85725" indent="-85725" algn="just"/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85725" indent="-85725" algn="just"/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85725" indent="-85725" algn="just"/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85725" indent="-85725" algn="just"/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85725" indent="-85725" algn="just"/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85725" indent="-85725" algn="just"/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pitchFamily="34" charset="0"/>
              <a:buChar char="•"/>
            </a:pP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76256" y="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Приложение 1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5248020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0"/>
            <a:ext cx="83058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Детям о воде</a:t>
            </a:r>
            <a:endParaRPr lang="ru-RU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187140"/>
            <a:ext cx="5976664" cy="484757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6876256" y="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Приложение 2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780321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143000"/>
          </a:xfrm>
        </p:spPr>
        <p:txBody>
          <a:bodyPr>
            <a:normAutofit/>
          </a:bodyPr>
          <a:lstStyle/>
          <a:p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Животные воды</a:t>
            </a:r>
            <a:endParaRPr lang="ru-RU" sz="5400" b="1" u="sng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077072"/>
            <a:ext cx="3707904" cy="27809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382452"/>
            <a:ext cx="3707904" cy="27238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77072"/>
            <a:ext cx="3935276" cy="27809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2452"/>
            <a:ext cx="3935276" cy="26946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756006"/>
            <a:ext cx="2736304" cy="20522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76256" y="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Приложение 4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740810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Насекомые воды</a:t>
            </a:r>
            <a:endParaRPr lang="ru-RU" sz="6000" b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1180"/>
            <a:ext cx="2915816" cy="24285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130" y="1772817"/>
            <a:ext cx="2963870" cy="27363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079878"/>
            <a:ext cx="3264314" cy="24373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876256" y="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Приложение 5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975680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Птицы воды</a:t>
            </a:r>
            <a:endParaRPr lang="ru-RU" sz="6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25406"/>
            <a:ext cx="3059832" cy="28227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380" y="4142114"/>
            <a:ext cx="2915815" cy="2739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5" y="1628801"/>
            <a:ext cx="2915814" cy="2489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33" y="1628800"/>
            <a:ext cx="3059832" cy="2396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276872"/>
            <a:ext cx="3370650" cy="25139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6876256" y="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Приложение 6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99783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05800" cy="1143000"/>
          </a:xfrm>
        </p:spPr>
        <p:txBody>
          <a:bodyPr>
            <a:normAutofit/>
          </a:bodyPr>
          <a:lstStyle/>
          <a:p>
            <a:r>
              <a:rPr lang="ru-RU" sz="6000" b="1" u="sng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Растения воды</a:t>
            </a:r>
            <a:endParaRPr lang="ru-RU" sz="6000" b="1" u="sng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575" y="3212976"/>
            <a:ext cx="2993050" cy="23944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96" y="1340768"/>
            <a:ext cx="3396921" cy="2824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775" y="4803967"/>
            <a:ext cx="2736304" cy="204310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6876256" y="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Приложение 8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687052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305800" cy="1143000"/>
          </a:xfrm>
        </p:spPr>
        <p:txBody>
          <a:bodyPr>
            <a:noAutofit/>
          </a:bodyPr>
          <a:lstStyle/>
          <a:p>
            <a:r>
              <a:rPr lang="ru-RU" sz="8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Рыбы</a:t>
            </a:r>
            <a:endParaRPr lang="ru-RU" sz="8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504" y="1556792"/>
            <a:ext cx="3182496" cy="26229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0152"/>
            <a:ext cx="3604356" cy="26495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9708"/>
            <a:ext cx="3604356" cy="26782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504" y="4179708"/>
            <a:ext cx="3147000" cy="2682977"/>
          </a:xfrm>
          <a:prstGeom prst="rect">
            <a:avLst/>
          </a:prstGeom>
        </p:spPr>
      </p:pic>
      <p:pic>
        <p:nvPicPr>
          <p:cNvPr id="4099" name="Picture 3" descr="C:\Users\Алексей\AppData\Local\Microsoft\Windows\Temporary Internet Files\Content.IE5\E8VML4Z1\MP900431767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592532"/>
            <a:ext cx="2556214" cy="21904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76256" y="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Приложение 9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346436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305800" cy="1143000"/>
          </a:xfrm>
        </p:spPr>
        <p:txBody>
          <a:bodyPr>
            <a:normAutofit/>
          </a:bodyPr>
          <a:lstStyle/>
          <a:p>
            <a:r>
              <a:rPr lang="ru-RU" sz="60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Водный транспорт</a:t>
            </a:r>
            <a:endParaRPr lang="ru-RU" sz="6000" b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28800"/>
            <a:ext cx="3240360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423932"/>
            <a:ext cx="2843808" cy="24209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644" y="3284984"/>
            <a:ext cx="3059832" cy="20326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6876256" y="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Приложение 10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299721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49" y="600998"/>
            <a:ext cx="8498363" cy="60683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76256" y="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Приложение 11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561018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Самостоятельная </a:t>
            </a:r>
            <a:r>
              <a:rPr lang="ru-RU" sz="1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деятельность детей.</a:t>
            </a:r>
            <a:endParaRPr lang="ru-RU" sz="49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2214552"/>
            <a:ext cx="88583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   Словесные игры: «Какой бывает вода?», «Четыре стихии», «Льдинки, снежинки, сосульки». Коммуникативные игры: «Кто больше назовет?», «Что будет, если?», «Что это такое?», «Хорошо – плохо». </a:t>
            </a:r>
          </a:p>
          <a:p>
            <a:pPr algn="just"/>
            <a:r>
              <a:rPr lang="ru-RU" sz="2400" dirty="0" smtClean="0"/>
              <a:t>   Сочинение экологической сказки «Приключения Ручейка», рассказа «Как я путешествовала к морю». </a:t>
            </a:r>
            <a:br>
              <a:rPr lang="ru-RU" sz="2400" dirty="0" smtClean="0"/>
            </a:br>
            <a:r>
              <a:rPr lang="ru-RU" sz="2400" dirty="0" smtClean="0"/>
              <a:t>   Лепка из пластилина «Снежинка», обратить внимание на красоту и неповторимость снежинок, учить создавать изображения по памяти, воспитывать самостоятельность. </a:t>
            </a:r>
            <a:br>
              <a:rPr lang="ru-RU" sz="2400" dirty="0" smtClean="0"/>
            </a:br>
            <a:r>
              <a:rPr lang="ru-RU" sz="2400" dirty="0" smtClean="0"/>
              <a:t>   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876256" y="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Приложение 12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5257896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040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Паспорт педагогического проекта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642919"/>
          <a:ext cx="8929750" cy="6249343"/>
        </p:xfrm>
        <a:graphic>
          <a:graphicData uri="http://schemas.openxmlformats.org/drawingml/2006/table">
            <a:tbl>
              <a:tblPr/>
              <a:tblGrid>
                <a:gridCol w="1285884"/>
                <a:gridCol w="7643866"/>
              </a:tblGrid>
              <a:tr h="5108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Наименование проекта </a:t>
                      </a:r>
                    </a:p>
                  </a:txBody>
                  <a:tcPr marL="87450" marR="87450" marT="43725" marB="4372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latin typeface="Calibri"/>
                          <a:ea typeface="Calibri"/>
                          <a:cs typeface="Times New Roman"/>
                        </a:rPr>
                        <a:t>Вода в нашей жизни </a:t>
                      </a:r>
                    </a:p>
                  </a:txBody>
                  <a:tcPr marL="87450" marR="87450" marT="43725" marB="4372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502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latin typeface="Calibri"/>
                          <a:ea typeface="Calibri"/>
                          <a:cs typeface="Times New Roman"/>
                        </a:rPr>
                        <a:t>Адресация проекта </a:t>
                      </a:r>
                    </a:p>
                  </a:txBody>
                  <a:tcPr marL="87450" marR="87450" marT="43725" marB="4372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Проект предназначен для совместной деятельности педагогов с детьми старшего дошкольного возраста и их родителями </a:t>
                      </a:r>
                    </a:p>
                  </a:txBody>
                  <a:tcPr marL="87450" marR="87450" marT="43725" marB="4372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4502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latin typeface="Calibri"/>
                          <a:ea typeface="Calibri"/>
                          <a:cs typeface="Times New Roman"/>
                        </a:rPr>
                        <a:t>Участники проекта </a:t>
                      </a:r>
                    </a:p>
                  </a:txBody>
                  <a:tcPr marL="87450" marR="87450" marT="43725" marB="4372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Педагоги, специалисты, родители и воспитанники  старшей группы </a:t>
                      </a:r>
                    </a:p>
                  </a:txBody>
                  <a:tcPr marL="87450" marR="87450" marT="43725" marB="4372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5154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/>
                          </a:solidFill>
                          <a:latin typeface="Calibri"/>
                          <a:ea typeface="Calibri"/>
                          <a:cs typeface="Times New Roman"/>
                        </a:rPr>
                        <a:t>Цель проекта </a:t>
                      </a:r>
                    </a:p>
                  </a:txBody>
                  <a:tcPr marL="87450" marR="87450" marT="43725" marB="4372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Познакомить детей со свойствами воды; учить определять по свойствам воды возможность употребления её в пищу; при выполнении практической работы учить наблюдать, сравнивать, делать выводы.</a:t>
                      </a:r>
                    </a:p>
                  </a:txBody>
                  <a:tcPr marL="87450" marR="87450" marT="43725" marB="4372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22671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/>
                          </a:solidFill>
                          <a:latin typeface="Calibri"/>
                          <a:ea typeface="Calibri"/>
                          <a:cs typeface="Times New Roman"/>
                        </a:rPr>
                        <a:t>Задачи проекта </a:t>
                      </a:r>
                    </a:p>
                  </a:txBody>
                  <a:tcPr marL="87450" marR="87450" marT="43725" marB="4372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b="1" i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Задачи для </a:t>
                      </a:r>
                      <a:r>
                        <a:rPr lang="ru-RU" sz="1200" b="1" i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педагога</a:t>
                      </a:r>
                      <a:r>
                        <a:rPr lang="ru-RU" sz="1200" b="0" i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 </a:t>
                      </a:r>
                      <a:r>
                        <a:rPr kumimoji="0" lang="ru-RU" sz="1200" b="0" i="0" kern="120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создавать условия для формирования у детей познавательного интереса;</a:t>
                      </a:r>
                      <a:r>
                        <a:rPr kumimoji="0" lang="ru-RU" sz="1200" b="0" i="0" kern="120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kern="120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расширять представления детей о свойствах воды и её переходах из одного состояниях в другое (вкус, цвет, запах, текучесть, способность отражать, испаряться, твердеть); формировать представления о значении воды в жизни человека.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1200" b="1" i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Задачи </a:t>
                      </a:r>
                      <a:r>
                        <a:rPr lang="ru-RU" sz="1200" b="1" i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для </a:t>
                      </a:r>
                      <a:r>
                        <a:rPr lang="ru-RU" sz="1200" b="1" i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воспитанников</a:t>
                      </a:r>
                      <a:r>
                        <a:rPr lang="ru-RU" sz="1200" b="0" i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 </a:t>
                      </a:r>
                      <a:r>
                        <a:rPr lang="ru-RU" sz="1200" b="0" i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200" b="0" i="0" dirty="0" smtClean="0">
                          <a:ln w="12700">
                            <a:noFill/>
                            <a:prstDash val="solid"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воспитывать навыки экологически безопасного поведения в природе</a:t>
                      </a:r>
                      <a:r>
                        <a:rPr lang="en-US" sz="1200" b="0" i="0" dirty="0" smtClean="0">
                          <a:ln w="12700">
                            <a:noFill/>
                            <a:prstDash val="solid"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ru-RU" sz="1200" b="0" i="0" dirty="0" smtClean="0">
                          <a:ln w="12700">
                            <a:noFill/>
                            <a:prstDash val="solid"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воспитывать бережное отношение к воде как к основному природному ресурсу.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1200" b="1" i="0" dirty="0" smtClean="0">
                          <a:ln w="18000">
                            <a:noFill/>
                            <a:prstDash val="solid"/>
                            <a:miter lim="800000"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Развивающие</a:t>
                      </a:r>
                      <a:r>
                        <a:rPr lang="ru-RU" sz="1200" b="0" i="0" dirty="0" smtClean="0">
                          <a:ln w="18000">
                            <a:noFill/>
                            <a:prstDash val="solid"/>
                            <a:miter lim="800000"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r>
                        <a:rPr lang="ru-RU" sz="1200" b="0" i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dirty="0" smtClean="0">
                          <a:ln w="12700">
                            <a:noFill/>
                            <a:prstDash val="solid"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развивать умение делать выводы</a:t>
                      </a:r>
                      <a:r>
                        <a:rPr lang="en-US" sz="1200" b="0" i="0" dirty="0" smtClean="0">
                          <a:ln w="12700">
                            <a:noFill/>
                            <a:prstDash val="solid"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ru-RU" sz="1200" b="0" i="0" dirty="0" smtClean="0">
                          <a:ln w="12700">
                            <a:noFill/>
                            <a:prstDash val="solid"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устанавливая причинно – следственные связи между объектами природы.                                                           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1200" b="1" i="0" dirty="0" smtClean="0">
                          <a:ln w="18000">
                            <a:noFill/>
                            <a:prstDash val="solid"/>
                            <a:miter lim="800000"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Образовательные</a:t>
                      </a:r>
                      <a:r>
                        <a:rPr lang="ru-RU" sz="1200" b="0" i="0" dirty="0" smtClean="0">
                          <a:ln w="18000">
                            <a:noFill/>
                            <a:prstDash val="solid"/>
                            <a:miter lim="800000"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r>
                        <a:rPr lang="ru-RU" sz="1200" b="0" i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dirty="0" smtClean="0">
                          <a:ln w="12700">
                            <a:noFill/>
                            <a:prstDash val="solid"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научить конкретным способам экспериментирования и исследования объектов природы; научить вести наблюдения за объектами природы.</a:t>
                      </a:r>
                      <a:endParaRPr lang="ru-RU" sz="1200" b="0" i="0" dirty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Задачи для родителей: </a:t>
                      </a:r>
                      <a:r>
                        <a:rPr lang="ru-RU" sz="1200" b="0" i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Привлечение родителей к организации экологического музея «Вода в природе и в жизни человека» (пополнение экспонатов, имеющих отношение к воде: речные и морские камни, ракушки, фотографии животных, водных сооружений). </a:t>
                      </a:r>
                      <a:endParaRPr lang="ru-RU" sz="1200" b="0" i="0" dirty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450" marR="87450" marT="43725" marB="4372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4888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/>
                          </a:solidFill>
                          <a:latin typeface="Calibri"/>
                          <a:ea typeface="Calibri"/>
                          <a:cs typeface="Times New Roman"/>
                        </a:rPr>
                        <a:t>Сроки реализации </a:t>
                      </a:r>
                    </a:p>
                  </a:txBody>
                  <a:tcPr marL="87450" marR="87450" marT="43725" marB="4372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Краткосрочный 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3 марта по 21 апреля 2017 года </a:t>
                      </a:r>
                    </a:p>
                  </a:txBody>
                  <a:tcPr marL="87450" marR="87450" marT="43725" marB="4372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2685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/>
                          </a:solidFill>
                          <a:latin typeface="Calibri"/>
                          <a:ea typeface="Calibri"/>
                          <a:cs typeface="Times New Roman"/>
                        </a:rPr>
                        <a:t>Вид проета </a:t>
                      </a:r>
                    </a:p>
                  </a:txBody>
                  <a:tcPr marL="87450" marR="87450" marT="43725" marB="4372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познавательно – исследовательский </a:t>
                      </a:r>
                    </a:p>
                  </a:txBody>
                  <a:tcPr marL="87450" marR="87450" marT="43725" marB="4372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4502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b="1" dirty="0" smtClean="0">
                          <a:solidFill>
                            <a:schemeClr val="tx2"/>
                          </a:solidFill>
                          <a:latin typeface="Calibri"/>
                          <a:ea typeface="Times New Roman"/>
                        </a:rPr>
                        <a:t>Особенности проекта</a:t>
                      </a:r>
                      <a:endParaRPr lang="ru-RU" sz="1200" b="1" dirty="0">
                        <a:solidFill>
                          <a:schemeClr val="tx2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7450" marR="87450" marT="43725" marB="4372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b="1" dirty="0" smtClean="0">
                          <a:solidFill>
                            <a:schemeClr val="tx2"/>
                          </a:solidFill>
                          <a:latin typeface="Calibri"/>
                          <a:ea typeface="Times New Roman"/>
                        </a:rPr>
                        <a:t>Ознакомление детей со свойствами воды через  практическую и исследовательскую деятельность</a:t>
                      </a:r>
                      <a:endParaRPr lang="ru-RU" sz="1200" b="1" dirty="0">
                        <a:solidFill>
                          <a:schemeClr val="tx2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7450" marR="87450" marT="43725" marB="4372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8136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b="1" dirty="0" smtClean="0">
                          <a:solidFill>
                            <a:schemeClr val="tx2"/>
                          </a:solidFill>
                          <a:latin typeface="Calibri"/>
                          <a:ea typeface="Times New Roman"/>
                        </a:rPr>
                        <a:t>Итоги проекта</a:t>
                      </a:r>
                      <a:endParaRPr lang="ru-RU" sz="1200" b="1" dirty="0">
                        <a:solidFill>
                          <a:schemeClr val="tx2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7450" marR="87450" marT="43725" marB="4372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b="0" dirty="0" smtClean="0">
                          <a:solidFill>
                            <a:schemeClr val="tx2"/>
                          </a:solidFill>
                        </a:rPr>
                        <a:t>научились наблюдать за природой родного края, любоваться ее красотой,</a:t>
                      </a:r>
                      <a:r>
                        <a:rPr lang="ru-RU" sz="1200" b="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chemeClr val="tx2"/>
                          </a:solidFill>
                        </a:rPr>
                        <a:t>у детей появилось желание</a:t>
                      </a:r>
                      <a:r>
                        <a:rPr lang="ru-RU" sz="1200" b="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chemeClr val="tx2"/>
                          </a:solidFill>
                        </a:rPr>
                        <a:t>самостоятельно наблюдать за состоянием водоемов при совместном отдыхе с родителями на природе,</a:t>
                      </a:r>
                      <a:r>
                        <a:rPr lang="ru-RU" sz="1200" b="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chemeClr val="tx2"/>
                          </a:solidFill>
                        </a:rPr>
                        <a:t>научились проводить опыты с водой,</a:t>
                      </a:r>
                      <a:r>
                        <a:rPr lang="ru-RU" sz="1200" b="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chemeClr val="tx2"/>
                          </a:solidFill>
                        </a:rPr>
                        <a:t>получили сотрудничество семьи и детского сада.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200" b="1" dirty="0">
                        <a:solidFill>
                          <a:schemeClr val="tx2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7450" marR="87450" marT="43725" marB="4372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54426820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Работа с родителями.</a:t>
            </a:r>
            <a:endParaRPr lang="ru-RU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785795"/>
            <a:ext cx="9144000" cy="3000396"/>
          </a:xfr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Привлечение родителей к организации экологического музея «Вода в природе и в жизни человека» (пополнение экспонатов, имеющих отношение к воде: речные и морские камни, ракушки, фотографии животных, водных сооружений).</a:t>
            </a:r>
          </a:p>
          <a:p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Pictures\Камушки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6190"/>
            <a:ext cx="2714612" cy="3071810"/>
          </a:xfrm>
          <a:prstGeom prst="rect">
            <a:avLst/>
          </a:prstGeom>
          <a:noFill/>
        </p:spPr>
      </p:pic>
      <p:pic>
        <p:nvPicPr>
          <p:cNvPr id="1027" name="Picture 3" descr="C:\Users\1\Pictures\Камушки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786191"/>
            <a:ext cx="1857388" cy="3071810"/>
          </a:xfrm>
          <a:prstGeom prst="rect">
            <a:avLst/>
          </a:prstGeom>
          <a:noFill/>
        </p:spPr>
      </p:pic>
      <p:pic>
        <p:nvPicPr>
          <p:cNvPr id="1028" name="Picture 4" descr="C:\Users\1\Pictures\Камушки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786190"/>
            <a:ext cx="2000263" cy="3071810"/>
          </a:xfrm>
          <a:prstGeom prst="rect">
            <a:avLst/>
          </a:prstGeom>
          <a:noFill/>
        </p:spPr>
      </p:pic>
      <p:pic>
        <p:nvPicPr>
          <p:cNvPr id="1029" name="Picture 5" descr="C:\Users\1\Pictures\Камушек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3786190"/>
            <a:ext cx="2571736" cy="307181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76256" y="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Приложение 13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872207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СВОЙСТВА ВОДЫ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916832"/>
            <a:ext cx="6400800" cy="1296144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Опыт № 1</a:t>
            </a:r>
          </a:p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«Вода прозрачная»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4984"/>
            <a:ext cx="4716016" cy="35730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7" y="3284984"/>
            <a:ext cx="4427984" cy="35730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76256" y="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Приложение 14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9386261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60648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Опыт № 2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 воды нет вкуса»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277" y="1628800"/>
            <a:ext cx="6768752" cy="50795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876256" y="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Приложение 15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18281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Опыт № 3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 воды нет запаха»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430257"/>
            <a:ext cx="7200800" cy="5400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876256" y="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Приложение 16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552565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315416"/>
            <a:ext cx="8229600" cy="2002234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Опыт № 4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«Определение формы воды»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132856"/>
            <a:ext cx="5981700" cy="4457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76256" y="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Приложение 17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161882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Опыт № 5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«Превращение воды»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1857364"/>
            <a:ext cx="8215370" cy="45005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240148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дзаголовок 11"/>
          <p:cNvSpPr>
            <a:spLocks noGrp="1"/>
          </p:cNvSpPr>
          <p:nvPr>
            <p:ph type="subTitle" idx="4294967295"/>
          </p:nvPr>
        </p:nvSpPr>
        <p:spPr>
          <a:xfrm>
            <a:off x="0" y="3213100"/>
            <a:ext cx="9144000" cy="3216275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Газообразное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Жидкое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Твёрдое</a:t>
            </a:r>
          </a:p>
        </p:txBody>
      </p:sp>
      <p:sp>
        <p:nvSpPr>
          <p:cNvPr id="3" name="Овал 2"/>
          <p:cNvSpPr/>
          <p:nvPr/>
        </p:nvSpPr>
        <p:spPr>
          <a:xfrm>
            <a:off x="928662" y="548680"/>
            <a:ext cx="7143799" cy="215735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</a:rPr>
              <a:t>ТРИ СОСТОЯНИЯ ВОДЫ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xfrm>
            <a:off x="457200" y="2181592"/>
            <a:ext cx="822960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76256" y="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Приложение 18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187702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66936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3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Введение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Ребенку-дошкольнику по природе присуща ориентация на познание окружающего мира и экспериментирование с объектами и явлениями реальности. Дети очень любят экспериментировать. В дошкольном возрасте этот метод является ведущим, а в первые три года – практически единственным способом познания мира. Знания, полученные во время проведения опытов, запоминаются надолго, если ребенок делает все сам, а не находится в роли наблюдателя.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Потребность ребёнка в новых впечатлениях лежит в основе возникновения и развития неистощимой ориентировочно – исследовательской (поисковой) деятельности, направленной на познание окружающего мира. Чем разнообразнее и интенсивнее поисковая деятельность, тем больше новой информации получает ребёнок, тем быстрее и полноценнее он развивается.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Эксперименты разрешают объединить все виды деятельности и все стороны воспитания. В процессе экспериментов развивается стремление к познанию мира, обогащается память ребёнка, развивается наблюдательность и пытливость ума, а также все познавательные способности, умение изобретать и использовать не стандартные решения в трудных ситуациях, создаётся творческая личность.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Недаром говорят в Китае: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То, что я услышал, я забыл.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То, что я увидел, я помню.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То, что я сделал, я знаю!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Данный проект позволяет уточнить и расширить представление детей о воде, находящейся в разных состояниях, ее признаках и свойствах. Ведь вода это любимый всеми детьми объект для исследования. С водой дети соприкасаются с первых дней жизни. Поэтому первые представления о воде складываются в младшем дошкольном возрасте: вода течёт из крана, в весеннем ручейке, вода растекается, её можно разлить. Но сколько секретов таит в себе вода, когда дети удивляются исчезнувшим лужам на асфальте, своему отражению в воде, запотевшим окнам в раздевалке от сырой одежды и многому другому… Путём экспериментирования мы решили разгадать некоторые секреты воды.</a:t>
            </a:r>
          </a:p>
          <a:p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79512" y="0"/>
          <a:ext cx="8784976" cy="67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65878053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851648" cy="1828800"/>
          </a:xfrm>
        </p:spPr>
        <p:txBody>
          <a:bodyPr>
            <a:normAutofit/>
          </a:bodyPr>
          <a:lstStyle/>
          <a:p>
            <a:r>
              <a:rPr lang="ru-RU" dirty="0" smtClean="0"/>
              <a:t>Условия реализации проекта: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708920"/>
            <a:ext cx="7854696" cy="1752600"/>
          </a:xfrm>
        </p:spPr>
        <p:txBody>
          <a:bodyPr>
            <a:noAutofit/>
          </a:bodyPr>
          <a:lstStyle/>
          <a:p>
            <a:pPr marL="514350" indent="-514350" algn="l">
              <a:buAutoNum type="arabicPeriod"/>
            </a:pPr>
            <a:r>
              <a:rPr lang="ru-RU" sz="2800" dirty="0" smtClean="0"/>
              <a:t>Наличие теоретических и практических знаний у педагогов. </a:t>
            </a:r>
          </a:p>
          <a:p>
            <a:pPr marL="514350" indent="-514350" algn="l">
              <a:buAutoNum type="arabicPeriod"/>
            </a:pPr>
            <a:r>
              <a:rPr lang="ru-RU" sz="2800" dirty="0" smtClean="0"/>
              <a:t> Накопление, систематизация материалов по взаимодействию ДОУ и семьи. </a:t>
            </a:r>
          </a:p>
          <a:p>
            <a:pPr marL="514350" indent="-514350" algn="l">
              <a:buAutoNum type="arabicPeriod"/>
            </a:pPr>
            <a:r>
              <a:rPr lang="ru-RU" sz="2800" dirty="0" smtClean="0"/>
              <a:t> Активное сотрудничество с семьей и социумом.</a:t>
            </a:r>
          </a:p>
          <a:p>
            <a:pPr marL="514350" indent="-514350" algn="l">
              <a:buAutoNum type="arabicPeriod"/>
            </a:pPr>
            <a:r>
              <a:rPr lang="ru-RU" sz="2800" dirty="0" smtClean="0"/>
              <a:t>Заинтересованность детей и родителей, регулярность и систематичность работы.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7772400" cy="792088"/>
          </a:xfrm>
        </p:spPr>
        <p:txBody>
          <a:bodyPr/>
          <a:lstStyle/>
          <a:p>
            <a:r>
              <a:rPr lang="ru-RU" dirty="0" smtClean="0"/>
              <a:t>Цель проекта: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51520" y="1412776"/>
            <a:ext cx="7772400" cy="1509712"/>
          </a:xfrm>
        </p:spPr>
        <p:txBody>
          <a:bodyPr>
            <a:normAutofit fontScale="92500"/>
          </a:bodyPr>
          <a:lstStyle/>
          <a:p>
            <a:r>
              <a:rPr lang="ru-RU" sz="18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</a:rPr>
              <a:t>Познакомить детей со свойствами воды; учить определять по свойствам воды возможность употребления её в пищу; </a:t>
            </a:r>
            <a:r>
              <a:rPr lang="ru-RU" sz="1800" b="1" dirty="0" smtClean="0"/>
              <a:t>формирование у родителей интерес к проблеме экологического воспитания своих детей; </a:t>
            </a:r>
            <a:r>
              <a:rPr lang="ru-RU" sz="18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</a:rPr>
              <a:t>при выполнении практической работы учить наблюдать</a:t>
            </a:r>
            <a:r>
              <a:rPr lang="en-US" sz="18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</a:rPr>
              <a:t>,</a:t>
            </a:r>
            <a:r>
              <a:rPr lang="ru-RU" sz="18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</a:rPr>
              <a:t> сравнивать</a:t>
            </a:r>
            <a:r>
              <a:rPr lang="en-US" sz="18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</a:rPr>
              <a:t>,</a:t>
            </a:r>
            <a:r>
              <a:rPr lang="ru-RU" sz="18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</a:rPr>
              <a:t> делать выводы и </a:t>
            </a:r>
            <a:r>
              <a:rPr lang="ru-RU" sz="1800" b="1" dirty="0" smtClean="0"/>
              <a:t>воспитание бережного отношения к воде</a:t>
            </a:r>
            <a:r>
              <a:rPr lang="ru-RU" sz="18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3284984"/>
            <a:ext cx="8136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b="1" dirty="0" smtClean="0"/>
              <a:t>расширение  и углубление   знаний и представлений ребенка о свойствах  воды, умение определять различные состояния воды и </a:t>
            </a:r>
            <a:r>
              <a:rPr lang="ru-RU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</a:rPr>
              <a:t>возможность употребления её в пищу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- развитие интереса и познавательных умений через экспериментальную деятельность;</a:t>
            </a:r>
          </a:p>
          <a:p>
            <a:r>
              <a:rPr lang="ru-RU" b="1" dirty="0" smtClean="0"/>
              <a:t>- формирование у родителей интерес к проблеме экологического воспитания своих детей;</a:t>
            </a:r>
          </a:p>
          <a:p>
            <a:r>
              <a:rPr lang="ru-RU" b="1" dirty="0" smtClean="0"/>
              <a:t>- воспитание бережного отношения к воде</a:t>
            </a:r>
          </a:p>
          <a:p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270892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Ожидаемый результат: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117693"/>
            <a:ext cx="878497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u="sng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1 этап – подготовительный: </a:t>
            </a:r>
          </a:p>
          <a:p>
            <a:pPr marL="457200" indent="-457200"/>
            <a:r>
              <a:rPr lang="ru-RU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формулировка цели проекта;</a:t>
            </a:r>
          </a:p>
          <a:p>
            <a:pPr marL="85725" indent="-85725" algn="just">
              <a:buFontTx/>
              <a:buChar char="-"/>
            </a:pPr>
            <a:r>
              <a:rPr lang="ru-RU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разработка движения к цели;</a:t>
            </a:r>
          </a:p>
          <a:p>
            <a:pPr marL="85725" indent="-85725" algn="just">
              <a:buFontTx/>
              <a:buChar char="-"/>
            </a:pPr>
            <a:r>
              <a:rPr lang="ru-RU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составление плана – схемы проекта, подготовка презентации проекта и конспектов непосредственно образовательной деятельности;</a:t>
            </a:r>
          </a:p>
          <a:p>
            <a:pPr marL="85725" indent="-85725" algn="just"/>
            <a:r>
              <a:rPr lang="ru-RU" u="sng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2 этап – планирование:</a:t>
            </a:r>
          </a:p>
          <a:p>
            <a:pPr marL="85725" indent="-85725" algn="just"/>
            <a:r>
              <a:rPr lang="ru-RU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-определение направлений</a:t>
            </a:r>
            <a:r>
              <a:rPr lang="en-US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,</a:t>
            </a:r>
            <a:r>
              <a:rPr lang="ru-RU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объектов и методов;</a:t>
            </a:r>
          </a:p>
          <a:p>
            <a:pPr marL="85725" indent="-85725" algn="just"/>
            <a:r>
              <a:rPr lang="ru-RU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-предварительная работа с детьми и их родителями; </a:t>
            </a:r>
          </a:p>
          <a:p>
            <a:pPr marL="85725" indent="-85725" algn="just"/>
            <a:r>
              <a:rPr lang="ru-RU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-выбор оборудования и материалов.</a:t>
            </a:r>
          </a:p>
          <a:p>
            <a:pPr algn="just">
              <a:buFontTx/>
              <a:buChar char="-"/>
            </a:pPr>
            <a:r>
              <a:rPr lang="ru-RU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заучивание поговорок о воде;</a:t>
            </a:r>
          </a:p>
          <a:p>
            <a:pPr algn="just"/>
            <a:r>
              <a:rPr lang="ru-RU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- чтение художественной литературы;</a:t>
            </a:r>
          </a:p>
          <a:p>
            <a:pPr algn="just"/>
            <a:r>
              <a:rPr lang="ru-RU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- рассматривание картин на тему « Вода»;</a:t>
            </a:r>
          </a:p>
          <a:p>
            <a:pPr algn="just"/>
            <a:r>
              <a:rPr lang="ru-RU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- беседы о правилах поведения в природе и в воде;</a:t>
            </a:r>
          </a:p>
          <a:p>
            <a:pPr algn="just">
              <a:buFontTx/>
              <a:buChar char="-"/>
            </a:pPr>
            <a:r>
              <a:rPr lang="ru-RU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проведение занятий о воде;</a:t>
            </a:r>
          </a:p>
          <a:p>
            <a:pPr algn="just"/>
            <a:r>
              <a:rPr lang="ru-RU" u="sng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3-этап – </a:t>
            </a:r>
            <a:r>
              <a:rPr lang="ru-RU" u="sng" dirty="0" err="1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деятельностный</a:t>
            </a:r>
            <a:r>
              <a:rPr lang="ru-RU" u="sng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:</a:t>
            </a:r>
          </a:p>
          <a:p>
            <a:pPr algn="just"/>
            <a:r>
              <a:rPr lang="ru-RU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Подготовка и проведение опытов: «Свойства воды».</a:t>
            </a:r>
          </a:p>
          <a:p>
            <a:pPr algn="just"/>
            <a:r>
              <a:rPr lang="ru-RU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4</a:t>
            </a:r>
            <a:r>
              <a:rPr lang="ru-RU" u="sng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этап – заключительный:</a:t>
            </a:r>
          </a:p>
          <a:p>
            <a:pPr algn="just"/>
            <a:r>
              <a:rPr lang="ru-RU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-конструирование поделок из природного материала для игр с водой на прогулке;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-сочинение экологической сказки «Приключения Ручейка»;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-рассказа «Как я путешествовала к морю»; 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-лепка из пластилина «Снежинка;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4906888" cy="563190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</a:p>
          <a:p>
            <a:r>
              <a:rPr lang="ru-RU" sz="2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Эколого-педагогическая работа с детьми в течение определённого периода даёт отчетливые результаты. Проведённая диагностика позволяет нам более объективно, более обстоятельно и точно зафиксировать уровень знаний как в начале проекта, так и при его завершении. Таким образом мы видим данные показатели в приведённой ниже опрос - на диаграмме.</a:t>
            </a:r>
          </a:p>
          <a:p>
            <a:r>
              <a:rPr lang="ru-RU" sz="2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Если на начало проекта дети имеют низкий уровень знаний по таким темам: «Водоемы», «Водный мир», «Круговорот воды», «Свойства снега и льда», то при завершении проекта вновь проведённая диагностика, показывает высокие результаты. Дети самостоятельно отвечают на вопросы, разбираются и понимают, что у них спрашивают, могут объяснить свойства воды в разных её состояниях, знают о значимости воды и об охране водоёмов.</a:t>
            </a:r>
          </a:p>
          <a:p>
            <a:r>
              <a:rPr lang="ru-RU" sz="2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Мы считаем , что проект удался, т.к. дети активны, тянутся всё больше и больше к новым знаниям, приводят примеры, делают свои выводы из увиденного и сказанного и могут рассказать об этом и изобразить в своих рисунках и аппликациях.</a:t>
            </a:r>
          </a:p>
          <a:p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3995936" y="188640"/>
          <a:ext cx="5472608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4572000" y="3212976"/>
          <a:ext cx="4211960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Список используемой литературы: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38912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Тугушева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Г. П., Чистякова А. Е. «Экспериментальная деятельность детей среднего и старшего дошкольного возраста»: Методическое пособие. – СПб.:  ДЕТСТВО – ПРЕСС, 2011.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А. И. Иванова «Методика организации экологических наблюдений и экспериментов в детском саду»: Пособие для работников дошкольных учреждений. – М.: ТЦ Сфера, 2003.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Коломина Н. В. «Воспитание основ экологической культуры в детском саду: Сценарии занятий. – М.: ТЦ Сфера, 2004.</a:t>
            </a:r>
          </a:p>
          <a:p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Дыбина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О.В., </a:t>
            </a: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Поддъяков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Н. Н., Рахманова Н. П., «Ребенок в мире поиска»6 Программа по организации поисковой деятельности детей дошкольного возраста / Под ред. О, В. </a:t>
            </a: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Дыбиной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– М.: ТЦ Сфера, 2009.</a:t>
            </a:r>
          </a:p>
          <a:p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Горькова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Л. Г., Кочергина А. В., Обухова Л. А. «Сценарии занятий по экологическому воспитанию: Средняя, старшая, подготовительная группы. – М.: ВАКО, 2008.</a:t>
            </a:r>
          </a:p>
          <a:p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Дыбина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О. В., Рахманова Н. П., Щетинина В.В. «Неизведанное рядом»: Опыты и эксперименты для дошкольников / Под ред. О. В. </a:t>
            </a: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Дыбиной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– 2-е изд., </a:t>
            </a: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испр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– М.: ТЦ Сфера, 2011.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Барышникова Г. Б. «Наша зеленая планета». Познавательные игры, конкурсы и праздники для начальной школы. /Г. Б. Барышникова; </a:t>
            </a: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худож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С. В. Павлычева – Ярославль: Академия развития, 2007.</a:t>
            </a:r>
          </a:p>
          <a:p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Скорлупова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О. А. «Занятия с детьми старшего дошкольного возраста по теме: «Вода». – М., ООО «Издательство Скрипторий 2003», 2005.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Шорыгина Т. А. «Беседы о воде в природе» Методические рекомендации. – М., ТЦ Сфера, 2013.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С. Н. Николаева «Воспитание экологической культуры в дошкольном детстве». Москва «Просвещение», 2005.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Журнал «Дошкольное воспитание» № 7 2004, №7 2005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Журнал «Ребенок в детском саду» №3 2006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Н. Н. Авдеева, Г. Б. Степанова «Жизнь вокруг нас» Ярославль. – 2003.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Виноградова Н. Ф. «Рассказы – загадки о природе: книга для детей 5- 6 лет / Н. Ф. Виноградова. – 2-е изд. </a:t>
            </a: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дораб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– М.: </a:t>
            </a: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Вентана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– Граф, 2012.</a:t>
            </a:r>
          </a:p>
          <a:p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858</TotalTime>
  <Words>1513</Words>
  <Application>Microsoft Office PowerPoint</Application>
  <PresentationFormat>Экран (4:3)</PresentationFormat>
  <Paragraphs>153</Paragraphs>
  <Slides>26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Вода в нашей жизни  (5-6 лет)</vt:lpstr>
      <vt:lpstr>Паспорт педагогического проекта</vt:lpstr>
      <vt:lpstr>Слайд 3</vt:lpstr>
      <vt:lpstr>Слайд 4</vt:lpstr>
      <vt:lpstr>Условия реализации проекта:</vt:lpstr>
      <vt:lpstr>Цель проекта:</vt:lpstr>
      <vt:lpstr>Слайд 7</vt:lpstr>
      <vt:lpstr>Слайд 8</vt:lpstr>
      <vt:lpstr>Список используемой литературы:</vt:lpstr>
      <vt:lpstr>Реализуемые мероприятия Совместная деятельность педагога и детей:</vt:lpstr>
      <vt:lpstr>Детям о воде</vt:lpstr>
      <vt:lpstr>Животные воды</vt:lpstr>
      <vt:lpstr>Насекомые воды</vt:lpstr>
      <vt:lpstr>Птицы воды</vt:lpstr>
      <vt:lpstr>Растения воды</vt:lpstr>
      <vt:lpstr>Рыбы</vt:lpstr>
      <vt:lpstr>Водный транспорт</vt:lpstr>
      <vt:lpstr>Слайд 18</vt:lpstr>
      <vt:lpstr> Самостоятельная  деятельность детей.</vt:lpstr>
      <vt:lpstr>Работа с родителями.</vt:lpstr>
      <vt:lpstr>СВОЙСТВА ВОДЫ</vt:lpstr>
      <vt:lpstr>Опыт № 2 «У воды нет вкуса»</vt:lpstr>
      <vt:lpstr>Опыт № 3 «У воды нет запаха»</vt:lpstr>
      <vt:lpstr>Опыт № 4 «Определение формы воды»</vt:lpstr>
      <vt:lpstr>Опыт № 5 «Превращение воды»</vt:lpstr>
      <vt:lpstr>Слайд 26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Вода, вода – кругом вода.</dc:title>
  <dc:creator>Алексей</dc:creator>
  <cp:lastModifiedBy>Шакирова Затия</cp:lastModifiedBy>
  <cp:revision>106</cp:revision>
  <dcterms:created xsi:type="dcterms:W3CDTF">2012-03-01T16:25:50Z</dcterms:created>
  <dcterms:modified xsi:type="dcterms:W3CDTF">2017-10-08T14:37:25Z</dcterms:modified>
</cp:coreProperties>
</file>