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74" r:id="rId3"/>
    <p:sldId id="278" r:id="rId4"/>
    <p:sldId id="269" r:id="rId5"/>
    <p:sldId id="275" r:id="rId6"/>
    <p:sldId id="272" r:id="rId7"/>
    <p:sldId id="262" r:id="rId8"/>
    <p:sldId id="270" r:id="rId9"/>
    <p:sldId id="283" r:id="rId10"/>
    <p:sldId id="281" r:id="rId11"/>
    <p:sldId id="256" r:id="rId12"/>
    <p:sldId id="284" r:id="rId13"/>
    <p:sldId id="266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3B85C-BD33-4A5F-B4B4-7261FD33A073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F8115-0A79-4890-B0CC-F4C3737C4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F:\2%20&#1082;&#1083;&#1072;&#1089;&#1089;\&#1080;&#1079;&#1086;%202%20&#1082;&#1083;&#1072;&#1089;&#1089;\4%20&#1095;&#1077;&#1090;&#1074;&#1077;&#1088;&#1090;&#1100;%20&#1091;&#1088;&#1086;&#1082;%202%20&#1080;&#1079;&#1086;\&#1041;&#1077;&#1090;&#1093;&#1086;&#1074;&#1077;&#1085;%20-%20&#1050;%20&#1069;&#1083;&#1080;&#1079;&#1077;.mp3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2%20&#1082;&#1083;&#1072;&#1089;&#1089;\&#1080;&#1079;&#1086;%202%20&#1082;&#1083;&#1072;&#1089;&#1089;\4%20&#1095;&#1077;&#1090;&#1074;&#1077;&#1088;&#1090;&#1100;%20&#1091;&#1088;&#1086;&#1082;%202%20&#1080;&#1079;&#1086;\Bethoven-Simfoniya--3quotGeroicheskayaquot-2-chast_(muzofon.com)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F:\2%20&#1082;&#1083;&#1072;&#1089;&#1089;\&#1080;&#1079;&#1086;%202%20&#1082;&#1083;&#1072;&#1089;&#1089;\4%20&#1095;&#1077;&#1090;&#1074;&#1077;&#1088;&#1090;&#1100;%20&#1091;&#1088;&#1086;&#1082;%202%20&#1080;&#1079;&#1086;\&#1042;&#1080;&#1074;&#1072;&#1083;&#1100;&#1076;&#1080;%20-%20&#1042;&#1088;&#1077;&#1084;&#1077;&#1085;&#1072;%20&#1075;&#1086;&#1076;&#1072;%20(&#1079;&#1080;&#1084;&#1072;).mp3" TargetMode="Externa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1921"/>
          <a:stretch>
            <a:fillRect/>
          </a:stretch>
        </p:blipFill>
        <p:spPr bwMode="auto">
          <a:xfrm>
            <a:off x="0" y="-6345"/>
            <a:ext cx="9144000" cy="686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702624" cy="201622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«Цвет как средство выражения. Звонкие и глухие цвета»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75656" y="3789040"/>
            <a:ext cx="6336704" cy="11521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изобразительного искусства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2 классе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Бетховен - К Элизе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424738" y="1655763"/>
            <a:ext cx="304800" cy="3048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4644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>
              <a:latin typeface="Century Schoolbook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Century Schoolbook" pitchFamily="18" charset="0"/>
              </a:rPr>
              <a:t>«К </a:t>
            </a:r>
            <a:r>
              <a:rPr lang="ru-RU" dirty="0" err="1" smtClean="0">
                <a:latin typeface="Century Schoolbook" pitchFamily="18" charset="0"/>
              </a:rPr>
              <a:t>Элизе</a:t>
            </a:r>
            <a:r>
              <a:rPr lang="ru-RU" dirty="0" smtClean="0">
                <a:latin typeface="Century Schoolbook" pitchFamily="18" charset="0"/>
              </a:rPr>
              <a:t>»  — знаменитая фортепианная пьеса-багатель Людвига </a:t>
            </a:r>
            <a:r>
              <a:rPr lang="ru-RU" dirty="0" err="1" smtClean="0">
                <a:latin typeface="Century Schoolbook" pitchFamily="18" charset="0"/>
              </a:rPr>
              <a:t>ван</a:t>
            </a:r>
            <a:r>
              <a:rPr lang="ru-RU" dirty="0" smtClean="0">
                <a:latin typeface="Century Schoolbook" pitchFamily="18" charset="0"/>
              </a:rPr>
              <a:t> Бетховена. Это произведение Бетховена на протяжении многих лет является одним из самых известных шедевров мировой музыки.</a:t>
            </a:r>
            <a:endParaRPr lang="ru-RU" dirty="0">
              <a:latin typeface="Century Schoolboo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060848"/>
            <a:ext cx="35147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23528" y="260648"/>
            <a:ext cx="8820472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800" b="1" dirty="0" smtClean="0">
                <a:solidFill>
                  <a:prstClr val="black"/>
                </a:solidFill>
                <a:latin typeface="Century Schoolbook" pitchFamily="18" charset="0"/>
              </a:rPr>
              <a:t>Великий немецкий    композитор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800" b="1" dirty="0" smtClean="0">
                <a:solidFill>
                  <a:prstClr val="black"/>
                </a:solidFill>
                <a:latin typeface="Century Schoolbook" pitchFamily="18" charset="0"/>
              </a:rPr>
              <a:t>Людвиг </a:t>
            </a:r>
            <a:r>
              <a:rPr lang="ru-RU" sz="2800" b="1" dirty="0" err="1" smtClean="0">
                <a:solidFill>
                  <a:prstClr val="black"/>
                </a:solidFill>
                <a:latin typeface="Century Schoolbook" pitchFamily="18" charset="0"/>
              </a:rPr>
              <a:t>ван</a:t>
            </a:r>
            <a:r>
              <a:rPr lang="ru-RU" sz="2800" b="1" dirty="0" smtClean="0">
                <a:solidFill>
                  <a:prstClr val="black"/>
                </a:solidFill>
                <a:latin typeface="Century Schoolbook" pitchFamily="18" charset="0"/>
              </a:rPr>
              <a:t> Бетховен</a:t>
            </a:r>
            <a:r>
              <a:rPr lang="ru-RU" sz="2800" dirty="0" smtClean="0">
                <a:solidFill>
                  <a:prstClr val="black"/>
                </a:solidFill>
                <a:latin typeface="Century Schoolbook" pitchFamily="18" charset="0"/>
              </a:rPr>
              <a:t/>
            </a:r>
            <a:br>
              <a:rPr lang="ru-RU" sz="2800" dirty="0" smtClean="0">
                <a:solidFill>
                  <a:prstClr val="black"/>
                </a:solidFill>
                <a:latin typeface="Century Schoolbook" pitchFamily="18" charset="0"/>
              </a:rPr>
            </a:br>
            <a:r>
              <a:rPr lang="ru-RU" sz="2800" dirty="0" smtClean="0">
                <a:solidFill>
                  <a:prstClr val="black"/>
                </a:solidFill>
                <a:latin typeface="Century Schoolbook" pitchFamily="18" charset="0"/>
              </a:rPr>
              <a:t>     </a:t>
            </a:r>
            <a:r>
              <a:rPr lang="ru-RU" sz="2800" b="1" dirty="0" smtClean="0">
                <a:solidFill>
                  <a:prstClr val="black"/>
                </a:solidFill>
                <a:latin typeface="Century Schoolbook" pitchFamily="18" charset="0"/>
              </a:rPr>
              <a:t>(1770-1827)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800" dirty="0" smtClean="0">
                <a:solidFill>
                  <a:prstClr val="black"/>
                </a:solidFill>
                <a:latin typeface="Century Schoolbook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11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6624" y="0"/>
            <a:ext cx="4527376" cy="452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57200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</a:rPr>
              <a:t>     Тёплые цвета можно назвать солнечными.</a:t>
            </a:r>
          </a:p>
          <a:p>
            <a:r>
              <a:rPr lang="ru-RU" sz="2200" b="1" dirty="0" smtClean="0"/>
              <a:t>      Главный солнечный цвет – жёлтый. Это он превращает другие         цвета в тёплые.</a:t>
            </a:r>
          </a:p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Главные холодные цвета – </a:t>
            </a:r>
          </a:p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синий и голубой. </a:t>
            </a:r>
          </a:p>
          <a:p>
            <a:pPr algn="ctr"/>
            <a:r>
              <a:rPr lang="ru-RU" sz="2200" b="1" dirty="0" smtClean="0"/>
              <a:t>Они могут превратить все другие  цвета в холодные, ледяные.</a:t>
            </a:r>
          </a:p>
          <a:p>
            <a:r>
              <a:rPr lang="ru-RU" sz="2200" b="1" dirty="0" smtClean="0"/>
              <a:t>   У тёплых и холодных цветов разное настроение. Тёплые больше    похожи на радостные, весёлые,</a:t>
            </a:r>
          </a:p>
          <a:p>
            <a:r>
              <a:rPr lang="ru-RU" sz="2200" b="1" dirty="0" smtClean="0"/>
              <a:t>а холодные – на фантастические,    загадочные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725144"/>
            <a:ext cx="878497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         Природа богато украшена сочетаниями тёплых и холодных цветов.</a:t>
            </a:r>
          </a:p>
          <a:p>
            <a:r>
              <a:rPr lang="ru-RU" sz="2200" b="1" dirty="0" smtClean="0"/>
              <a:t>         Художники в своих картинах используют сочетания тёплых и  холодных цветов. Расположенные рядом тёплые и холодные цвета помогают друг другу звучать ярче, как бы громче.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06888" y="2420888"/>
            <a:ext cx="4437112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4644008" cy="451365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1265" name="Group 1"/>
          <p:cNvGrpSpPr>
            <a:grpSpLocks noChangeAspect="1"/>
          </p:cNvGrpSpPr>
          <p:nvPr/>
        </p:nvGrpSpPr>
        <p:grpSpPr bwMode="auto">
          <a:xfrm>
            <a:off x="2411760" y="495457"/>
            <a:ext cx="4707633" cy="6760406"/>
            <a:chOff x="2290" y="5158"/>
            <a:chExt cx="7313" cy="10365"/>
          </a:xfrm>
        </p:grpSpPr>
        <p:sp>
          <p:nvSpPr>
            <p:cNvPr id="11280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402" y="5350"/>
              <a:ext cx="7201" cy="10173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9" name="Oval 15"/>
            <p:cNvSpPr>
              <a:spLocks noChangeArrowheads="1"/>
            </p:cNvSpPr>
            <p:nvPr/>
          </p:nvSpPr>
          <p:spPr bwMode="auto">
            <a:xfrm>
              <a:off x="2714" y="5297"/>
              <a:ext cx="988" cy="69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8" name="Oval 14"/>
            <p:cNvSpPr>
              <a:spLocks noChangeArrowheads="1"/>
            </p:cNvSpPr>
            <p:nvPr/>
          </p:nvSpPr>
          <p:spPr bwMode="auto">
            <a:xfrm>
              <a:off x="2290" y="7806"/>
              <a:ext cx="2118" cy="975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7" name="Oval 13"/>
            <p:cNvSpPr>
              <a:spLocks noChangeArrowheads="1"/>
            </p:cNvSpPr>
            <p:nvPr/>
          </p:nvSpPr>
          <p:spPr bwMode="auto">
            <a:xfrm>
              <a:off x="2290" y="9339"/>
              <a:ext cx="2118" cy="975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6" name="Oval 12"/>
            <p:cNvSpPr>
              <a:spLocks noChangeArrowheads="1"/>
            </p:cNvSpPr>
            <p:nvPr/>
          </p:nvSpPr>
          <p:spPr bwMode="auto">
            <a:xfrm>
              <a:off x="2290" y="10732"/>
              <a:ext cx="2118" cy="976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5" name="Oval 11"/>
            <p:cNvSpPr>
              <a:spLocks noChangeArrowheads="1"/>
            </p:cNvSpPr>
            <p:nvPr/>
          </p:nvSpPr>
          <p:spPr bwMode="auto">
            <a:xfrm>
              <a:off x="2290" y="12126"/>
              <a:ext cx="2118" cy="975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4" name="Oval 10"/>
            <p:cNvSpPr>
              <a:spLocks noChangeArrowheads="1"/>
            </p:cNvSpPr>
            <p:nvPr/>
          </p:nvSpPr>
          <p:spPr bwMode="auto">
            <a:xfrm>
              <a:off x="2290" y="13519"/>
              <a:ext cx="2118" cy="976"/>
            </a:xfrm>
            <a:prstGeom prst="ellipse">
              <a:avLst/>
            </a:prstGeom>
            <a:solidFill>
              <a:srgbClr val="CC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3" name="Oval 9"/>
            <p:cNvSpPr>
              <a:spLocks noChangeArrowheads="1"/>
            </p:cNvSpPr>
            <p:nvPr/>
          </p:nvSpPr>
          <p:spPr bwMode="auto">
            <a:xfrm>
              <a:off x="2290" y="6273"/>
              <a:ext cx="2118" cy="1112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2" name="Oval 8"/>
            <p:cNvSpPr>
              <a:spLocks noChangeArrowheads="1"/>
            </p:cNvSpPr>
            <p:nvPr/>
          </p:nvSpPr>
          <p:spPr bwMode="auto">
            <a:xfrm>
              <a:off x="7373" y="13659"/>
              <a:ext cx="2116" cy="975"/>
            </a:xfrm>
            <a:prstGeom prst="ellipse">
              <a:avLst/>
            </a:prstGeom>
            <a:solidFill>
              <a:srgbClr val="33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1" name="Oval 7"/>
            <p:cNvSpPr>
              <a:spLocks noChangeArrowheads="1"/>
            </p:cNvSpPr>
            <p:nvPr/>
          </p:nvSpPr>
          <p:spPr bwMode="auto">
            <a:xfrm>
              <a:off x="7373" y="12126"/>
              <a:ext cx="2115" cy="1114"/>
            </a:xfrm>
            <a:prstGeom prst="ellipse">
              <a:avLst/>
            </a:prstGeom>
            <a:solidFill>
              <a:srgbClr val="00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0" name="Oval 6"/>
            <p:cNvSpPr>
              <a:spLocks noChangeArrowheads="1"/>
            </p:cNvSpPr>
            <p:nvPr/>
          </p:nvSpPr>
          <p:spPr bwMode="auto">
            <a:xfrm>
              <a:off x="7373" y="10593"/>
              <a:ext cx="2117" cy="1254"/>
            </a:xfrm>
            <a:prstGeom prst="ellipse">
              <a:avLst/>
            </a:prstGeom>
            <a:solidFill>
              <a:srgbClr val="0033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69" name="Oval 5"/>
            <p:cNvSpPr>
              <a:spLocks noChangeArrowheads="1"/>
            </p:cNvSpPr>
            <p:nvPr/>
          </p:nvSpPr>
          <p:spPr bwMode="auto">
            <a:xfrm>
              <a:off x="7373" y="9199"/>
              <a:ext cx="2116" cy="1116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68" name="Oval 4"/>
            <p:cNvSpPr>
              <a:spLocks noChangeArrowheads="1"/>
            </p:cNvSpPr>
            <p:nvPr/>
          </p:nvSpPr>
          <p:spPr bwMode="auto">
            <a:xfrm>
              <a:off x="7231" y="7666"/>
              <a:ext cx="2259" cy="1254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67" name="Oval 3"/>
            <p:cNvSpPr>
              <a:spLocks noChangeArrowheads="1"/>
            </p:cNvSpPr>
            <p:nvPr/>
          </p:nvSpPr>
          <p:spPr bwMode="auto">
            <a:xfrm>
              <a:off x="7231" y="6133"/>
              <a:ext cx="2258" cy="1254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66" name="Oval 2"/>
            <p:cNvSpPr>
              <a:spLocks noChangeArrowheads="1"/>
            </p:cNvSpPr>
            <p:nvPr/>
          </p:nvSpPr>
          <p:spPr bwMode="auto">
            <a:xfrm>
              <a:off x="7796" y="5158"/>
              <a:ext cx="988" cy="69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0" y="-1744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Осветленные и затемненные цвета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0"/>
            <a:ext cx="4536504" cy="680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71579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Исаак Ильич Левитан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(1860-1900)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43438" y="571480"/>
            <a:ext cx="4248224" cy="561428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79512" y="2060848"/>
            <a:ext cx="3744416" cy="4065315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Художник-живописец, пейзажист, мастер лирического пейзажа. Обучался живописи в Московском училище живописи, ваяния и зодчества. С сентября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1876 года Левитан обучался в пейзажной мастерской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А. К.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Саврасова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позже учителем Левитана был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В. Д. Поленов.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29058" y="293624"/>
            <a:ext cx="5040560" cy="63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955" y="0"/>
            <a:ext cx="91200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И. И. Левитан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«Свежий ветер. Волга»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567" y="0"/>
            <a:ext cx="91619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805264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Исаак Ильич Левитан «Берёзовая роща»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83971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94928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 И. Левитан «Март»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531" y="0"/>
            <a:ext cx="912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Исаак Ильич Левитан«Над вечным покоем»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Bethoven-Simfoniya--3quotGeroicheskayaquot-2-chast_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31641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0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01" y="-464056"/>
            <a:ext cx="9138997" cy="749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Исаак Ильич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Левитан «Озеро. Серый день»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516" y="0"/>
            <a:ext cx="91743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Исаак Ильич Левитан «Волга»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Вивальди - Времена года (зима)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324100" y="3709988"/>
            <a:ext cx="304800" cy="3048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5976" y="764704"/>
            <a:ext cx="4330824" cy="4752529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>
                <a:latin typeface="Monotype Corsiva" pitchFamily="66" charset="0"/>
              </a:rPr>
              <a:t>Антонио </a:t>
            </a:r>
            <a:r>
              <a:rPr lang="ru-RU" sz="4800" b="1" dirty="0" err="1" smtClean="0">
                <a:latin typeface="Monotype Corsiva" pitchFamily="66" charset="0"/>
              </a:rPr>
              <a:t>Лучо</a:t>
            </a:r>
            <a:r>
              <a:rPr lang="ru-RU" sz="4800" b="1" dirty="0" smtClean="0">
                <a:latin typeface="Monotype Corsiva" pitchFamily="66" charset="0"/>
              </a:rPr>
              <a:t>                                          </a:t>
            </a:r>
            <a:r>
              <a:rPr lang="ru-RU" sz="4800" b="1" dirty="0" err="1" smtClean="0">
                <a:latin typeface="Monotype Corsiva" pitchFamily="66" charset="0"/>
              </a:rPr>
              <a:t>Вивальди</a:t>
            </a:r>
            <a:endParaRPr lang="ru-RU" sz="48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b="1" dirty="0" smtClean="0"/>
              <a:t>(1678-1741)   </a:t>
            </a:r>
          </a:p>
          <a:p>
            <a:pPr algn="ctr">
              <a:buNone/>
            </a:pPr>
            <a:r>
              <a:rPr lang="ru-RU" b="1" dirty="0" smtClean="0"/>
              <a:t>Итальянский                        композитор,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        скрипач, педагог,        дирижёр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836712"/>
            <a:ext cx="374441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995936" y="5805264"/>
            <a:ext cx="5148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  <a:cs typeface="Times New Roman" pitchFamily="18" charset="0"/>
              </a:rPr>
              <a:t>Времена года. Зима. </a:t>
            </a:r>
            <a:endParaRPr lang="ru-RU" sz="36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10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275</Words>
  <Application>Microsoft Office PowerPoint</Application>
  <PresentationFormat>Экран (4:3)</PresentationFormat>
  <Paragraphs>35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«Цвет как средство выражения. Звонкие и глухие цвета»</vt:lpstr>
      <vt:lpstr>Исаак Ильич Левитан (1860-1900) </vt:lpstr>
      <vt:lpstr>И. И. Левитан «Свежий ветер. Волга»</vt:lpstr>
      <vt:lpstr>Исаак Ильич Левитан «Берёзовая роща»</vt:lpstr>
      <vt:lpstr>И. И. Левитан «Март»</vt:lpstr>
      <vt:lpstr>Исаак Ильич Левитан«Над вечным покоем»</vt:lpstr>
      <vt:lpstr>Исаак Ильич Левитан «Озеро. Серый день» </vt:lpstr>
      <vt:lpstr>Исаак Ильич Левитан «Волга»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Хамдия</dc:creator>
  <cp:lastModifiedBy>СХГ</cp:lastModifiedBy>
  <cp:revision>49</cp:revision>
  <dcterms:created xsi:type="dcterms:W3CDTF">2013-03-30T07:43:32Z</dcterms:created>
  <dcterms:modified xsi:type="dcterms:W3CDTF">2017-10-08T17:36:10Z</dcterms:modified>
</cp:coreProperties>
</file>