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72" r:id="rId10"/>
    <p:sldId id="263" r:id="rId11"/>
    <p:sldId id="269" r:id="rId12"/>
    <p:sldId id="267" r:id="rId13"/>
    <p:sldId id="273" r:id="rId14"/>
    <p:sldId id="271" r:id="rId15"/>
    <p:sldId id="278" r:id="rId16"/>
    <p:sldId id="274" r:id="rId17"/>
    <p:sldId id="277" r:id="rId18"/>
    <p:sldId id="276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62A4A"/>
    <a:srgbClr val="CC66FF"/>
    <a:srgbClr val="0099CC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17" autoAdjust="0"/>
    <p:restoredTop sz="90323" autoAdjust="0"/>
  </p:normalViewPr>
  <p:slideViewPr>
    <p:cSldViewPr>
      <p:cViewPr varScale="1">
        <p:scale>
          <a:sx n="79" d="100"/>
          <a:sy n="79" d="100"/>
        </p:scale>
        <p:origin x="90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2F06CB2-B33F-4C8C-A857-4D3E49B6FC77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FC1700-0D76-4283-8157-FCF5674BDD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44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AC27548-1AAE-49FB-A328-C16F4A00E7A6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2726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38F36C7-EA56-4C5C-BFB8-CE67E1C96AC1}" type="slidenum">
              <a:rPr lang="ru-RU" altLang="ru-RU"/>
              <a:pPr eaLnBrk="1" hangingPunct="1"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3597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D831FF6-1FEB-4778-AA20-1F7889EE14E6}" type="slidenum">
              <a:rPr lang="ru-RU" altLang="ru-RU"/>
              <a:pPr eaLnBrk="1" hangingPunct="1"/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8775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567DD29-0799-41D2-9F54-D4943D948CB2}" type="slidenum">
              <a:rPr lang="ru-RU" altLang="ru-RU"/>
              <a:pPr eaLnBrk="1" hangingPunct="1"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5333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7791B5-D654-44B9-ACBD-BA72F29BE588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662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BDCCAC3-4CC6-41E3-A853-61CCF55A44A7}" type="slidenum">
              <a:rPr lang="ru-RU" altLang="ru-RU"/>
              <a:pPr eaLnBrk="1" hangingPunct="1"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0880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7D6A716-328C-44E1-90D1-EA1CDC8E247D}" type="slidenum">
              <a:rPr lang="ru-RU" altLang="ru-RU"/>
              <a:pPr eaLnBrk="1" hangingPunct="1"/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1525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0B23-2638-4D04-86FE-BE6079E62482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22EA2E7C-DEAD-4647-9D1B-45D2BF2530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6050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455F-5E2F-47E1-BC0C-4BE349088BA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E5982-86E7-46F8-9FE7-0311CF499F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9147065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37CA7-6C8B-4853-8D52-C68F4480732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AD4D6-0472-40AA-8E88-E29B0C3E7A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6335072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0DE2-1013-4DF9-94D5-AF7EB2FEDE1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23F31-8B30-4110-A924-E4F6C9A3DF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9453487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6697C-0DDD-4F33-9C34-AAC98F44CBC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B52B80A1-B5B4-4476-BE17-8D44633716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1388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84B35-F0EA-4A4F-A8CB-B17862F016E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D3981-91FB-4839-BA28-249A8C36C5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5685920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3B994-7B70-47DB-8992-E3F440838C20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EFD5C-80B7-422A-ADA9-41C6658924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1146866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C9F0-F127-4F1D-B1CD-BDBA65ACF5F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FAEB3-F489-4BD0-A3A9-7157A01F6E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8822564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80D8E-746D-43C5-BDAC-189F8742E97D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AD177-5B28-4AB2-BC95-7DF70630D3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5668552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51BE8-BD41-4CB2-B339-7F123AB6A8D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2A15B-B972-4A18-8FEC-6CFB3DB4EA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4382217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096A6-1E75-4D65-841D-8DB07231BCB0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9FFEB0AE-5174-408C-BEB7-982F5AD64C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4039028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AD5EF8-E7C1-47FA-8B27-000999881D8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97ABE27B-10C7-47E4-ABB6-3659FB4F9068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65" r:id="rId2"/>
    <p:sldLayoutId id="2147484174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5" r:id="rId9"/>
    <p:sldLayoutId id="2147484171" r:id="rId10"/>
    <p:sldLayoutId id="2147484172" r:id="rId11"/>
  </p:sldLayoutIdLst>
  <p:transition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allforchildren.ru/pictures/showimg/pballoons/balloonp077gif.ht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&#1055;&#1086;&#1083;&#1077;&#1090;%20&#1085;&#1072;%20&#1074;&#1086;&#1079;&#1076;&#1091;&#1096;&#1085;&#1086;&#1084;%20&#1096;&#1072;&#1088;&#1077;%20(4).pptx" TargetMode="Externa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hyperlink" Target="&#1053;&#1072;%20&#1083;&#1077;&#1089;&#1085;&#1086;&#1081;%20&#1087;&#1086;&#1083;&#1103;&#1085;&#1082;&#1077;.ppt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&#1058;&#1088;&#1086;&#1087;&#1080;&#1085;&#1082;&#1072;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48;&#1089;&#1087;&#1088;&#1072;&#1074;&#1100;%20&#1086;&#1096;&#1080;&#1073;&#1082;&#1080;%20&#1093;&#1091;&#1076;&#1086;&#1078;&#1085;&#1080;&#1082;&#1072;.pptx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hyperlink" Target="http://images.yandex.ru/yandsearch?source=wiz&amp;img_url=http://dl4.glitter-graphics.net/pub/25/25814zoqvkjeaut.gif&amp;p=3&amp;text=%D0%B0%D0%BD%D0%B8%D0%BC%D0%B0%D1%86%D0%B8%D0%BE%D0%BD%D0%BD%D1%8B%D0%B5%20%D0%BA%D0%B0%D1%80%D1%82%D0%B8%D0%BD%D0%BA%D0%B8%20%D0%B4%D0%BB%D1%8F%20%D0%BF%D1%80%D0%B5%D0%B7%D0%B5%D0%BD%D1%82%D0%B0%D1%86%D0%B8%D0%B9%20%D0%B4%D0%B5%D1%82%D1%81%D0%BA%D0%B8%D0%B5&amp;noreask=1&amp;pos=106&amp;lr=973&amp;rpt=simage" TargetMode="Externa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75;&#1085;&#1080;&#1090;&#1080;&#1074;&#1085;&#1086;&#1077;%20&#1091;&#1087;&#1088;&#1072;&#1078;&#1085;&#1077;&#1085;&#1080;&#1077;.pptx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7;&#1077;&#1072;&#1085;&#1089;%20&#1041;&#1054;&#1057;.pptx" TargetMode="Externa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images.yandex.ru/yandsearch?source=wiz&amp;img_url=http://www.computerhope.com/desk.gif&amp;p=7&amp;text=%D0%BE%D0%B1%D0%BB%D0%B0%D0%BA%D0%B0%20%D1%84%D0%BE%D1%82%D0%BE&amp;noreask=1&amp;pos=230&amp;lr=973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forchildren.ru/pictures/showimg/pballoons/balloonp073gif.htm" TargetMode="External"/><Relationship Id="rId5" Type="http://schemas.openxmlformats.org/officeDocument/2006/relationships/image" Target="../media/image46.png"/><Relationship Id="rId4" Type="http://schemas.openxmlformats.org/officeDocument/2006/relationships/hyperlink" Target="http://allforchildren.ru/pictures/showimg/pballoons/balloonp078gif.ht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&#1048;&#1089;&#1087;&#1086;&#1083;&#1100;&#1079;&#1086;&#1074;&#1072;&#1085;&#1085;&#1099;&#1077;%20&#1088;&#1077;&#1089;&#1091;&#1088;&#1089;&#1099;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4;&#1080;&#1084;&#1080;&#1095;&#1077;&#1089;&#1082;&#1072;&#1103;%20&#1075;&#1080;&#1084;&#1085;&#1072;&#1089;&#1090;&#1080;&#1082;&#1072;.pptx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hyperlink" Target="&#1055;&#1086;&#1089;&#1083;&#1091;&#1096;&#1085;&#1099;&#1077;%20&#1083;&#1072;&#1076;&#1086;&#1096;&#1082;&#1080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20716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развивающее занятие с ребенком старшего дошкольного возраста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7030A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388" y="3357563"/>
            <a:ext cx="8750300" cy="3286125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endParaRPr lang="ru-RU" dirty="0" smtClean="0">
              <a:solidFill>
                <a:srgbClr val="0099CC"/>
              </a:solidFill>
            </a:endParaRPr>
          </a:p>
          <a:p>
            <a:pPr algn="r">
              <a:buFont typeface="Wingdings 2" panose="05020102010507070707" pitchFamily="18" charset="2"/>
              <a:buNone/>
              <a:defRPr/>
            </a:pPr>
            <a:endParaRPr lang="ru-RU" sz="2000" dirty="0" smtClean="0">
              <a:solidFill>
                <a:srgbClr val="0099CC"/>
              </a:solidFill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endParaRPr lang="ru-RU" sz="2400" b="1" dirty="0" smtClean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Гуркова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Николаевна</a:t>
            </a:r>
          </a:p>
          <a:p>
            <a:pPr algn="r">
              <a:buFont typeface="Wingdings 2" panose="05020102010507070707" pitchFamily="18" charset="2"/>
              <a:buNone/>
              <a:defRPr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endParaRPr lang="ru-RU" sz="1800" b="1" cap="all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1600" cap="al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КОУ «</a:t>
            </a:r>
            <a:r>
              <a:rPr lang="ru-RU" sz="1600" cap="all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Сургутская</a:t>
            </a:r>
            <a:r>
              <a:rPr lang="ru-RU" sz="1600" cap="al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школа– </a:t>
            </a:r>
            <a:r>
              <a:rPr lang="ru-RU" sz="1600" cap="all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cap="al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/с для детей с ограниченными возможностями здоровья»</a:t>
            </a:r>
          </a:p>
          <a:p>
            <a:pPr algn="just">
              <a:buFont typeface="Wingdings 2" panose="05020102010507070707" pitchFamily="18" charset="2"/>
              <a:buNone/>
              <a:defRPr/>
            </a:pPr>
            <a:endParaRPr lang="ru-RU" sz="2000" dirty="0">
              <a:solidFill>
                <a:srgbClr val="0099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857364"/>
            <a:ext cx="8358246" cy="18573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>
            <a:prstTxWarp prst="textWave2">
              <a:avLst>
                <a:gd name="adj1" fmla="val 12500"/>
                <a:gd name="adj2" fmla="val -14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accent3">
                      <a:lumMod val="75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«Путешествие на воздушном </a:t>
            </a:r>
            <a:r>
              <a:rPr lang="ru-RU" sz="5400" b="1" i="1" spc="50" dirty="0">
                <a:ln w="11430">
                  <a:solidFill>
                    <a:schemeClr val="accent3">
                      <a:lumMod val="75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шаре»</a:t>
            </a:r>
            <a:endParaRPr lang="ru-RU" sz="5400" b="1" i="1" spc="50" dirty="0">
              <a:ln w="11430">
                <a:solidFill>
                  <a:schemeClr val="accent3">
                    <a:lumMod val="75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10" descr="http://allforchildren.ru/pictures/pballoons_s/balloonp077.gif">
            <a:hlinkClick r:id="rId2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6354">
            <a:off x="304800" y="3346450"/>
            <a:ext cx="906463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C 0.00139 -0.00856 0.00122 -0.01157 0.00677 -0.01643 C 0.01059 -0.0243 0.01667 -0.02639 0.02153 -0.03264 C 0.02847 -0.04166 0.03681 -0.04815 0.04583 -0.05231 C 0.0566 -0.05162 0.06754 -0.05185 0.0783 -0.05046 C 0.08108 -0.05 0.08646 -0.04699 0.08646 -0.04699 C 0.09063 -0.04329 0.09392 -0.04166 0.09861 -0.03981 C 0.10156 -0.03704 0.10521 -0.03565 0.10799 -0.03264 C 0.1092 -0.03125 0.10955 -0.0287 0.11076 -0.02708 C 0.11181 -0.02569 0.11337 -0.02477 0.11476 -0.02361 C 0.11528 -0.02176 0.11528 -0.01967 0.11615 -0.01805 C 0.11719 -0.01643 0.11892 -0.01597 0.12014 -0.01458 C 0.12448 -0.00972 0.12708 -0.00347 0.13108 0.00162 C 0.13264 0.0088 0.13368 0.01181 0.13906 0.01435 C 0.14306 0.02199 0.14896 0.02755 0.15399 0.03403 C 0.16042 0.04259 0.15278 0.03773 0.16076 0.04144 C 0.16962 0.05324 0.18125 0.05857 0.19184 0.06667 C 0.19618 0.06991 0.2007 0.075 0.20521 0.07732 C 0.2151 0.08218 0.22604 0.08079 0.23646 0.08287 C 0.24757 0.08519 0.27014 0.0882 0.27014 0.0882 C 0.28368 0.0875 0.29722 0.0875 0.31076 0.08634 C 0.31632 0.08588 0.32153 0.08264 0.32691 0.08102 C 0.33837 0.07778 0.34844 0.07361 0.35938 0.06829 C 0.36406 0.06597 0.36806 0.06736 0.37292 0.06296 C 0.3809 0.05556 0.38576 0.04514 0.39306 0.03773 C 0.39861 0.02709 0.4033 0.02084 0.41059 0.0125 C 0.41563 0.00695 0.4224 0.00417 0.42691 -0.00185 C 0.43195 -0.00856 0.43785 -0.01227 0.44323 -0.01805 C 0.45 -0.02546 0.45625 -0.03472 0.46337 -0.04143 C 0.47066 -0.04838 0.47813 -0.0537 0.4849 -0.06134 C 0.48976 -0.06643 0.49063 -0.07014 0.49445 -0.07754 C 0.50174 -0.09236 0.50469 -0.09166 0.51215 -0.10278 C 0.51719 -0.11088 0.51997 -0.11829 0.52674 -0.12454 C 0.53073 -0.13171 0.53507 -0.13935 0.54045 -0.14421 C 0.54132 -0.14606 0.54201 -0.14838 0.54323 -0.14977 C 0.54549 -0.15254 0.55122 -0.15694 0.55122 -0.15694 C 0.55625 -0.1669 0.55122 -0.1581 0.5592 -0.16759 C 0.5691 -0.17893 0.55729 -0.1669 0.56754 -0.18032 C 0.57101 -0.18472 0.57552 -0.18935 0.57951 -0.19282 C 0.58212 -0.19838 0.58212 -0.19954 0.58629 -0.2037 C 0.58889 -0.20625 0.59427 -0.21088 0.59427 -0.21088 C 0.59531 -0.21273 0.59618 -0.21481 0.59722 -0.21643 C 0.59844 -0.21829 0.60017 -0.21967 0.60122 -0.22176 C 0.60642 -0.23217 0.59757 -0.22245 0.60677 -0.23079 C 0.61024 -0.23773 0.61389 -0.2419 0.61892 -0.24699 C 0.62847 -0.26643 0.64219 -0.27986 0.65677 -0.2919 C 0.66354 -0.29745 0.66927 -0.30509 0.67691 -0.3081 C 0.68073 -0.31574 0.68333 -0.31412 0.68906 -0.31898 C 0.69844 -0.32685 0.69045 -0.32291 0.69861 -0.32616 C 0.70399 -0.33171 0.7099 -0.33981 0.71597 -0.34236 C 0.72726 -0.35254 0.72101 -0.3493 0.73507 -0.35139 C 0.73785 -0.35254 0.7408 -0.35301 0.74306 -0.35509 C 0.74462 -0.35625 0.74583 -0.35764 0.74722 -0.35856 C 0.75226 -0.36157 0.75799 -0.36342 0.76337 -0.36597 C 0.76806 -0.36829 0.7724 -0.37199 0.77691 -0.37477 C 0.7908 -0.3831 0.8066 -0.38958 0.82135 -0.39467 C 0.8309 -0.40278 0.82656 -0.40046 0.83368 -0.4037 C 0.83767 -0.40879 0.83958 -0.41412 0.84445 -0.41805 C 0.84896 -0.42708 0.85087 -0.43704 0.85799 -0.44329 C 0.86424 -0.45602 0.86059 -0.45185 0.86754 -0.45787 C 0.86892 -0.46111 0.86979 -0.46528 0.87135 -0.46852 C 0.8724 -0.4706 0.87448 -0.47199 0.8757 -0.47407 C 0.87795 -0.47778 0.88142 -0.48541 0.88368 -0.49028 C 0.89201 -0.5331 0.91997 -0.54375 0.95 -0.54977 C 0.96146 -0.55208 0.9717 -0.55671 0.98351 -0.55694 C 1.02292 -0.55787 1.06181 -0.5581 1.10122 -0.55856 C 1.11129 -0.56296 1.09913 -0.55717 1.1092 -0.56412 C 1.11389 -0.56736 1.12083 -0.56921 1.1257 -0.57129 C 1.12726 -0.57199 1.12813 -0.5743 1.12969 -0.57477 C 1.13837 -0.57685 1.14549 -0.57662 1.15382 -0.57662 " pathEditMode="relative" ptsTypes="fffffffffffffffffffffffffffffffffffffffffffffffffffffffffffffffffffffA">
                                      <p:cBhvr>
                                        <p:cTn id="3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im4-tub-ru.yandex.net/i?id=33067651-54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0145">
            <a:off x="2708495" y="3646120"/>
            <a:ext cx="3892212" cy="2583484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Дмитрий\Desktop\фото для ат\DSCN03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69568"/>
            <a:ext cx="4032448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0" name="Заголовок 1"/>
          <p:cNvSpPr>
            <a:spLocks noGrp="1"/>
          </p:cNvSpPr>
          <p:nvPr>
            <p:ph type="title"/>
          </p:nvPr>
        </p:nvSpPr>
        <p:spPr>
          <a:xfrm>
            <a:off x="571500" y="333375"/>
            <a:ext cx="8229600" cy="647700"/>
          </a:xfrm>
        </p:spPr>
        <p:txBody>
          <a:bodyPr/>
          <a:lstStyle/>
          <a:p>
            <a:pPr algn="ctr"/>
            <a:r>
              <a:rPr lang="en-US" altLang="ru-RU" b="1" smtClean="0"/>
              <a:t/>
            </a:r>
            <a:br>
              <a:rPr lang="en-US" altLang="ru-RU" b="1" smtClean="0"/>
            </a:br>
            <a:r>
              <a:rPr lang="en-US" altLang="ru-RU" b="1" smtClean="0"/>
              <a:t/>
            </a:r>
            <a:br>
              <a:rPr lang="en-US" altLang="ru-RU" b="1" smtClean="0"/>
            </a:br>
            <a:r>
              <a:rPr lang="ru-RU" altLang="ru-RU" b="1" smtClean="0"/>
              <a:t/>
            </a:r>
            <a:br>
              <a:rPr lang="ru-RU" altLang="ru-RU" b="1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en-US" altLang="ru-RU" sz="5400" b="1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1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ru-RU" sz="3600" b="1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3600" b="1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600" b="1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  <a:endParaRPr lang="ru-RU" altLang="ru-RU" sz="3600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50825" y="981075"/>
            <a:ext cx="8713788" cy="1368425"/>
          </a:xfrm>
        </p:spPr>
        <p:txBody>
          <a:bodyPr/>
          <a:lstStyle/>
          <a:p>
            <a:pPr marL="514350" indent="-514350"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Арттерапевтическое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упражнение</a:t>
            </a:r>
          </a:p>
          <a:p>
            <a:pPr marL="514350" indent="-514350" algn="ctr">
              <a:buFont typeface="Wingdings 2" panose="05020102010507070707" pitchFamily="18" charset="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«Нарисуй шарик»</a:t>
            </a:r>
          </a:p>
          <a:p>
            <a:pPr algn="r">
              <a:buFont typeface="Wingdings 2" panose="05020102010507070707" pitchFamily="18" charset="2"/>
              <a:buNone/>
              <a:defRPr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рисование на мыльной пене)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умения контролировать свои действия при рисовании на необычном материале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13318" name="Picture 6" descr="C:\Users\Дмитрий\Desktop\фото для ат\DSCN03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2897560"/>
            <a:ext cx="3929058" cy="3960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Дмитрий\Desktop\фото для ат\DSCN05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096344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Picture 2" descr="C:\Users\Дмитрий\Desktop\фото для ат\DSCN0387.JPG"/>
          <p:cNvPicPr>
            <a:picLocks noChangeAspect="1" noChangeArrowheads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34" y="2500306"/>
            <a:ext cx="3000396" cy="3286148"/>
          </a:xfrm>
          <a:prstGeom prst="ellipse">
            <a:avLst/>
          </a:prstGeom>
          <a:noFill/>
          <a:ln w="190500" cap="rnd">
            <a:solidFill>
              <a:srgbClr val="C8C6BD"/>
            </a:solidFill>
            <a:prstDash val="solid"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000000"/>
            </a:extrusionClr>
          </a:sp3d>
        </p:spPr>
      </p:pic>
      <p:sp>
        <p:nvSpPr>
          <p:cNvPr id="15364" name="Заголовок 3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42875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50" y="785813"/>
            <a:ext cx="4210050" cy="556895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 2.«Полет на воздушном шаре»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визуализация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(развитие  воображения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 flipH="1">
            <a:off x="4427538" y="857250"/>
            <a:ext cx="4176712" cy="5497513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3.«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Пройди по следам»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(развитие координации движений)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C:\Users\Дмитрий\Desktop\фото для ат\DSCN055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409719"/>
            <a:ext cx="3600400" cy="3259641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357188"/>
            <a:ext cx="8229600" cy="1071562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Игровое упражнение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pres?slideindex=1&amp;slidetitle="/>
              </a:rPr>
              <a:t>«На лесной полянке»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500188"/>
            <a:ext cx="4040188" cy="1143000"/>
          </a:xfrm>
        </p:spPr>
        <p:txBody>
          <a:bodyPr/>
          <a:lstStyle/>
          <a:p>
            <a:pPr>
              <a:defRPr/>
            </a:pPr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1.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«Покажи одинаковых бабочек и жучков»</a:t>
            </a:r>
          </a:p>
          <a:p>
            <a:pPr>
              <a:defRPr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развивать способность сосредотачиваться на зрительной информации; находить отличительные признаки похожих предметов</a:t>
            </a: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4572000" y="1357313"/>
            <a:ext cx="4041775" cy="1071562"/>
          </a:xfrm>
        </p:spPr>
        <p:txBody>
          <a:bodyPr/>
          <a:lstStyle/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Задание2.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Найди игрушки»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4857750" y="2514600"/>
            <a:ext cx="3829050" cy="3846513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endParaRPr lang="ru-RU" sz="16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развивать внимание, объем зрительного восприятия</a:t>
            </a:r>
          </a:p>
        </p:txBody>
      </p:sp>
      <p:pic>
        <p:nvPicPr>
          <p:cNvPr id="25608" name="Picture 8" descr="C:\Users\Дмитрий\Desktop\фото для ат\DSCN04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356991"/>
            <a:ext cx="3604960" cy="3378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928687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«Тропинка»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психогимнастическое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упражнение</a:t>
            </a:r>
            <a:endParaRPr lang="ru-RU" sz="24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5" y="1500188"/>
            <a:ext cx="8358188" cy="4824412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тренировать ребенка в изменении характера физических движений, развивать слуховое внимание</a:t>
            </a:r>
            <a:endParaRPr lang="ru-RU" sz="2400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Татьяна\Desktop\102NIKON\DSCN05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571750"/>
            <a:ext cx="2357437" cy="3249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23" name="Picture 3" descr="C:\Users\Татьяна\Desktop\102NIKON\DSCN05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2428875" cy="280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24" name="Picture 4" descr="C:\Users\Татьяна\Desktop\102NIKON\DSCN05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428875"/>
            <a:ext cx="2317750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митрий\Desktop\фото для ат\DSCN05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26714">
            <a:off x="5214942" y="2786058"/>
            <a:ext cx="328614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Заголовок 9"/>
          <p:cNvSpPr>
            <a:spLocks noGrp="1"/>
          </p:cNvSpPr>
          <p:nvPr>
            <p:ph type="title"/>
          </p:nvPr>
        </p:nvSpPr>
        <p:spPr>
          <a:xfrm>
            <a:off x="395288" y="260350"/>
            <a:ext cx="8501062" cy="1643063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«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Исправь ошибки художника»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17411" name="Содержимое 10"/>
          <p:cNvSpPr>
            <a:spLocks noGrp="1"/>
          </p:cNvSpPr>
          <p:nvPr>
            <p:ph idx="1"/>
          </p:nvPr>
        </p:nvSpPr>
        <p:spPr>
          <a:xfrm>
            <a:off x="142875" y="1557338"/>
            <a:ext cx="8715375" cy="4392612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Цель:    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внимания,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логического мышления</a:t>
            </a:r>
            <a:endParaRPr lang="ru-RU" b="1" i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/>
          </a:p>
        </p:txBody>
      </p:sp>
      <p:pic>
        <p:nvPicPr>
          <p:cNvPr id="18438" name="Picture 6" descr="C:\Users\Татьяна\Desktop\102NIKON\DSCN06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 bwMode="auto">
          <a:xfrm rot="583591">
            <a:off x="428596" y="2000240"/>
            <a:ext cx="314327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8-tub-ru.yandex.net/i?id=123745020-50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7"/>
          <a:stretch>
            <a:fillRect/>
          </a:stretch>
        </p:blipFill>
        <p:spPr bwMode="auto">
          <a:xfrm>
            <a:off x="3357554" y="4071942"/>
            <a:ext cx="1857356" cy="2500330"/>
          </a:xfrm>
          <a:prstGeom prst="octagon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C:\Users\Татьяна\Desktop\102NIKON\DSCN06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 bwMode="auto">
          <a:xfrm>
            <a:off x="571472" y="2786058"/>
            <a:ext cx="2214578" cy="3643338"/>
          </a:xfrm>
          <a:prstGeom prst="flowChartInputOutpu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Когнитивное упражнение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«Делай так»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500063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развивать слуховое внимание, самоконтроль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C:\Users\Татьяна\Desktop\102NIKON\DSCN05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286124"/>
            <a:ext cx="2286016" cy="3143272"/>
          </a:xfrm>
          <a:prstGeom prst="flowChartInputOutput">
            <a:avLst/>
          </a:prstGeom>
          <a:noFill/>
        </p:spPr>
      </p:pic>
      <p:pic>
        <p:nvPicPr>
          <p:cNvPr id="41990" name="Picture 6" descr="C:\Users\Татьяна\Desktop\102NIKON\DSCN06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357430"/>
            <a:ext cx="2214578" cy="3400436"/>
          </a:xfrm>
          <a:prstGeom prst="flowChartInputOutpu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Татьяна\Desktop\102NIKON\DSCN04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214818"/>
            <a:ext cx="2401978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1747" name="Picture 3" descr="C:\Users\Татьяна\Desktop\102NIKON\DSCN05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214818"/>
            <a:ext cx="2557463" cy="23288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1748" name="Picture 4" descr="C:\Users\Татьяна\Desktop\102NIKON\DSCN04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214554"/>
            <a:ext cx="2143140" cy="2020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428625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Сеанс «ЧСС – ДАС – БОС»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857250"/>
            <a:ext cx="8858250" cy="5643563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Цель: формирование навыка диафрагмально-релаксационного дыхания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Период «Отдых»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(без сигналов обратной связи)                   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Период «Работа»  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(с видимыми и звуковыми сигналами  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обратной связи )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000" b="1" i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Измерение фона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первой и последней минутах сеанса</a:t>
            </a:r>
          </a:p>
          <a:p>
            <a:pPr>
              <a:buFont typeface="Wingdings 2" panose="05020102010507070707" pitchFamily="18" charset="2"/>
              <a:buNone/>
              <a:defRPr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0" name="Picture 6" descr="C:\Users\Татьяна\Desktop\102NIKON\DSCN047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214818"/>
            <a:ext cx="2500330" cy="22542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1749" name="Picture 5" descr="C:\Users\Татьяна\Desktop\102NIKON\DSCN049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143116"/>
            <a:ext cx="2085989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6" descr="http://im3-tub-ru.yandex.net/i?id=135045197-3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25" y="0"/>
            <a:ext cx="1028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71562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Релаксация«Волшебный сон»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(снятие фона)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14438"/>
            <a:ext cx="8429625" cy="5072062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Реснички опускаются…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Глазки закрываются…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спокойно отдыхаем…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Дышится легко, ровно, глубоко. 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Губы чуть приоткрываются,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чудесно расслабляется</a:t>
            </a:r>
            <a:r>
              <a:rPr lang="ru-RU" sz="2400" b="1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2770" name="Picture 2" descr="C:\Users\Татьяна\Desktop\102NIKON\DSCN04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3116"/>
            <a:ext cx="2714644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2771" name="Picture 3" descr="C:\Users\Татьяна\Desktop\102NIKON\DSCN05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357562"/>
            <a:ext cx="264320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:\Users\Дмитрий\Desktop\102NIKON\DSCN0507.JPG"/>
          <p:cNvPicPr>
            <a:picLocks noChangeAspect="1" noChangeArrowheads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27856" y="2001508"/>
            <a:ext cx="4680520" cy="3963604"/>
          </a:xfrm>
          <a:prstGeom prst="rect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785812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Завершающая часть</a:t>
            </a:r>
            <a:endParaRPr lang="ru-RU" sz="3600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357188" y="1428750"/>
            <a:ext cx="8572500" cy="5067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Рефлексия </a:t>
            </a:r>
            <a:endParaRPr lang="ru-RU" dirty="0" smtClean="0"/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позитивное эмоциональное закрепление  положительной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</a:p>
          <a:p>
            <a:pPr>
              <a:defRPr/>
            </a:pP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Сюрпризный момент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Завершение занятия</a:t>
            </a:r>
          </a:p>
        </p:txBody>
      </p:sp>
      <p:pic>
        <p:nvPicPr>
          <p:cNvPr id="21516" name="Picture 12" descr="http://allforchildren.ru/pictures/pballoons_s/balloonp078.gif">
            <a:hlinkClick r:id="rId4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-3071813"/>
            <a:ext cx="13319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http://allforchildren.ru/pictures/pballoons_s/balloonp073.gif">
            <a:hlinkClick r:id="rId6" tooltip="&quot;Нажмите для просмотра полноразмерного изображения&quot;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-2590800"/>
            <a:ext cx="164306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92593E-6 C 0.00296 0.02129 0.00799 0.04189 0.01077 0.06319 C 0.0132 0.08171 0.01424 0.10115 0.01893 0.11897 C 0.02014 0.13171 0.02344 0.14282 0.02553 0.15532 C 0.02743 0.22222 0.02865 0.24421 0.02969 0.32615 C 0.02865 0.39444 0.02709 0.4074 0.02969 0.46481 C 0.03039 0.47916 0.03438 0.49235 0.03646 0.50624 C 0.03959 0.52684 0.04914 0.5449 0.05539 0.56411 C 0.05712 0.56944 0.05868 0.57522 0.06077 0.58032 C 0.06233 0.58402 0.06615 0.59097 0.06615 0.59097 C 0.06841 0.59999 0.07153 0.60624 0.07553 0.61434 C 0.07639 0.6162 0.07743 0.61805 0.0783 0.6199 C 0.07917 0.62175 0.08108 0.62522 0.08108 0.62522 C 0.08334 0.63541 0.08716 0.64073 0.09184 0.6486 C 0.09948 0.6611 0.10018 0.67106 0.11216 0.68101 C 0.11563 0.69652 0.125 0.70856 0.1323 0.72083 C 0.13889 0.73194 0.14254 0.74097 0.15122 0.74953 C 0.15209 0.75138 0.15278 0.75347 0.154 0.75509 C 0.15504 0.75647 0.15695 0.75694 0.15799 0.75856 C 0.15938 0.76064 0.15955 0.76365 0.16077 0.76573 C 0.16389 0.77106 0.17691 0.78749 0.18108 0.79097 C 0.18421 0.80532 0.17934 0.78888 0.18646 0.79814 C 0.1875 0.79953 0.18698 0.80208 0.18785 0.8037 C 0.18889 0.80532 0.19063 0.80578 0.19184 0.80717 C 0.19809 0.81458 0.20382 0.82638 0.21077 0.8324 C 0.21337 0.84259 0.22049 0.85254 0.2283 0.85578 C 0.23143 0.86851 0.22709 0.85462 0.23368 0.86481 C 0.23577 0.86805 0.23681 0.87268 0.23907 0.87569 C 0.24184 0.87939 0.24445 0.88286 0.24723 0.88657 C 0.26476 0.90995 0.24671 0.89235 0.25799 0.90277 C 0.26303 0.91226 0.26945 0.91828 0.27553 0.92615 C 0.28125 0.93356 0.28629 0.94189 0.29184 0.94953 C 0.29653 0.95601 0.304 0.95902 0.30938 0.96411 C 0.31528 0.9699 0.31112 0.96921 0.31754 0.97291 C 0.33438 0.98286 0.35365 0.98472 0.37153 0.98749 C 0.37796 0.98842 0.38403 0.99143 0.39046 0.99282 C 0.40087 0.99745 0.41042 0.99837 0.42153 0.99999 C 0.4349 1.00462 0.41615 0.9986 0.43907 1.0037 C 0.44792 1.00578 0.45747 1.01134 0.46615 1.01272 C 0.48629 1.01573 0.47327 1.01411 0.50539 1.0162 C 0.52691 1.01249 0.5191 1.0155 0.52969 1.01087 C 0.53125 1.00462 0.53368 0.99999 0.53646 0.99467 C 0.54098 0.97569 0.5448 0.95624 0.54862 0.93703 C 0.55 0.90161 0.55 0.91411 0.55 0.89907 " pathEditMode="relative" ptsTypes="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4.44444E-6 C -0.00051 0.01389 -0.00051 0.02754 -0.00138 0.04143 C -0.0026 0.0625 -0.01301 0.08055 -0.02169 0.09722 C -0.02499 0.10347 -0.02551 0.10787 -0.02968 0.11342 C -0.03159 0.12129 -0.03524 0.12777 -0.03784 0.13495 C -0.04079 0.14375 -0.04183 0.14884 -0.046 0.15648 C -0.04878 0.16898 -0.04478 0.15555 -0.05138 0.16574 C -0.05346 0.16875 -0.05399 0.17407 -0.05676 0.17639 C -0.05954 0.1787 -0.06492 0.18356 -0.06492 0.18356 C -0.06961 0.19236 -0.07534 0.19768 -0.08107 0.20509 C -0.08228 0.20671 -0.08263 0.20926 -0.08385 0.21088 C -0.09565 0.22639 -0.07933 0.19977 -0.09183 0.21967 C -0.09617 0.22662 -0.09965 0.23472 -0.10537 0.23935 C -0.10711 0.24652 -0.10885 0.24953 -0.11353 0.25393 C -0.1151 0.25717 -0.11562 0.26157 -0.11753 0.26458 C -0.11978 0.26852 -0.12326 0.27037 -0.12569 0.27384 C -0.12846 0.28472 -0.13454 0.29791 -0.14183 0.30416 C -0.14548 0.31852 -0.1401 0.30139 -0.14721 0.31319 C -0.1526 0.32222 -0.14374 0.31689 -0.15277 0.3206 C -0.15642 0.32847 -0.16215 0.33495 -0.16753 0.34051 C -0.1736 0.34652 -0.17169 0.34189 -0.17708 0.34768 C -0.18506 0.35625 -0.1901 0.37037 -0.1986 0.37824 C -0.20989 0.4 -0.21145 0.42893 -0.22031 0.45208 C -0.22395 0.46157 -0.22378 0.47176 -0.22846 0.48102 C -0.2302 0.49143 -0.23194 0.50139 -0.23385 0.5118 C -0.23437 0.51458 -0.23454 0.51782 -0.23506 0.5206 C -0.23576 0.52453 -0.23784 0.53148 -0.23784 0.53148 C -0.23923 0.55254 -0.24201 0.57222 -0.246 0.59259 C -0.24583 0.60972 -0.25659 0.69537 -0.23784 0.73148 C -0.23732 0.7331 -0.23715 0.73495 -0.23645 0.73703 C -0.23576 0.73865 -0.23454 0.74027 -0.23385 0.74213 C -0.23124 0.75023 -0.23072 0.7581 -0.22708 0.76551 C -0.22395 0.78171 -0.2144 0.79143 -0.20537 0.80185 C -0.19322 0.81574 -0.17846 0.82152 -0.16353 0.8287 C -0.15277 0.83426 -0.14201 0.83819 -0.13107 0.84305 C -0.12777 0.84467 -0.12499 0.84745 -0.12169 0.84838 C -0.11631 0.84977 -0.11076 0.84953 -0.10537 0.85023 C -0.08801 0.85833 -0.07031 0.86458 -0.05277 0.87176 C -0.0486 0.87731 -0.04531 0.87824 -0.04062 0.88264 C -0.03871 0.88634 -0.0361 0.88935 -0.03506 0.89352 C -0.03402 0.89791 -0.03333 0.90254 -0.03107 0.90602 C -0.02517 0.91574 -0.01388 0.91898 -0.00537 0.92222 C 0.00504 0.93194 0.02067 0.93032 0.03247 0.93125 C 0.04619 0.93402 0.04254 0.93426 0.06077 0.93125 C 0.06546 0.93055 0.07292 0.92222 0.07292 0.92222 C 0.07848 0.91111 0.07831 0.91574 0.07831 0.90972 " pathEditMode="relative" ptsTypes="fffffffffffffffffffffffffffffffffffffffffffffA">
                                      <p:cBhvr>
                                        <p:cTn id="3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428750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49767" y="785794"/>
            <a:ext cx="764446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  <a:hlinkClick r:id="rId2" action="ppaction://hlinkpres?slideindex=1&amp;slidetitle="/>
              </a:rPr>
              <a:t>Спасибо за внимание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43010" name="Picture 2" descr="C:\Users\Татьяна\Desktop\Рисунки\Солнышко\48499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313" y="2357438"/>
            <a:ext cx="6143625" cy="341312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im8-tub-ru.yandex.net/i?id=38650845-14-72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4857750"/>
            <a:ext cx="15716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857375"/>
            <a:ext cx="8389937" cy="4572000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Задачи:  </a:t>
            </a: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anose="05020102010507070707" pitchFamily="18" charset="2"/>
              <a:buBlip>
                <a:blip r:embed="rId3"/>
              </a:buBlip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обучать навыкам самоконтроля при выполнении дыхательных упражнений;</a:t>
            </a:r>
          </a:p>
          <a:p>
            <a:pPr>
              <a:buFont typeface="Wingdings 2" panose="05020102010507070707" pitchFamily="18" charset="2"/>
              <a:buBlip>
                <a:blip r:embed="rId3"/>
              </a:buBlip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внимание, стимулировать речевую активность, мыслительные процессы;</a:t>
            </a:r>
          </a:p>
          <a:p>
            <a:pPr>
              <a:buFont typeface="Wingdings 2" panose="05020102010507070707" pitchFamily="18" charset="2"/>
              <a:buBlip>
                <a:blip r:embed="rId3"/>
              </a:buBlip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воспитанию волевых качеств: усидчивости, работоспособности, выносливости.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350"/>
            <a:ext cx="8501063" cy="1571625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условия для развития произвольности  и способности к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8-tub-ru.yandex.net/i?id=295280584-0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268413"/>
            <a:ext cx="302418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приемы:</a:t>
            </a:r>
            <a:endParaRPr lang="ru-RU" sz="3600" dirty="0" smtClean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313"/>
            <a:ext cx="5051425" cy="4840287"/>
          </a:xfrm>
        </p:spPr>
        <p:txBody>
          <a:bodyPr/>
          <a:lstStyle/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игровой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арттерапевтический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визуализация  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психогимнастика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телесно-ориентированные упражнения 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релаксация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когнитивные упражнения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дыхательные упражнения </a:t>
            </a:r>
          </a:p>
          <a:p>
            <a:pPr>
              <a:buFont typeface="Wingdings 2" panose="05020102010507070707" pitchFamily="18" charset="2"/>
              <a:buBlip>
                <a:blip r:embed="rId4"/>
              </a:buBlip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рефлексия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357188"/>
            <a:ext cx="8229600" cy="1419225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b="1" dirty="0" smtClean="0">
                <a:solidFill>
                  <a:srgbClr val="CC0099"/>
                </a:solidFill>
              </a:rPr>
              <a:t/>
            </a:r>
            <a:br>
              <a:rPr lang="ru-RU" b="1" dirty="0" smtClean="0">
                <a:solidFill>
                  <a:srgbClr val="CC0099"/>
                </a:solidFill>
              </a:rPr>
            </a:br>
            <a:endParaRPr lang="ru-RU" dirty="0" smtClean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895850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chemeClr val="tx2"/>
                </a:solidFill>
              </a:rPr>
              <a:t>   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компьютерный комплекс БОС </a:t>
            </a:r>
            <a:r>
              <a:rPr lang="ru-RU" sz="2400" b="1" i="1" dirty="0" err="1" smtClean="0">
                <a:solidFill>
                  <a:schemeClr val="bg2">
                    <a:lumMod val="10000"/>
                  </a:schemeClr>
                </a:solidFill>
              </a:rPr>
              <a:t>психоэмоциональной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 коррекции (программа«</a:t>
            </a:r>
            <a:r>
              <a:rPr lang="ru-RU" sz="2400" b="1" i="1" dirty="0" err="1" smtClean="0">
                <a:solidFill>
                  <a:schemeClr val="bg2">
                    <a:lumMod val="10000"/>
                  </a:schemeClr>
                </a:solidFill>
              </a:rPr>
              <a:t>Нейрокор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 3.1с») , неглубокая емкость  с водой и детской мыльной пеной, кисти, гуашь, наглядный материал «Учись дышать животом»,«Лесная полянка», мешочек, картинки с изображением  игрушек: мяча, лягушки, зайца; материал для практической работы «Найди ошибки художника», магнитная доска, воздушный шарик, изображения улыбающегося  солнышка, нахмурившейся тучки, рассердившегося волка, испуганного зайчика.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проведения: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2214563"/>
            <a:ext cx="8215312" cy="4214812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  <a:defRPr/>
            </a:pPr>
            <a:endParaRPr lang="ru-RU" dirty="0" smtClean="0"/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Кабинет БОС </a:t>
            </a: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коррекции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психоэмоционального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состояния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" name="Picture 4" descr="logo-new"/>
          <p:cNvPicPr>
            <a:picLocks noChangeAspect="1" noChangeArrowheads="1"/>
          </p:cNvPicPr>
          <p:nvPr/>
        </p:nvPicPr>
        <p:blipFill>
          <a:blip r:embed="rId2" cstate="email">
            <a:lum bright="-18000" contrast="7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2071688"/>
            <a:ext cx="12954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21443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3600" b="1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развивающего занятия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642938" y="2143125"/>
            <a:ext cx="8229600" cy="4110038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Вводная часть – 2 мин.</a:t>
            </a:r>
          </a:p>
          <a:p>
            <a:pPr>
              <a:defRPr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Основная часть – 25 мин.</a:t>
            </a:r>
          </a:p>
          <a:p>
            <a:pPr>
              <a:defRPr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Заключительная часть -3 мин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defRPr/>
            </a:pPr>
            <a:endParaRPr lang="ru-RU" dirty="0" smtClean="0"/>
          </a:p>
          <a:p>
            <a:pPr>
              <a:buFont typeface="Wingdings 2" panose="05020102010507070707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Дмитрий\Desktop\фото для ат\DSCN03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8148">
            <a:off x="4269488" y="2583416"/>
            <a:ext cx="4643470" cy="36334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0-tub-ru.yandex.net/i?id=87413474-0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692150"/>
            <a:ext cx="24844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68413"/>
            <a:ext cx="3856038" cy="4824412"/>
          </a:xfrm>
        </p:spPr>
        <p:txBody>
          <a:bodyPr/>
          <a:lstStyle/>
          <a:p>
            <a:pPr marL="514350" indent="-514350">
              <a:buFont typeface="Wingdings 2" panose="05020102010507070707" pitchFamily="18" charset="2"/>
              <a:buNone/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Приветствие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«Ладошки»           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установление визуального и тактильного контакта, создание теплой, дружественной атмосферы, настрой на совместную деятельность.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714375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Вводная часть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12595" y="2859777"/>
            <a:ext cx="3863924" cy="3573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C:\Users\Дмитрий\Desktop\фото для ат\DSCN03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9186" y="2891220"/>
            <a:ext cx="3816424" cy="3463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7" name="Picture 9" descr="C:\Users\Татьяна\Desktop\Рисунки\Солнышко\3754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13" y="0"/>
            <a:ext cx="3214687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142875"/>
            <a:ext cx="8229600" cy="64293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95513" y="908050"/>
            <a:ext cx="6591300" cy="1728788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 2" panose="05020102010507070707" pitchFamily="18" charset="2"/>
              <a:buNone/>
              <a:defRPr/>
            </a:pPr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hlinkClick r:id="rId6" action="ppaction://hlinkpres?slideindex=1&amp;slidetitle="/>
              </a:rPr>
              <a:t>Мимический  этюд     </a:t>
            </a:r>
            <a:endParaRPr lang="ru-RU" sz="3600" b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выразительное изображение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отдельных эмоциональных состояний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3200" b="1" i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C:\Users\Татьяна\Desktop\102NIKON\DSCN05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437112"/>
            <a:ext cx="2344511" cy="2206598"/>
          </a:xfrm>
          <a:prstGeom prst="roundRect">
            <a:avLst>
              <a:gd name="adj" fmla="val 10952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isometricOffAxis2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9699" name="Picture 3" descr="C:\Users\Татьяна\Desktop\102NIKON\DSCN05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88840"/>
            <a:ext cx="2319646" cy="23196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isometricOffAxis2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9701" name="Picture 5" descr="C:\Users\Татьяна\Desktop\102NIKON\DSCN05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4643446"/>
            <a:ext cx="2262203" cy="2011198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C:\Users\Дмитрий\Desktop\фото для ат\DSCN0566.JPG"/>
          <p:cNvPicPr>
            <a:picLocks noChangeAspect="1" noChangeArrowheads="1"/>
          </p:cNvPicPr>
          <p:nvPr/>
        </p:nvPicPr>
        <p:blipFill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071678"/>
            <a:ext cx="2214578" cy="214314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C:\Users\Татьяна\Desktop\102NIKON\DSCN056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2347810" cy="2366745"/>
          </a:xfrm>
          <a:prstGeom prst="round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isometricOffAxis1Right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703" name="Picture 7" descr="C:\Users\Татьяна\Desktop\102NIKON\DSCN056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393376" cy="2313925"/>
          </a:xfrm>
          <a:prstGeom prst="roundRect">
            <a:avLst/>
          </a:prstGeom>
          <a:ln>
            <a:solidFill>
              <a:schemeClr val="bg1"/>
            </a:solidFill>
            <a:prstDash val="solid"/>
            <a:miter lim="800000"/>
          </a:ln>
          <a:effectLst>
            <a:reflection blurRad="12700" stA="30000" endPos="30000" dist="5000" dir="5400000" sy="-100000" algn="bl" rotWithShape="0"/>
          </a:effectLst>
          <a:scene3d>
            <a:camera prst="isometricOffAxis1Right"/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32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9" action="ppaction://hlinkpres?slideindex=1&amp;slidetitle="/>
              </a:rPr>
              <a:t>«Послушные ладошки»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836613"/>
            <a:ext cx="8642350" cy="6021387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тренировать ребенка в направлении и задержании внимания на мышечных ощущениях, в умении различать и сравнивать их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2492</TotalTime>
  <Words>498</Words>
  <Application>Microsoft Office PowerPoint</Application>
  <PresentationFormat>Экран (4:3)</PresentationFormat>
  <Paragraphs>107</Paragraphs>
  <Slides>19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Comic Sans MS</vt:lpstr>
      <vt:lpstr>Constantia</vt:lpstr>
      <vt:lpstr>Segoe Script</vt:lpstr>
      <vt:lpstr>Times New Roman</vt:lpstr>
      <vt:lpstr>Wingdings 2</vt:lpstr>
      <vt:lpstr>Поток</vt:lpstr>
      <vt:lpstr>Индивидуальное коррекционно – развивающее занятие с ребенком старшего дошкольного возраста </vt:lpstr>
      <vt:lpstr>Цель:   создать условия для развития произвольности  и способности к саморегуляции. </vt:lpstr>
      <vt:lpstr>Методы и приемы:</vt:lpstr>
      <vt:lpstr>Оборудование: </vt:lpstr>
      <vt:lpstr>Место проведения:</vt:lpstr>
      <vt:lpstr>Структура коррекционно – развивающего занятия</vt:lpstr>
      <vt:lpstr>I. Вводная часть</vt:lpstr>
      <vt:lpstr> Разминка</vt:lpstr>
      <vt:lpstr>Упражнение  «Послушные ладошки»</vt:lpstr>
      <vt:lpstr>     II.  Основная часть</vt:lpstr>
      <vt:lpstr>Презентация PowerPoint</vt:lpstr>
      <vt:lpstr>Игровое упражнение                 «На лесной полянке»</vt:lpstr>
      <vt:lpstr>«Тропинка» психогимнастическое  упражнение</vt:lpstr>
      <vt:lpstr>       «Исправь ошибки художника» </vt:lpstr>
      <vt:lpstr>Когнитивное упражнение «Делай так»</vt:lpstr>
      <vt:lpstr>Сеанс «ЧСС – ДАС – БОС»</vt:lpstr>
      <vt:lpstr> 8. Релаксация«Волшебный сон» (снятие фона)  </vt:lpstr>
      <vt:lpstr> III. Завершающая часть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Психолог</dc:creator>
  <cp:lastModifiedBy>Психолог</cp:lastModifiedBy>
  <cp:revision>203</cp:revision>
  <dcterms:created xsi:type="dcterms:W3CDTF">2012-09-17T16:24:03Z</dcterms:created>
  <dcterms:modified xsi:type="dcterms:W3CDTF">2017-10-09T13:14:19Z</dcterms:modified>
</cp:coreProperties>
</file>