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72512"/>
          </a:xfrm>
        </p:spPr>
        <p:txBody>
          <a:bodyPr>
            <a:normAutofit/>
          </a:bodyPr>
          <a:lstStyle/>
          <a:p>
            <a:pPr algn="just"/>
            <a:r>
              <a:rPr lang="tt-RU" sz="2000" dirty="0" smtClean="0"/>
              <a:t>,</a:t>
            </a:r>
            <a:br>
              <a:rPr lang="tt-RU" sz="2000" dirty="0" smtClean="0"/>
            </a:br>
            <a:endParaRPr lang="tt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3810000" cy="6019800"/>
          </a:xfrm>
        </p:spPr>
        <p:txBody>
          <a:bodyPr>
            <a:normAutofit lnSpcReduction="10000"/>
          </a:bodyPr>
          <a:lstStyle/>
          <a:p>
            <a:r>
              <a:rPr lang="tt-RU" sz="2800" dirty="0" smtClean="0"/>
              <a:t>Әйдәле, Акбай, өйрән син, арт аягың берлә тор!</a:t>
            </a:r>
          </a:p>
          <a:p>
            <a:pPr>
              <a:buNone/>
            </a:pPr>
            <a:r>
              <a:rPr lang="tt-RU" sz="2800" dirty="0" smtClean="0"/>
              <a:t>  Аума, аума! Туп-туры тор! Төз утыр! Яхшы утыр</a:t>
            </a:r>
            <a:r>
              <a:rPr lang="tt-RU" sz="2800" dirty="0" smtClean="0"/>
              <a:t>!</a:t>
            </a:r>
          </a:p>
          <a:p>
            <a:pPr>
              <a:buNone/>
            </a:pPr>
            <a:endParaRPr lang="tt-RU" sz="2800" dirty="0" smtClean="0"/>
          </a:p>
          <a:p>
            <a:r>
              <a:rPr lang="tt-RU" dirty="0" smtClean="0">
                <a:solidFill>
                  <a:srgbClr val="FF0000"/>
                </a:solidFill>
              </a:rPr>
              <a:t>Ну</a:t>
            </a:r>
            <a:r>
              <a:rPr lang="tt-RU" dirty="0" smtClean="0">
                <a:solidFill>
                  <a:srgbClr val="FF0000"/>
                </a:solidFill>
              </a:rPr>
              <a:t>, давай, Акбай, учит</a:t>
            </a:r>
            <a:r>
              <a:rPr lang="ru-RU" dirty="0" err="1" smtClean="0">
                <a:solidFill>
                  <a:srgbClr val="FF0000"/>
                </a:solidFill>
              </a:rPr>
              <a:t>ься</a:t>
            </a:r>
            <a:r>
              <a:rPr lang="ru-RU" dirty="0" smtClean="0">
                <a:solidFill>
                  <a:srgbClr val="FF0000"/>
                </a:solidFill>
              </a:rPr>
              <a:t>!  Сядь, дружок, на  хвостик  свой!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Смело стой на задних лапках! Чур, не падать, прямо  стой!</a:t>
            </a:r>
            <a:endParaRPr lang="tt-RU" dirty="0" smtClean="0">
              <a:solidFill>
                <a:srgbClr val="FF0000"/>
              </a:solidFill>
            </a:endParaRPr>
          </a:p>
          <a:p>
            <a:endParaRPr lang="tt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19600" y="609600"/>
            <a:ext cx="4419600" cy="5745325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Син</a:t>
            </a:r>
            <a:r>
              <a:rPr lang="ru-RU" dirty="0" smtClean="0"/>
              <a:t> </a:t>
            </a:r>
            <a:r>
              <a:rPr lang="tt-RU" dirty="0" smtClean="0"/>
              <a:t>әле үс һәм укы күп,</a:t>
            </a:r>
          </a:p>
          <a:p>
            <a:pPr>
              <a:buNone/>
            </a:pPr>
            <a:r>
              <a:rPr lang="tt-RU" dirty="0" smtClean="0"/>
              <a:t>Шунда аңларсың барын...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tt-RU" dirty="0" smtClean="0">
              <a:solidFill>
                <a:schemeClr val="accent3">
                  <a:lumMod val="75000"/>
                </a:schemeClr>
              </a:solidFill>
              <a:sym typeface="Wingdings"/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75000"/>
                  </a:schemeClr>
                </a:solidFill>
                <a:sym typeface="Wingdings"/>
              </a:rPr>
              <a:t></a:t>
            </a:r>
            <a:r>
              <a:rPr lang="tt-RU" dirty="0" smtClean="0">
                <a:solidFill>
                  <a:srgbClr val="FF0000"/>
                </a:solidFill>
              </a:rPr>
              <a:t>Ты </a:t>
            </a:r>
            <a:r>
              <a:rPr lang="tt-RU" dirty="0" smtClean="0">
                <a:solidFill>
                  <a:srgbClr val="FF0000"/>
                </a:solidFill>
              </a:rPr>
              <a:t>вырастеш</a:t>
            </a:r>
            <a:r>
              <a:rPr lang="ru-RU" dirty="0" err="1" smtClean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FF0000"/>
                </a:solidFill>
              </a:rPr>
              <a:t>, научишься,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Ты, наконец, поймешь…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592925"/>
          </a:xfrm>
        </p:spPr>
        <p:txBody>
          <a:bodyPr/>
          <a:lstStyle/>
          <a:p>
            <a:r>
              <a:rPr lang="ru-RU" dirty="0" smtClean="0"/>
              <a:t>Тор </a:t>
            </a:r>
            <a:r>
              <a:rPr lang="ru-RU" dirty="0" smtClean="0"/>
              <a:t>     –    встань</a:t>
            </a:r>
          </a:p>
          <a:p>
            <a:r>
              <a:rPr lang="ru-RU" dirty="0" err="1" smtClean="0"/>
              <a:t>Утыр</a:t>
            </a:r>
            <a:r>
              <a:rPr lang="ru-RU" dirty="0" smtClean="0"/>
              <a:t>    –    сядь</a:t>
            </a:r>
          </a:p>
          <a:p>
            <a:r>
              <a:rPr lang="tt-RU" dirty="0" smtClean="0"/>
              <a:t>Өйрән  –    </a:t>
            </a:r>
            <a:r>
              <a:rPr lang="tt-RU" dirty="0" smtClean="0"/>
              <a:t>учис</a:t>
            </a:r>
            <a:r>
              <a:rPr lang="ru-RU" dirty="0" err="1" smtClean="0"/>
              <a:t>ь</a:t>
            </a:r>
            <a:endParaRPr lang="ru-RU" dirty="0" smtClean="0"/>
          </a:p>
          <a:p>
            <a:r>
              <a:rPr lang="ru-RU" dirty="0" err="1" smtClean="0"/>
              <a:t>Аума</a:t>
            </a:r>
            <a:r>
              <a:rPr lang="ru-RU" dirty="0" smtClean="0"/>
              <a:t> </a:t>
            </a:r>
            <a:r>
              <a:rPr lang="ru-RU" dirty="0" smtClean="0"/>
              <a:t>    –    </a:t>
            </a:r>
            <a:r>
              <a:rPr lang="ru-RU" dirty="0" smtClean="0"/>
              <a:t>не падай</a:t>
            </a:r>
          </a:p>
          <a:p>
            <a:r>
              <a:rPr lang="tt-RU" dirty="0" smtClean="0"/>
              <a:t>Ү</a:t>
            </a:r>
            <a:r>
              <a:rPr lang="ru-RU" dirty="0" smtClean="0"/>
              <a:t>с         </a:t>
            </a:r>
            <a:r>
              <a:rPr lang="ru-RU" dirty="0" smtClean="0"/>
              <a:t>–  </a:t>
            </a:r>
            <a:r>
              <a:rPr lang="ru-RU" dirty="0" smtClean="0"/>
              <a:t> расти</a:t>
            </a:r>
            <a:endParaRPr lang="ru-RU" dirty="0" smtClean="0"/>
          </a:p>
          <a:p>
            <a:r>
              <a:rPr lang="ru-RU" dirty="0" err="1" smtClean="0"/>
              <a:t>Укы</a:t>
            </a:r>
            <a:r>
              <a:rPr lang="ru-RU" dirty="0" smtClean="0"/>
              <a:t>      –    </a:t>
            </a:r>
            <a:r>
              <a:rPr lang="ru-RU" dirty="0" smtClean="0"/>
              <a:t>учись </a:t>
            </a:r>
          </a:p>
          <a:p>
            <a:endParaRPr lang="ru-RU" dirty="0" smtClean="0"/>
          </a:p>
          <a:p>
            <a:r>
              <a:rPr lang="ru-RU" dirty="0" err="1" smtClean="0"/>
              <a:t>Сөйлә  </a:t>
            </a:r>
            <a:r>
              <a:rPr lang="ru-RU" dirty="0" smtClean="0"/>
              <a:t>–   рассказывай</a:t>
            </a:r>
          </a:p>
          <a:p>
            <a:r>
              <a:rPr lang="ru-RU" dirty="0" err="1" smtClean="0"/>
              <a:t>Эшлә </a:t>
            </a:r>
            <a:r>
              <a:rPr lang="ru-RU" dirty="0" err="1" smtClean="0"/>
              <a:t>  </a:t>
            </a:r>
            <a:r>
              <a:rPr lang="ru-RU" dirty="0" smtClean="0"/>
              <a:t>–    </a:t>
            </a:r>
            <a:r>
              <a:rPr lang="ru-RU" dirty="0" smtClean="0"/>
              <a:t>работай</a:t>
            </a:r>
          </a:p>
          <a:p>
            <a:r>
              <a:rPr lang="ru-RU" dirty="0" smtClean="0"/>
              <a:t>Кара </a:t>
            </a:r>
            <a:r>
              <a:rPr lang="ru-RU" dirty="0" smtClean="0"/>
              <a:t>   –    </a:t>
            </a:r>
            <a:r>
              <a:rPr lang="ru-RU" dirty="0" smtClean="0"/>
              <a:t>смотри</a:t>
            </a:r>
            <a:endParaRPr lang="tt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669125"/>
          </a:xfrm>
        </p:spPr>
        <p:txBody>
          <a:bodyPr/>
          <a:lstStyle/>
          <a:p>
            <a:r>
              <a:rPr lang="tt-RU" dirty="0" smtClean="0"/>
              <a:t>Тор</a:t>
            </a:r>
            <a:r>
              <a:rPr lang="tt-RU" dirty="0" smtClean="0">
                <a:solidFill>
                  <a:srgbClr val="FFFF00"/>
                </a:solidFill>
              </a:rPr>
              <a:t>а   </a:t>
            </a:r>
            <a:r>
              <a:rPr lang="tt-RU" dirty="0" smtClean="0">
                <a:solidFill>
                  <a:srgbClr val="FF0000"/>
                </a:solidFill>
              </a:rPr>
              <a:t>   </a:t>
            </a:r>
            <a:r>
              <a:rPr lang="tt-RU" dirty="0" smtClean="0"/>
              <a:t>–    </a:t>
            </a:r>
            <a:r>
              <a:rPr lang="tt-RU" dirty="0" smtClean="0"/>
              <a:t>встает</a:t>
            </a:r>
          </a:p>
          <a:p>
            <a:r>
              <a:rPr lang="tt-RU" dirty="0" smtClean="0"/>
              <a:t>Утыр</a:t>
            </a:r>
            <a:r>
              <a:rPr lang="tt-RU" dirty="0" smtClean="0">
                <a:solidFill>
                  <a:srgbClr val="FFFF00"/>
                </a:solidFill>
              </a:rPr>
              <a:t>а</a:t>
            </a:r>
            <a:r>
              <a:rPr lang="tt-RU" dirty="0" smtClean="0"/>
              <a:t> </a:t>
            </a:r>
            <a:r>
              <a:rPr lang="tt-RU" dirty="0" smtClean="0"/>
              <a:t>  –    </a:t>
            </a:r>
            <a:r>
              <a:rPr lang="tt-RU" dirty="0" smtClean="0"/>
              <a:t>сидит</a:t>
            </a:r>
          </a:p>
          <a:p>
            <a:r>
              <a:rPr lang="tt-RU" dirty="0" smtClean="0"/>
              <a:t>Өйрән</a:t>
            </a:r>
            <a:r>
              <a:rPr lang="tt-RU" dirty="0" smtClean="0">
                <a:solidFill>
                  <a:srgbClr val="FFFF00"/>
                </a:solidFill>
              </a:rPr>
              <a:t>ә </a:t>
            </a:r>
            <a:r>
              <a:rPr lang="tt-RU" dirty="0" smtClean="0"/>
              <a:t>–  изучает</a:t>
            </a:r>
          </a:p>
          <a:p>
            <a:r>
              <a:rPr lang="tt-RU" dirty="0" smtClean="0"/>
              <a:t>Аум</a:t>
            </a:r>
            <a:r>
              <a:rPr lang="tt-RU" dirty="0" smtClean="0">
                <a:solidFill>
                  <a:srgbClr val="FFFF00"/>
                </a:solidFill>
              </a:rPr>
              <a:t>ый   </a:t>
            </a:r>
            <a:r>
              <a:rPr lang="tt-RU" dirty="0" smtClean="0"/>
              <a:t>–   не падает</a:t>
            </a:r>
          </a:p>
          <a:p>
            <a:r>
              <a:rPr lang="tt-RU" dirty="0" smtClean="0"/>
              <a:t>Үс</a:t>
            </a:r>
            <a:r>
              <a:rPr lang="tt-RU" dirty="0" smtClean="0">
                <a:solidFill>
                  <a:srgbClr val="FFFF00"/>
                </a:solidFill>
              </a:rPr>
              <a:t>ә</a:t>
            </a:r>
            <a:r>
              <a:rPr lang="tt-RU" dirty="0" smtClean="0"/>
              <a:t>         –    </a:t>
            </a:r>
            <a:r>
              <a:rPr lang="tt-RU" dirty="0" smtClean="0"/>
              <a:t>растет</a:t>
            </a:r>
          </a:p>
          <a:p>
            <a:r>
              <a:rPr lang="tt-RU" dirty="0" smtClean="0"/>
              <a:t>Ук</a:t>
            </a:r>
            <a:r>
              <a:rPr lang="tt-RU" dirty="0" smtClean="0">
                <a:solidFill>
                  <a:srgbClr val="FFFF00"/>
                </a:solidFill>
              </a:rPr>
              <a:t>ый </a:t>
            </a:r>
            <a:r>
              <a:rPr lang="tt-RU" dirty="0" smtClean="0">
                <a:solidFill>
                  <a:srgbClr val="FFFF00"/>
                </a:solidFill>
              </a:rPr>
              <a:t>     </a:t>
            </a:r>
            <a:r>
              <a:rPr lang="tt-RU" dirty="0" smtClean="0"/>
              <a:t>–      </a:t>
            </a:r>
            <a:r>
              <a:rPr lang="tt-RU" dirty="0" smtClean="0"/>
              <a:t>учится</a:t>
            </a:r>
          </a:p>
          <a:p>
            <a:endParaRPr lang="tt-RU" dirty="0" smtClean="0"/>
          </a:p>
          <a:p>
            <a:r>
              <a:rPr lang="tt-RU" dirty="0" smtClean="0"/>
              <a:t>Сөйл</a:t>
            </a:r>
            <a:r>
              <a:rPr lang="tt-RU" dirty="0" smtClean="0">
                <a:solidFill>
                  <a:srgbClr val="FFFF00"/>
                </a:solidFill>
              </a:rPr>
              <a:t>и  </a:t>
            </a:r>
            <a:r>
              <a:rPr lang="tt-RU" dirty="0" smtClean="0"/>
              <a:t>–   рассказывает</a:t>
            </a:r>
          </a:p>
          <a:p>
            <a:r>
              <a:rPr lang="tt-RU" dirty="0" smtClean="0"/>
              <a:t>Эшл</a:t>
            </a:r>
            <a:r>
              <a:rPr lang="tt-RU" dirty="0" smtClean="0">
                <a:solidFill>
                  <a:srgbClr val="FFFF00"/>
                </a:solidFill>
              </a:rPr>
              <a:t>и</a:t>
            </a:r>
            <a:r>
              <a:rPr lang="tt-RU" dirty="0" smtClean="0"/>
              <a:t> </a:t>
            </a:r>
            <a:r>
              <a:rPr lang="tt-RU" dirty="0" smtClean="0"/>
              <a:t>  –     </a:t>
            </a:r>
            <a:r>
              <a:rPr lang="tt-RU" dirty="0" smtClean="0"/>
              <a:t>работает</a:t>
            </a:r>
          </a:p>
          <a:p>
            <a:r>
              <a:rPr lang="tt-RU" dirty="0" smtClean="0"/>
              <a:t>Кар</a:t>
            </a:r>
            <a:r>
              <a:rPr lang="tt-RU" dirty="0" smtClean="0">
                <a:solidFill>
                  <a:srgbClr val="FFFF00"/>
                </a:solidFill>
              </a:rPr>
              <a:t>ый</a:t>
            </a:r>
            <a:r>
              <a:rPr lang="tt-RU" dirty="0" smtClean="0"/>
              <a:t> </a:t>
            </a:r>
            <a:r>
              <a:rPr lang="tt-RU" dirty="0" smtClean="0"/>
              <a:t> </a:t>
            </a:r>
            <a:r>
              <a:rPr lang="tt-RU" dirty="0" smtClean="0"/>
              <a:t>–    </a:t>
            </a:r>
            <a:r>
              <a:rPr lang="tt-RU" dirty="0" smtClean="0"/>
              <a:t>смотрит</a:t>
            </a:r>
            <a:endParaRPr lang="tt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574532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tt-RU" dirty="0" smtClean="0"/>
              <a:t>Кош түгел – оча, </a:t>
            </a: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    </a:t>
            </a:r>
            <a:r>
              <a:rPr lang="tt-RU" dirty="0" smtClean="0"/>
              <a:t>Елан түгел – </a:t>
            </a:r>
            <a:r>
              <a:rPr lang="tt-RU" dirty="0" smtClean="0"/>
              <a:t>чага.</a:t>
            </a:r>
          </a:p>
          <a:p>
            <a:r>
              <a:rPr lang="tt-RU" dirty="0" smtClean="0"/>
              <a:t>Чәчәкләргә кунып, татлы азык таба.</a:t>
            </a:r>
          </a:p>
          <a:p>
            <a:endParaRPr lang="tt-RU" dirty="0" smtClean="0"/>
          </a:p>
          <a:p>
            <a:r>
              <a:rPr lang="tt-RU" i="1" dirty="0" smtClean="0">
                <a:solidFill>
                  <a:srgbClr val="FFFF00"/>
                </a:solidFill>
              </a:rPr>
              <a:t>Чага – </a:t>
            </a:r>
            <a:r>
              <a:rPr lang="ru-RU" i="1" dirty="0" smtClean="0">
                <a:solidFill>
                  <a:srgbClr val="FFFF00"/>
                </a:solidFill>
              </a:rPr>
              <a:t>жалит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Таба</a:t>
            </a:r>
            <a:r>
              <a:rPr lang="ru-RU" i="1" dirty="0" smtClean="0">
                <a:solidFill>
                  <a:srgbClr val="FFFF00"/>
                </a:solidFill>
              </a:rPr>
              <a:t> – находит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Азык</a:t>
            </a:r>
            <a:r>
              <a:rPr lang="ru-RU" i="1" dirty="0" smtClean="0">
                <a:solidFill>
                  <a:srgbClr val="FFFF00"/>
                </a:solidFill>
              </a:rPr>
              <a:t> – пища, еда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Елан</a:t>
            </a:r>
            <a:r>
              <a:rPr lang="ru-RU" i="1" dirty="0" smtClean="0">
                <a:solidFill>
                  <a:srgbClr val="FFFF00"/>
                </a:solidFill>
              </a:rPr>
              <a:t> – змея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Татлы</a:t>
            </a:r>
            <a:r>
              <a:rPr lang="ru-RU" i="1" dirty="0" smtClean="0">
                <a:solidFill>
                  <a:srgbClr val="FFFF00"/>
                </a:solidFill>
              </a:rPr>
              <a:t> – сладкий</a:t>
            </a:r>
          </a:p>
          <a:p>
            <a:r>
              <a:rPr lang="ru-RU" i="1" dirty="0" err="1" smtClean="0">
                <a:solidFill>
                  <a:srgbClr val="FFFF00"/>
                </a:solidFill>
              </a:rPr>
              <a:t>Кунып</a:t>
            </a:r>
            <a:r>
              <a:rPr lang="ru-RU" i="1" dirty="0" smtClean="0">
                <a:solidFill>
                  <a:srgbClr val="FFFF00"/>
                </a:solidFill>
              </a:rPr>
              <a:t> - садится</a:t>
            </a:r>
            <a:endParaRPr lang="tt-RU" i="1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038600" cy="574532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/>
              <a:t>Кырлар</a:t>
            </a:r>
            <a:r>
              <a:rPr lang="ru-RU" dirty="0"/>
              <a:t> буш кала. </a:t>
            </a:r>
            <a:r>
              <a:rPr lang="ru-RU" dirty="0" err="1"/>
              <a:t>Яңгырлар</a:t>
            </a:r>
            <a:r>
              <a:rPr lang="ru-RU" dirty="0"/>
              <a:t> </a:t>
            </a:r>
            <a:r>
              <a:rPr lang="ru-RU" dirty="0" err="1"/>
              <a:t>ява</a:t>
            </a:r>
            <a:r>
              <a:rPr lang="ru-RU" dirty="0"/>
              <a:t>; </a:t>
            </a:r>
          </a:p>
          <a:p>
            <a:r>
              <a:rPr lang="ru-RU" dirty="0" err="1"/>
              <a:t>Җирләр</a:t>
            </a:r>
            <a:r>
              <a:rPr lang="ru-RU" dirty="0"/>
              <a:t> </a:t>
            </a:r>
            <a:r>
              <a:rPr lang="ru-RU" dirty="0" err="1"/>
              <a:t>дымлана</a:t>
            </a:r>
            <a:r>
              <a:rPr lang="ru-RU" dirty="0"/>
              <a:t> – 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кайчак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(Г.Тукай)</a:t>
            </a:r>
            <a:endParaRPr lang="ru-RU" dirty="0" smtClean="0"/>
          </a:p>
          <a:p>
            <a:pPr marL="0" indent="0">
              <a:buNone/>
            </a:pPr>
            <a:endParaRPr lang="tt-RU" dirty="0"/>
          </a:p>
          <a:p>
            <a:pPr marL="0" indent="0">
              <a:buNone/>
            </a:pPr>
            <a:r>
              <a:rPr lang="tt-RU" dirty="0" smtClean="0">
                <a:solidFill>
                  <a:srgbClr val="C00000"/>
                </a:solidFill>
                <a:sym typeface="Wingdings"/>
              </a:rPr>
              <a:t></a:t>
            </a:r>
            <a:r>
              <a:rPr lang="ru-RU" dirty="0" smtClean="0">
                <a:solidFill>
                  <a:srgbClr val="C00000"/>
                </a:solidFill>
                <a:sym typeface="Wingdings"/>
              </a:rPr>
              <a:t>  </a:t>
            </a:r>
            <a:r>
              <a:rPr lang="tt-RU" dirty="0" smtClean="0">
                <a:solidFill>
                  <a:srgbClr val="FFFF00"/>
                </a:solidFill>
              </a:rPr>
              <a:t>Буш </a:t>
            </a:r>
            <a:r>
              <a:rPr lang="tt-RU" dirty="0" smtClean="0">
                <a:solidFill>
                  <a:srgbClr val="FFFF00"/>
                </a:solidFill>
              </a:rPr>
              <a:t>кала – остаются пустыми</a:t>
            </a:r>
          </a:p>
          <a:p>
            <a:pPr marL="0" indent="0">
              <a:buNone/>
            </a:pPr>
            <a:r>
              <a:rPr lang="tt-RU" dirty="0" smtClean="0">
                <a:solidFill>
                  <a:srgbClr val="C00000"/>
                </a:solidFill>
                <a:sym typeface="Wingdings"/>
              </a:rPr>
              <a:t></a:t>
            </a:r>
            <a:r>
              <a:rPr lang="ru-RU" dirty="0" smtClean="0">
                <a:solidFill>
                  <a:srgbClr val="C00000"/>
                </a:solidFill>
                <a:sym typeface="Wingdings"/>
              </a:rPr>
              <a:t> </a:t>
            </a:r>
            <a:r>
              <a:rPr lang="ru-RU" dirty="0" smtClean="0">
                <a:sym typeface="Wingdings"/>
              </a:rPr>
              <a:t> </a:t>
            </a:r>
            <a:r>
              <a:rPr lang="tt-RU" dirty="0" smtClean="0">
                <a:solidFill>
                  <a:srgbClr val="FFFF00"/>
                </a:solidFill>
              </a:rPr>
              <a:t>Ява </a:t>
            </a:r>
            <a:r>
              <a:rPr lang="tt-RU" dirty="0" smtClean="0">
                <a:solidFill>
                  <a:srgbClr val="FFFF00"/>
                </a:solidFill>
              </a:rPr>
              <a:t>– идет</a:t>
            </a:r>
          </a:p>
          <a:p>
            <a:pPr marL="0" indent="0">
              <a:buNone/>
            </a:pPr>
            <a:r>
              <a:rPr lang="tt-RU" dirty="0" smtClean="0">
                <a:solidFill>
                  <a:srgbClr val="C00000"/>
                </a:solidFill>
                <a:sym typeface="Wingdings"/>
              </a:rPr>
              <a:t></a:t>
            </a:r>
            <a:r>
              <a:rPr lang="ru-RU" dirty="0" smtClean="0">
                <a:solidFill>
                  <a:srgbClr val="C00000"/>
                </a:solidFill>
                <a:sym typeface="Wingdings"/>
              </a:rPr>
              <a:t> </a:t>
            </a:r>
            <a:r>
              <a:rPr lang="tt-RU" dirty="0" smtClean="0">
                <a:solidFill>
                  <a:srgbClr val="FFFF00"/>
                </a:solidFill>
              </a:rPr>
              <a:t>Дымлана </a:t>
            </a:r>
            <a:r>
              <a:rPr lang="tt-RU" dirty="0" smtClean="0">
                <a:solidFill>
                  <a:srgbClr val="FFFF00"/>
                </a:solidFill>
              </a:rPr>
              <a:t>– становится мокрой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tt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066800"/>
            <a:ext cx="3124200" cy="5334000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к</a:t>
            </a:r>
            <a:r>
              <a:rPr lang="tt-RU" dirty="0" smtClean="0"/>
              <a:t>ил -</a:t>
            </a:r>
            <a:endParaRPr lang="tt-RU" dirty="0" smtClean="0"/>
          </a:p>
          <a:p>
            <a:pPr>
              <a:buNone/>
            </a:pPr>
            <a:r>
              <a:rPr lang="tt-RU" dirty="0" smtClean="0"/>
              <a:t>у</a:t>
            </a:r>
            <a:r>
              <a:rPr lang="tt-RU" dirty="0" smtClean="0"/>
              <a:t>тыр -</a:t>
            </a:r>
            <a:endParaRPr lang="tt-RU" dirty="0" smtClean="0"/>
          </a:p>
          <a:p>
            <a:pPr>
              <a:buNone/>
            </a:pPr>
            <a:r>
              <a:rPr lang="tt-RU" dirty="0" smtClean="0"/>
              <a:t>я</a:t>
            </a:r>
            <a:r>
              <a:rPr lang="tt-RU" dirty="0" smtClean="0"/>
              <a:t>з -</a:t>
            </a:r>
            <a:endParaRPr lang="tt-RU" dirty="0" smtClean="0"/>
          </a:p>
          <a:p>
            <a:pPr>
              <a:buNone/>
            </a:pPr>
            <a:r>
              <a:rPr lang="tt-RU" dirty="0" smtClean="0"/>
              <a:t>к</a:t>
            </a:r>
            <a:r>
              <a:rPr lang="tt-RU" dirty="0" smtClean="0"/>
              <a:t>айт -</a:t>
            </a:r>
            <a:endParaRPr lang="tt-RU" dirty="0" smtClean="0"/>
          </a:p>
          <a:p>
            <a:pPr>
              <a:buNone/>
            </a:pPr>
            <a:r>
              <a:rPr lang="tt-RU" dirty="0" smtClean="0"/>
              <a:t>э</a:t>
            </a:r>
            <a:r>
              <a:rPr lang="tt-RU" dirty="0" smtClean="0"/>
              <a:t>ч -</a:t>
            </a:r>
          </a:p>
          <a:p>
            <a:pPr>
              <a:buNone/>
            </a:pPr>
            <a:r>
              <a:rPr lang="tt-RU" dirty="0" smtClean="0"/>
              <a:t>эшлә </a:t>
            </a:r>
            <a:r>
              <a:rPr lang="tt-RU" dirty="0" smtClean="0"/>
              <a:t>–</a:t>
            </a:r>
          </a:p>
          <a:p>
            <a:pPr>
              <a:buNone/>
            </a:pPr>
            <a:r>
              <a:rPr lang="tt-RU" dirty="0" smtClean="0"/>
              <a:t>сана –</a:t>
            </a:r>
          </a:p>
          <a:p>
            <a:pPr>
              <a:buNone/>
            </a:pPr>
            <a:r>
              <a:rPr lang="tt-RU" dirty="0" smtClean="0"/>
              <a:t>уйна </a:t>
            </a:r>
            <a:r>
              <a:rPr lang="tt-RU" dirty="0" smtClean="0"/>
              <a:t>–</a:t>
            </a:r>
          </a:p>
          <a:p>
            <a:pPr>
              <a:buNone/>
            </a:pPr>
            <a:r>
              <a:rPr lang="tt-RU" dirty="0" smtClean="0"/>
              <a:t>сөйлә </a:t>
            </a:r>
            <a:r>
              <a:rPr lang="tt-RU" dirty="0" smtClean="0"/>
              <a:t>–</a:t>
            </a:r>
          </a:p>
          <a:p>
            <a:pPr>
              <a:buNone/>
            </a:pPr>
            <a:r>
              <a:rPr lang="tt-RU" dirty="0" smtClean="0"/>
              <a:t>кара –</a:t>
            </a:r>
            <a:endParaRPr lang="tt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143000"/>
            <a:ext cx="4038600" cy="5211925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к</a:t>
            </a:r>
            <a:r>
              <a:rPr lang="tt-RU" dirty="0" smtClean="0"/>
              <a:t>ил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ә</a:t>
            </a:r>
            <a:endParaRPr lang="tt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у</a:t>
            </a:r>
            <a:r>
              <a:rPr lang="tt-RU" dirty="0" smtClean="0"/>
              <a:t>тыр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а</a:t>
            </a:r>
            <a:endParaRPr lang="tt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я</a:t>
            </a:r>
            <a:r>
              <a:rPr lang="tt-RU" dirty="0" smtClean="0"/>
              <a:t>з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а</a:t>
            </a:r>
            <a:endParaRPr lang="tt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к</a:t>
            </a:r>
            <a:r>
              <a:rPr lang="tt-RU" dirty="0" smtClean="0"/>
              <a:t>айт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а</a:t>
            </a:r>
            <a:endParaRPr lang="tt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э</a:t>
            </a:r>
            <a:r>
              <a:rPr lang="tt-RU" dirty="0" smtClean="0"/>
              <a:t>ч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ә</a:t>
            </a:r>
            <a:endParaRPr lang="tt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эшл </a:t>
            </a:r>
            <a:r>
              <a:rPr lang="tt-RU" dirty="0" smtClean="0"/>
              <a:t>–</a:t>
            </a:r>
            <a:r>
              <a:rPr lang="tt-RU" dirty="0" smtClean="0">
                <a:solidFill>
                  <a:srgbClr val="FFFF00"/>
                </a:solidFill>
              </a:rPr>
              <a:t>и</a:t>
            </a:r>
          </a:p>
          <a:p>
            <a:pPr>
              <a:buNone/>
            </a:pPr>
            <a:r>
              <a:rPr lang="tt-RU" dirty="0" smtClean="0"/>
              <a:t>сан –</a:t>
            </a:r>
            <a:r>
              <a:rPr lang="tt-RU" dirty="0" smtClean="0">
                <a:solidFill>
                  <a:srgbClr val="FFFF00"/>
                </a:solidFill>
              </a:rPr>
              <a:t>ый</a:t>
            </a:r>
          </a:p>
          <a:p>
            <a:pPr>
              <a:buNone/>
            </a:pPr>
            <a:r>
              <a:rPr lang="tt-RU" dirty="0" smtClean="0"/>
              <a:t>уйн –</a:t>
            </a:r>
            <a:r>
              <a:rPr lang="tt-RU" dirty="0" smtClean="0">
                <a:solidFill>
                  <a:srgbClr val="FFFF00"/>
                </a:solidFill>
              </a:rPr>
              <a:t>ый</a:t>
            </a:r>
          </a:p>
          <a:p>
            <a:pPr>
              <a:buNone/>
            </a:pPr>
            <a:r>
              <a:rPr lang="tt-RU" dirty="0" smtClean="0"/>
              <a:t>сөйл – </a:t>
            </a:r>
            <a:r>
              <a:rPr lang="tt-RU" dirty="0" smtClean="0">
                <a:solidFill>
                  <a:srgbClr val="FFFF00"/>
                </a:solidFill>
              </a:rPr>
              <a:t>и</a:t>
            </a:r>
          </a:p>
          <a:p>
            <a:pPr>
              <a:buNone/>
            </a:pPr>
            <a:r>
              <a:rPr lang="tt-RU" dirty="0" smtClean="0"/>
              <a:t>кар-</a:t>
            </a:r>
            <a:r>
              <a:rPr lang="tt-RU" dirty="0" smtClean="0">
                <a:solidFill>
                  <a:srgbClr val="FFFF00"/>
                </a:solidFill>
              </a:rPr>
              <a:t>ый</a:t>
            </a:r>
            <a:endParaRPr lang="tt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54550371"/>
              </p:ext>
            </p:extLst>
          </p:nvPr>
        </p:nvGraphicFramePr>
        <p:xfrm>
          <a:off x="457200" y="2133600"/>
          <a:ext cx="83058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ru-RU" dirty="0" err="1" smtClean="0"/>
                        <a:t>зат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белщм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калам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эчщм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башлыйм</a:t>
                      </a:r>
                      <a:endParaRPr lang="tt-RU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r>
                        <a:rPr lang="ru-RU" dirty="0" err="1" smtClean="0"/>
                        <a:t>зат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</a:t>
                      </a:r>
                      <a:r>
                        <a:rPr lang="tt-RU" dirty="0" smtClean="0"/>
                        <a:t>әсең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каласың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эчәсең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башлыйсың</a:t>
                      </a:r>
                      <a:endParaRPr lang="tt-RU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III </a:t>
                      </a:r>
                      <a:r>
                        <a:rPr lang="ru-RU" dirty="0" err="1" smtClean="0"/>
                        <a:t>зат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белә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кала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эчә</a:t>
                      </a:r>
                      <a:endParaRPr lang="tt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башлый</a:t>
                      </a:r>
                      <a:endParaRPr lang="tt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tt-RU" dirty="0" smtClean="0"/>
              <a:t>Җәй көне, эссе һавада мин суда коенам, йөзәм</a:t>
            </a:r>
          </a:p>
          <a:p>
            <a:r>
              <a:rPr lang="tt-RU" dirty="0" smtClean="0"/>
              <a:t>Чәчрәтәм, уйныйм, чумам, башым белән суны сөзәм.                          (Г.тукай “Су анасы”)</a:t>
            </a:r>
          </a:p>
          <a:p>
            <a:endParaRPr lang="tt-RU" dirty="0" smtClean="0"/>
          </a:p>
          <a:p>
            <a:endParaRPr lang="tt-RU" dirty="0" smtClean="0"/>
          </a:p>
          <a:p>
            <a:endParaRPr lang="tt-RU" dirty="0" smtClean="0"/>
          </a:p>
          <a:p>
            <a:r>
              <a:rPr lang="tt-RU" dirty="0" smtClean="0"/>
              <a:t>й</a:t>
            </a:r>
            <a:r>
              <a:rPr lang="tt-RU" dirty="0" smtClean="0"/>
              <a:t>өзәм </a:t>
            </a:r>
            <a:r>
              <a:rPr lang="tt-RU" dirty="0" smtClean="0"/>
              <a:t>-</a:t>
            </a:r>
          </a:p>
          <a:p>
            <a:r>
              <a:rPr lang="tt-RU" dirty="0" smtClean="0"/>
              <a:t>к</a:t>
            </a:r>
            <a:r>
              <a:rPr lang="tt-RU" dirty="0" smtClean="0"/>
              <a:t>оенам</a:t>
            </a:r>
            <a:endParaRPr lang="tt-RU" dirty="0" smtClean="0"/>
          </a:p>
          <a:p>
            <a:r>
              <a:rPr lang="tt-RU" dirty="0" smtClean="0"/>
              <a:t>ч</a:t>
            </a:r>
            <a:r>
              <a:rPr lang="tt-RU" dirty="0" smtClean="0"/>
              <a:t>әчрәтәм</a:t>
            </a:r>
            <a:endParaRPr lang="tt-RU" dirty="0" smtClean="0"/>
          </a:p>
          <a:p>
            <a:r>
              <a:rPr lang="tt-RU" dirty="0" smtClean="0"/>
              <a:t>у</a:t>
            </a:r>
            <a:r>
              <a:rPr lang="tt-RU" dirty="0" smtClean="0"/>
              <a:t>йныйм </a:t>
            </a:r>
            <a:endParaRPr lang="tt-RU" dirty="0" smtClean="0"/>
          </a:p>
          <a:p>
            <a:r>
              <a:rPr lang="tt-RU" dirty="0" smtClean="0"/>
              <a:t>ч</a:t>
            </a:r>
            <a:r>
              <a:rPr lang="tt-RU" dirty="0" smtClean="0"/>
              <a:t>умам</a:t>
            </a:r>
            <a:endParaRPr lang="tt-RU" dirty="0" smtClean="0"/>
          </a:p>
          <a:p>
            <a:r>
              <a:rPr lang="tt-RU" dirty="0" smtClean="0"/>
              <a:t>сөзәм</a:t>
            </a:r>
            <a:endParaRPr lang="tt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8382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t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rgbClr val="92D050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316</Words>
  <Application>Microsoft Office PowerPoint</Application>
  <PresentationFormat>Экран (4:3)</PresentationFormat>
  <Paragraphs>102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,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 </dc:title>
  <dc:creator>я</dc:creator>
  <cp:lastModifiedBy>х</cp:lastModifiedBy>
  <cp:revision>39</cp:revision>
  <dcterms:created xsi:type="dcterms:W3CDTF">2015-10-03T16:27:38Z</dcterms:created>
  <dcterms:modified xsi:type="dcterms:W3CDTF">2015-10-05T19:35:46Z</dcterms:modified>
</cp:coreProperties>
</file>