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42"/>
            <a:ext cx="9144000" cy="68437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77072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Группы крови. Переливание крови.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718897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Группы крови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81518" cy="4176464"/>
          </a:xfrm>
        </p:spPr>
      </p:pic>
    </p:spTree>
    <p:extLst>
      <p:ext uri="{BB962C8B-B14F-4D97-AF65-F5344CB8AC3E}">
        <p14:creationId xmlns:p14="http://schemas.microsoft.com/office/powerpoint/2010/main" val="3526722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1009"/>
            <a:ext cx="6371858" cy="6826991"/>
          </a:xfrm>
        </p:spPr>
      </p:pic>
    </p:spTree>
    <p:extLst>
      <p:ext uri="{BB962C8B-B14F-4D97-AF65-F5344CB8AC3E}">
        <p14:creationId xmlns:p14="http://schemas.microsoft.com/office/powerpoint/2010/main" val="84027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Резус –фактор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37256"/>
            <a:ext cx="4934267" cy="54280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Был открыт в 1937-1940гг. </a:t>
            </a:r>
            <a:r>
              <a:rPr lang="ru-RU" dirty="0"/>
              <a:t>—</a:t>
            </a:r>
            <a:r>
              <a:rPr lang="ru-RU" dirty="0" err="1" smtClean="0"/>
              <a:t>К.Ландштейнером</a:t>
            </a:r>
            <a:r>
              <a:rPr lang="ru-RU" dirty="0" smtClean="0"/>
              <a:t> </a:t>
            </a:r>
            <a:r>
              <a:rPr lang="ru-RU" dirty="0"/>
              <a:t>и его </a:t>
            </a:r>
            <a:r>
              <a:rPr lang="ru-RU" dirty="0" smtClean="0"/>
              <a:t>коллегами: А. Винером </a:t>
            </a:r>
            <a:r>
              <a:rPr lang="ru-RU" dirty="0"/>
              <a:t>и </a:t>
            </a:r>
            <a:r>
              <a:rPr lang="ru-RU" dirty="0" smtClean="0"/>
              <a:t>Ф. </a:t>
            </a:r>
            <a:r>
              <a:rPr lang="ru-RU" dirty="0"/>
              <a:t>Левиным.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Резус-фактор </a:t>
            </a:r>
            <a:r>
              <a:rPr lang="ru-RU" dirty="0"/>
              <a:t>– еще один белок крови (антиген, </a:t>
            </a:r>
            <a:r>
              <a:rPr lang="ru-RU" dirty="0" err="1"/>
              <a:t>агглютиноген</a:t>
            </a:r>
            <a:r>
              <a:rPr lang="ru-RU" dirty="0"/>
              <a:t> ). Впервые он был обнаружен в крови обезьян макак-резусов в 1940 году.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/>
              <a:t>85% людей в крови есть этот белок, их называют </a:t>
            </a:r>
            <a:r>
              <a:rPr lang="ru-RU" dirty="0">
                <a:solidFill>
                  <a:srgbClr val="FF0000"/>
                </a:solidFill>
              </a:rPr>
              <a:t>резус-положительными ( </a:t>
            </a:r>
            <a:r>
              <a:rPr lang="ru-RU" dirty="0" err="1">
                <a:solidFill>
                  <a:srgbClr val="FF0000"/>
                </a:solidFill>
              </a:rPr>
              <a:t>Rh</a:t>
            </a:r>
            <a:r>
              <a:rPr lang="ru-RU" dirty="0">
                <a:solidFill>
                  <a:srgbClr val="FF0000"/>
                </a:solidFill>
              </a:rPr>
              <a:t>+ </a:t>
            </a:r>
            <a:r>
              <a:rPr lang="ru-RU" dirty="0"/>
              <a:t>) 25% людей не имеют этого белка в крови,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их </a:t>
            </a:r>
            <a:r>
              <a:rPr lang="ru-RU" dirty="0"/>
              <a:t>называют </a:t>
            </a:r>
            <a:r>
              <a:rPr lang="ru-RU" dirty="0">
                <a:solidFill>
                  <a:srgbClr val="FF0000"/>
                </a:solidFill>
              </a:rPr>
              <a:t>резус-отрицательными ( </a:t>
            </a:r>
            <a:r>
              <a:rPr lang="ru-RU" dirty="0" err="1">
                <a:solidFill>
                  <a:srgbClr val="FF0000"/>
                </a:solidFill>
              </a:rPr>
              <a:t>Rh</a:t>
            </a:r>
            <a:r>
              <a:rPr lang="ru-RU" dirty="0">
                <a:solidFill>
                  <a:srgbClr val="FF0000"/>
                </a:solidFill>
              </a:rPr>
              <a:t> -) </a:t>
            </a:r>
            <a:r>
              <a:rPr lang="ru-RU" dirty="0"/>
              <a:t>Резус-фактор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246" y="3429000"/>
            <a:ext cx="4440493" cy="333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67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Какую группу крови можно перелить человеку с :</a:t>
            </a:r>
          </a:p>
          <a:p>
            <a:r>
              <a:rPr lang="en-US" sz="5400" dirty="0" smtClean="0">
                <a:solidFill>
                  <a:srgbClr val="FF0000"/>
                </a:solidFill>
              </a:rPr>
              <a:t>II</a:t>
            </a:r>
            <a:r>
              <a:rPr lang="ru-RU" sz="5400" dirty="0" smtClean="0">
                <a:solidFill>
                  <a:srgbClr val="FF0000"/>
                </a:solidFill>
              </a:rPr>
              <a:t>(А)</a:t>
            </a:r>
            <a:r>
              <a:rPr lang="en-US" sz="5400" dirty="0">
                <a:solidFill>
                  <a:srgbClr val="FF0000"/>
                </a:solidFill>
              </a:rPr>
              <a:t> Rh+ </a:t>
            </a:r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en-US" sz="5400" dirty="0">
                <a:solidFill>
                  <a:srgbClr val="FF0000"/>
                </a:solidFill>
              </a:rPr>
              <a:t> IV(AB</a:t>
            </a:r>
            <a:r>
              <a:rPr lang="en-US" sz="5400" dirty="0" smtClean="0">
                <a:solidFill>
                  <a:srgbClr val="FF0000"/>
                </a:solidFill>
              </a:rPr>
              <a:t>)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Rh</a:t>
            </a:r>
            <a:r>
              <a:rPr lang="ru-RU" sz="5400" dirty="0" smtClean="0">
                <a:solidFill>
                  <a:srgbClr val="FF0000"/>
                </a:solidFill>
              </a:rPr>
              <a:t>-</a:t>
            </a:r>
          </a:p>
          <a:p>
            <a:r>
              <a:rPr lang="en-US" sz="5400" dirty="0">
                <a:solidFill>
                  <a:srgbClr val="FF0000"/>
                </a:solidFill>
              </a:rPr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I</a:t>
            </a:r>
            <a:r>
              <a:rPr lang="ru-RU" sz="5400" dirty="0" smtClean="0">
                <a:solidFill>
                  <a:srgbClr val="FF0000"/>
                </a:solidFill>
              </a:rPr>
              <a:t>(0)</a:t>
            </a:r>
            <a:r>
              <a:rPr lang="en-US" sz="5400" dirty="0">
                <a:solidFill>
                  <a:srgbClr val="FF0000"/>
                </a:solidFill>
              </a:rPr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Rh-</a:t>
            </a:r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en-US" sz="5400" dirty="0" smtClean="0">
                <a:solidFill>
                  <a:srgbClr val="FF0000"/>
                </a:solidFill>
              </a:rPr>
              <a:t>III(B</a:t>
            </a:r>
            <a:r>
              <a:rPr lang="ru-RU" sz="5400" dirty="0" smtClean="0">
                <a:solidFill>
                  <a:srgbClr val="FF0000"/>
                </a:solidFill>
              </a:rPr>
              <a:t>) </a:t>
            </a:r>
            <a:r>
              <a:rPr lang="en-US" sz="5400" dirty="0">
                <a:solidFill>
                  <a:srgbClr val="FF0000"/>
                </a:solidFill>
              </a:rPr>
              <a:t>Rh+ </a:t>
            </a:r>
            <a:endParaRPr lang="ru-RU" sz="5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377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Конспект по параграфу 16</a:t>
            </a:r>
          </a:p>
          <a:p>
            <a:r>
              <a:rPr lang="ru-RU" dirty="0" smtClean="0"/>
              <a:t>Параграф 17 выучить, ответить на вопросы с 1-5 в конце параграфа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53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переливания крови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Римский папа Иннокентий VIII пытался вернуть себе молодость с помощью вливания крови, взятой от десятилетних мальчиков. Мальчики погибли от кровопотери, а вслед за ними скончался и сам папа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9406"/>
            <a:ext cx="389980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9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574" y="188640"/>
            <a:ext cx="3655345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Первые опыты по переливанию крови животных человеку – в 17 веке. Первое успешное переливание крови (от ягненка человеку) состоялось в 1667 г.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9" y="116632"/>
            <a:ext cx="5091995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68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3284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Первое переливание крови от человека человеку осуществил английский врач Дж. </a:t>
            </a:r>
            <a:r>
              <a:rPr lang="ru-RU" dirty="0" err="1"/>
              <a:t>Бланделл</a:t>
            </a:r>
            <a:r>
              <a:rPr lang="ru-RU" dirty="0"/>
              <a:t> в 1819 г. Остались воспоминания </a:t>
            </a:r>
            <a:r>
              <a:rPr lang="ru-RU" dirty="0" smtClean="0"/>
              <a:t>пациентки, </a:t>
            </a:r>
            <a:r>
              <a:rPr lang="ru-RU" dirty="0"/>
              <a:t>потерявшей много крови при родах и получившей затем четверть литра донорской крови. По её словам, она ощутила, „будто сама жизнь проникает в её организм“.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986203"/>
            <a:ext cx="7308304" cy="387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8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Почему в одних случаях чужая кровь отлично «приживается» в организме нового «хозяина» и спасает ему жизнь, а в других разрушается и вызывает тяжелую, подчас смертельную реакцию?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6" y="2686036"/>
            <a:ext cx="7416824" cy="417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97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t="4359" b="15191"/>
          <a:stretch/>
        </p:blipFill>
        <p:spPr>
          <a:xfrm>
            <a:off x="3511739" y="1945641"/>
            <a:ext cx="3531856" cy="265790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16561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На эти вопросы в начале XX в. дали ответ немецкий ученый </a:t>
            </a:r>
            <a:r>
              <a:rPr lang="ru-RU" dirty="0" err="1"/>
              <a:t>П.Эрлих</a:t>
            </a:r>
            <a:r>
              <a:rPr lang="ru-RU" dirty="0"/>
              <a:t> и его ученик- австриец К. </a:t>
            </a:r>
            <a:r>
              <a:rPr lang="ru-RU" dirty="0" err="1"/>
              <a:t>Ландштейнер</a:t>
            </a:r>
            <a:r>
              <a:rPr lang="ru-RU" dirty="0"/>
              <a:t>, открыв три группы крови, а затем чешский ученый Я. Янский открыл еще и IV группу крови. Таким образом, все население земного шара имеет 4 разные группы крови.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7" t="10824"/>
          <a:stretch/>
        </p:blipFill>
        <p:spPr>
          <a:xfrm>
            <a:off x="-1" y="1844823"/>
            <a:ext cx="3539983" cy="44644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4" t="9495" r="14119" b="29495"/>
          <a:stretch/>
        </p:blipFill>
        <p:spPr>
          <a:xfrm>
            <a:off x="6372200" y="3501008"/>
            <a:ext cx="2771800" cy="33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6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УЧАСТНИКИ ПЕРЕЛИВАНИЯ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</a:rPr>
              <a:t>ДОНОР </a:t>
            </a:r>
            <a:r>
              <a:rPr lang="ru-RU" sz="3600" dirty="0"/>
              <a:t>– человек, сдающий кровь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РЕЦИПИЕНТ</a:t>
            </a:r>
            <a:r>
              <a:rPr lang="ru-RU" sz="3600" dirty="0" smtClean="0"/>
              <a:t> </a:t>
            </a:r>
            <a:r>
              <a:rPr lang="ru-RU" sz="3600" dirty="0"/>
              <a:t>- </a:t>
            </a:r>
            <a:r>
              <a:rPr lang="ru-RU" sz="3600" dirty="0" smtClean="0"/>
              <a:t>человек, принимающий </a:t>
            </a:r>
            <a:r>
              <a:rPr lang="ru-RU" sz="3600" dirty="0"/>
              <a:t>кровь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2574486"/>
            <a:ext cx="6425271" cy="428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161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Кровь разных людей различается составом.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эритроцитах крови могут находиться некоторые </a:t>
            </a:r>
            <a:r>
              <a:rPr lang="ru-RU" b="1" dirty="0">
                <a:solidFill>
                  <a:srgbClr val="FF0000"/>
                </a:solidFill>
              </a:rPr>
              <a:t>антигены ( </a:t>
            </a:r>
            <a:r>
              <a:rPr lang="ru-RU" b="1" dirty="0" err="1">
                <a:solidFill>
                  <a:srgbClr val="FF0000"/>
                </a:solidFill>
              </a:rPr>
              <a:t>агглютиногены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), которые были названы А и 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плазме крови могут находиться некоторые </a:t>
            </a:r>
            <a:r>
              <a:rPr lang="ru-RU" b="1" dirty="0">
                <a:solidFill>
                  <a:srgbClr val="FF0000"/>
                </a:solidFill>
              </a:rPr>
              <a:t>антитела (агглютинины), </a:t>
            </a:r>
            <a:r>
              <a:rPr lang="ru-RU" dirty="0"/>
              <a:t>названные α и β .</a:t>
            </a:r>
          </a:p>
        </p:txBody>
      </p:sp>
    </p:spTree>
    <p:extLst>
      <p:ext uri="{BB962C8B-B14F-4D97-AF65-F5344CB8AC3E}">
        <p14:creationId xmlns:p14="http://schemas.microsoft.com/office/powerpoint/2010/main" val="1066669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" y="-8771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Если при переливании группы крови больного и донора подобраны неправильно, то при смешении крови происходит </a:t>
            </a:r>
            <a:r>
              <a:rPr lang="ru-RU" b="1" dirty="0">
                <a:solidFill>
                  <a:srgbClr val="FF0000"/>
                </a:solidFill>
              </a:rPr>
              <a:t>агглютинация</a:t>
            </a:r>
            <a:r>
              <a:rPr lang="ru-RU" dirty="0"/>
              <a:t>, т.е. склеивание эритроцитов, т.к. антитела воспринимают кровь донора как «чужую».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64" y="2510383"/>
            <a:ext cx="5753100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904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414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Группы крови. Переливание крови.</vt:lpstr>
      <vt:lpstr>История переливания крови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УЧАСТНИКИ ПЕРЕЛИВАНИЯ</vt:lpstr>
      <vt:lpstr>Презентация PowerPoint</vt:lpstr>
      <vt:lpstr>Презентация PowerPoint</vt:lpstr>
      <vt:lpstr>Группы крови </vt:lpstr>
      <vt:lpstr>Презентация PowerPoint</vt:lpstr>
      <vt:lpstr>Резус –фактор </vt:lpstr>
      <vt:lpstr>Задание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Группы крови. Переливание крови.</dc:title>
  <dc:creator>Вероника</dc:creator>
  <cp:lastModifiedBy>Вероника</cp:lastModifiedBy>
  <cp:revision>6</cp:revision>
  <dcterms:created xsi:type="dcterms:W3CDTF">2016-11-23T16:44:49Z</dcterms:created>
  <dcterms:modified xsi:type="dcterms:W3CDTF">2016-11-23T17:40:28Z</dcterms:modified>
</cp:coreProperties>
</file>