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sldIdLst>
    <p:sldId id="307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298" r:id="rId10"/>
    <p:sldId id="316" r:id="rId11"/>
    <p:sldId id="268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72" r:id="rId21"/>
    <p:sldId id="297" r:id="rId22"/>
    <p:sldId id="273" r:id="rId23"/>
    <p:sldId id="277" r:id="rId24"/>
    <p:sldId id="282" r:id="rId25"/>
    <p:sldId id="267" r:id="rId26"/>
    <p:sldId id="266" r:id="rId27"/>
    <p:sldId id="293" r:id="rId28"/>
    <p:sldId id="295" r:id="rId29"/>
    <p:sldId id="286" r:id="rId30"/>
    <p:sldId id="284" r:id="rId31"/>
    <p:sldId id="287" r:id="rId32"/>
    <p:sldId id="291" r:id="rId33"/>
    <p:sldId id="292" r:id="rId34"/>
    <p:sldId id="300" r:id="rId35"/>
    <p:sldId id="304" r:id="rId36"/>
    <p:sldId id="305" r:id="rId37"/>
    <p:sldId id="306" r:id="rId38"/>
    <p:sldId id="269" r:id="rId39"/>
    <p:sldId id="294" r:id="rId40"/>
    <p:sldId id="271" r:id="rId41"/>
    <p:sldId id="274" r:id="rId42"/>
    <p:sldId id="283" r:id="rId43"/>
    <p:sldId id="288" r:id="rId44"/>
    <p:sldId id="290" r:id="rId45"/>
    <p:sldId id="301" r:id="rId46"/>
    <p:sldId id="302" r:id="rId47"/>
    <p:sldId id="317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FF0066"/>
    <a:srgbClr val="66FF33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35" autoAdjust="0"/>
  </p:normalViewPr>
  <p:slideViewPr>
    <p:cSldViewPr>
      <p:cViewPr>
        <p:scale>
          <a:sx n="75" d="100"/>
          <a:sy n="75" d="100"/>
        </p:scale>
        <p:origin x="-182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352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352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4811C-3AD6-4192-8C11-26DF1FE9FEC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5C5D-29D3-4B7D-AC34-D60C05C0E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C46C1-D6B7-41E9-AEB4-6910D31BA5F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B84AE-864C-4FB1-9E1A-D747CCE72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4EC94-1E93-4A15-9180-02DF72D5845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20C24-C46B-4FAE-8C49-EB6F288DC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8692C-D5CD-44AE-91AD-ED86C569EAF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3017-1F0E-4F6B-A198-AC6D35519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9E8EC-00E7-4C47-BCC7-42291746084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68FA2-207F-408B-A2AA-57C11A31B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DE5B-48B6-4304-9204-1122CB4DE83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8CE3F-FE6F-411E-B7AF-E58DB7A80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B730A-2EAA-4130-9D4D-6BE753081AD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1C356-FDD3-4B66-8C4B-25302AAF9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940D7-6FA7-46F8-9B85-BB0219294E6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5BAAA-4DD3-4C0F-AC2F-675B5EEF2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8B2B2-D3D1-439D-80E0-9F51BB4BF8C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6B868-CDD3-471E-907F-E540393A6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B0083-3C54-4304-8232-D50C27BBCE67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FA2E2-E5D8-4294-8D66-ECB162CB8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161AB-0B63-4846-91B1-62A3DA368170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439A5-8311-4C45-99DF-F72949E32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6246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247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7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8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8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8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8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248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8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4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6249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9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9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49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50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250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50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50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50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99FFEC9-C2BF-4E78-8DDB-035BC67FDEFC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250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50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32B5990-44CC-4C89-9AA3-5C35290C4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250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7" Type="http://schemas.openxmlformats.org/officeDocument/2006/relationships/slide" Target="slide25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slide" Target="slide24.xml"/><Relationship Id="rId4" Type="http://schemas.openxmlformats.org/officeDocument/2006/relationships/slide" Target="slide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71600" y="404664"/>
            <a:ext cx="7561263" cy="1150938"/>
          </a:xfrm>
        </p:spPr>
        <p:txBody>
          <a:bodyPr anchor="t" anchorCtr="0"/>
          <a:lstStyle/>
          <a:p>
            <a:pPr eaLnBrk="1" hangingPunct="1">
              <a:defRPr/>
            </a:pPr>
            <a:r>
              <a:rPr lang="ru-RU" sz="6000" dirty="0"/>
              <a:t> Урок - презентация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520" y="1556792"/>
            <a:ext cx="8568952" cy="460851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6000" b="1" dirty="0" smtClean="0">
                <a:solidFill>
                  <a:schemeClr val="folHlink"/>
                </a:solidFill>
              </a:rPr>
              <a:t>История и настоящее о  </a:t>
            </a:r>
            <a:r>
              <a:rPr lang="ru-RU" sz="6000" b="1" dirty="0" smtClean="0">
                <a:solidFill>
                  <a:schemeClr val="folHlink"/>
                </a:solidFill>
              </a:rPr>
              <a:t>тракторостроении.</a:t>
            </a:r>
            <a:endParaRPr lang="ru-RU" sz="6000" b="1" dirty="0" smtClean="0">
              <a:solidFill>
                <a:schemeClr val="folHlink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b="1" dirty="0" smtClean="0">
              <a:solidFill>
                <a:schemeClr val="folHlink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Arial" charset="0"/>
              </a:rPr>
              <a:t>Разработал</a:t>
            </a:r>
            <a:r>
              <a:rPr lang="ru-RU" sz="2400" b="1" dirty="0" smtClean="0"/>
              <a:t>: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Преподаватель ГАПОУ СО «МПК» :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В. Ф. Хлебников</a:t>
            </a:r>
            <a:r>
              <a:rPr lang="ru-RU" sz="2400" b="1" dirty="0" smtClean="0">
                <a:latin typeface="Arial" charset="0"/>
              </a:rPr>
              <a:t>               </a:t>
            </a:r>
            <a:endParaRPr lang="ru-RU" sz="2400" b="1" dirty="0" smtClean="0">
              <a:latin typeface="Arial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Arial" charset="0"/>
              </a:rPr>
              <a:t>2016 </a:t>
            </a:r>
            <a:r>
              <a:rPr lang="ru-RU" sz="2400" b="1" dirty="0" smtClean="0">
                <a:latin typeface="Arial" charset="0"/>
              </a:rPr>
              <a:t>год</a:t>
            </a:r>
          </a:p>
        </p:txBody>
      </p:sp>
      <p:sp>
        <p:nvSpPr>
          <p:cNvPr id="13315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468312" cy="5381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05038"/>
            <a:ext cx="4170362" cy="293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04813"/>
            <a:ext cx="3571875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9363" y="3913188"/>
            <a:ext cx="4084637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611187" cy="5397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2800" b="1" smtClean="0"/>
              <a:t>Тракторы классифицируют:</a:t>
            </a:r>
          </a:p>
        </p:txBody>
      </p:sp>
      <p:sp>
        <p:nvSpPr>
          <p:cNvPr id="13317" name="Rectangle 5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68313" y="1125538"/>
            <a:ext cx="8435975" cy="54721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По назначению: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2" action="ppaction://hlinksldjump"/>
              </a:rPr>
              <a:t>промышленные</a:t>
            </a:r>
            <a:r>
              <a:rPr lang="ru-RU" sz="2400" b="1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3" action="ppaction://hlinksldjump"/>
              </a:rPr>
              <a:t>сельскохозяйственные</a:t>
            </a:r>
            <a:r>
              <a:rPr lang="ru-RU" sz="2400" b="1" smtClean="0"/>
              <a:t>.</a:t>
            </a:r>
          </a:p>
          <a:p>
            <a:pPr eaLnBrk="1" hangingPunct="1">
              <a:defRPr/>
            </a:pPr>
            <a:r>
              <a:rPr lang="ru-RU" sz="2400" b="1" smtClean="0"/>
              <a:t>По конструкции ходовой части: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4" action="ppaction://hlinksldjump"/>
              </a:rPr>
              <a:t>гусеничные</a:t>
            </a:r>
            <a:r>
              <a:rPr lang="ru-RU" sz="2400" b="1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полугусеничные;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5" action="ppaction://hlinksldjump"/>
              </a:rPr>
              <a:t>колесные</a:t>
            </a:r>
            <a:r>
              <a:rPr lang="ru-RU" sz="2400" b="1" smtClean="0"/>
              <a:t>.</a:t>
            </a:r>
          </a:p>
          <a:p>
            <a:pPr eaLnBrk="1" hangingPunct="1">
              <a:defRPr/>
            </a:pPr>
            <a:r>
              <a:rPr lang="ru-RU" sz="2400" b="1" smtClean="0"/>
              <a:t>По типу остова: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6" action="ppaction://hlinksldjump"/>
              </a:rPr>
              <a:t>рамные</a:t>
            </a:r>
            <a:r>
              <a:rPr lang="ru-RU" sz="2400" b="1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7" action="ppaction://hlinksldjump"/>
              </a:rPr>
              <a:t>полурамные</a:t>
            </a:r>
            <a:r>
              <a:rPr lang="ru-RU" sz="2400" b="1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    - </a:t>
            </a:r>
            <a:r>
              <a:rPr lang="ru-RU" sz="2400" b="1" smtClean="0">
                <a:hlinkClick r:id="rId2" action="ppaction://hlinksldjump"/>
              </a:rPr>
              <a:t>безрамные</a:t>
            </a:r>
            <a:r>
              <a:rPr lang="ru-RU" sz="2400" b="1" smtClean="0"/>
              <a:t>.</a:t>
            </a:r>
          </a:p>
          <a:p>
            <a:pPr eaLnBrk="1" hangingPunct="1">
              <a:defRPr/>
            </a:pPr>
            <a:r>
              <a:rPr lang="ru-RU" sz="2400" b="1" smtClean="0"/>
              <a:t>По номинальному тяговому усилию</a:t>
            </a:r>
          </a:p>
        </p:txBody>
      </p:sp>
      <p:sp>
        <p:nvSpPr>
          <p:cNvPr id="24579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684212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290513"/>
            <a:ext cx="8077200" cy="287337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b="1"/>
              <a:t>Сельскохозяйственные тракторы по назначению делятся: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620713"/>
            <a:ext cx="8229600" cy="5976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600" b="1" i="1" smtClean="0"/>
              <a:t>Общего назначения –</a:t>
            </a:r>
            <a:r>
              <a:rPr lang="ru-RU" sz="1400" b="1" i="1" smtClean="0"/>
              <a:t> применяют для выполнения основных сельскохозяйственных работ при возделывании сельскохозяйственных культур (вспашка, дискование, сплошная культивация, боронование, посев и уборка). Эти тракторы отличаются малым дорожным просветом и повышенной мощностью двигателя.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b="1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i="1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b="1" i="1" smtClean="0">
                <a:hlinkClick r:id="rId2" action="ppaction://hlinksldjump"/>
              </a:rPr>
              <a:t>Универсально-пропашные</a:t>
            </a:r>
            <a:r>
              <a:rPr lang="ru-RU" sz="1600" b="1" i="1" smtClean="0"/>
              <a:t> – </a:t>
            </a:r>
            <a:r>
              <a:rPr lang="ru-RU" sz="1400" b="1" i="1" smtClean="0"/>
              <a:t>используют при уходе за пропашными культурами и выполнении других сельскохозяйственных работ. Эти тракторы имеют большой дорожный просвет и ширину колеи, регулируемую по ширине междурядий.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600" b="1" i="1" smtClean="0">
                <a:hlinkClick r:id="rId3" action="ppaction://hlinksldjump"/>
              </a:rPr>
              <a:t>Специальные</a:t>
            </a:r>
            <a:r>
              <a:rPr lang="ru-RU" sz="1600" b="1" i="1" smtClean="0"/>
              <a:t> – </a:t>
            </a:r>
            <a:r>
              <a:rPr lang="ru-RU" sz="1400" b="1" i="1" smtClean="0"/>
              <a:t>это модификации какого-либо трактора общего назначения или универсально-пропашного, предназначенные для выполнения определенного вида работ (на винограднике, хлопчатнике) или разных работ, но в строго определенных условиях (на болотистых почвах, в горном земледелии).</a:t>
            </a:r>
            <a:endParaRPr lang="ru-RU" sz="1600" b="1" i="1" smtClean="0"/>
          </a:p>
        </p:txBody>
      </p:sp>
      <p:pic>
        <p:nvPicPr>
          <p:cNvPr id="25603" name="Picture 4" descr="XTZ-T-150K-09(smal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0" y="2286000"/>
            <a:ext cx="266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XTZ-T-150K-09(smal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0" y="2286000"/>
            <a:ext cx="266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XTZ-T-150K-09(smal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628775"/>
            <a:ext cx="342106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68312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188913"/>
            <a:ext cx="8229600" cy="4318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b="1"/>
              <a:t>По конструкции ходовой части делятся: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620713"/>
            <a:ext cx="8229600" cy="604837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i="1" smtClean="0"/>
              <a:t>Гусеничные – </a:t>
            </a:r>
            <a:r>
              <a:rPr lang="ru-RU" sz="1600" b="1" i="1" smtClean="0"/>
              <a:t>имея большую опорную поверхность незначительно уплотняют почву. При высокой проходимости он способен развивать значительное тяговое усилие.</a:t>
            </a:r>
          </a:p>
          <a:p>
            <a:pPr eaLnBrk="1" hangingPunct="1">
              <a:defRPr/>
            </a:pPr>
            <a:endParaRPr lang="ru-RU" sz="1600" b="1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i="1" smtClean="0"/>
          </a:p>
          <a:p>
            <a:pPr eaLnBrk="1" hangingPunct="1">
              <a:defRPr/>
            </a:pPr>
            <a:r>
              <a:rPr lang="ru-RU" sz="1800" b="1" i="1" smtClean="0"/>
              <a:t>Колесные – </a:t>
            </a:r>
            <a:r>
              <a:rPr lang="ru-RU" sz="1600" b="1" i="1" smtClean="0"/>
              <a:t>более универсальные по сравнению с гусеничными, их можно использовать как на полевых работах, так и на транспортных работах</a:t>
            </a:r>
            <a:r>
              <a:rPr lang="ru-RU" sz="1600" i="1" smtClean="0"/>
              <a:t>.</a:t>
            </a:r>
            <a:endParaRPr lang="ru-RU" sz="18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600" i="1" smtClean="0"/>
          </a:p>
          <a:p>
            <a:pPr eaLnBrk="1" hangingPunct="1">
              <a:defRPr/>
            </a:pPr>
            <a:endParaRPr lang="ru-RU" sz="1800" i="1" smtClean="0"/>
          </a:p>
        </p:txBody>
      </p:sp>
      <p:pic>
        <p:nvPicPr>
          <p:cNvPr id="26627" name="Picture 4" descr="181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773238"/>
            <a:ext cx="367188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17021(smal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773238"/>
            <a:ext cx="3671888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682625" cy="6111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260350"/>
            <a:ext cx="8229600" cy="242888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600" b="1" smtClean="0"/>
              <a:t>  По номинальному тяговому усилию делятся:</a:t>
            </a:r>
          </a:p>
        </p:txBody>
      </p:sp>
      <p:sp>
        <p:nvSpPr>
          <p:cNvPr id="18434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692150"/>
            <a:ext cx="8583613" cy="59055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i="1" smtClean="0">
                <a:hlinkClick r:id="rId2" action="ppaction://hlinksldjump"/>
              </a:rPr>
              <a:t>Мини-тракторы тягового класса 0,2 </a:t>
            </a:r>
            <a:r>
              <a:rPr lang="ru-RU" sz="1600" b="1" smtClean="0"/>
              <a:t>(Т-012, МТЗ-082) </a:t>
            </a:r>
            <a:r>
              <a:rPr lang="ru-RU" sz="1400" b="1" smtClean="0"/>
              <a:t>предназначены для работы на мелкоконтурных, селекционных полях и в фермерских хозяйствах. Их можно агрегатировать с плугом, косилкой. Культиватором, прицепной тележкой и другими орудиями и машинами, изготовленными специально для них.</a:t>
            </a:r>
          </a:p>
          <a:p>
            <a:pPr eaLnBrk="1" hangingPunct="1">
              <a:defRPr/>
            </a:pPr>
            <a:r>
              <a:rPr lang="ru-RU" sz="1600" b="1" i="1" smtClean="0"/>
              <a:t>Тракторы и самоходные шасси тягового класса 0,6 </a:t>
            </a:r>
            <a:r>
              <a:rPr lang="ru-RU" sz="1600" b="1" smtClean="0"/>
              <a:t>(Т-25А, ХТЗ-2511, Т-16Г) </a:t>
            </a:r>
            <a:r>
              <a:rPr lang="ru-RU" sz="1400" b="1" smtClean="0"/>
              <a:t>служат для выполнения междурядной и предпосевной обработок, посева, посадки овощных культур и садов, ухода за посевами, уборки сена, транспортных работ и могут приводить в действие станционарные машины.</a:t>
            </a:r>
            <a:r>
              <a:rPr lang="ru-RU" sz="1600" b="1" smtClean="0"/>
              <a:t> </a:t>
            </a:r>
          </a:p>
          <a:p>
            <a:pPr eaLnBrk="1" hangingPunct="1">
              <a:defRPr/>
            </a:pPr>
            <a:r>
              <a:rPr lang="ru-RU" sz="1600" b="1" i="1" smtClean="0">
                <a:hlinkClick r:id="rId3" action="ppaction://hlinksldjump"/>
              </a:rPr>
              <a:t>Тракторы тягового класса 0,9 </a:t>
            </a:r>
            <a:r>
              <a:rPr lang="ru-RU" sz="1600" b="1" smtClean="0"/>
              <a:t>(ЛТЗ-55, ВТЗ-45АТ, Т-28Х4М) </a:t>
            </a:r>
            <a:r>
              <a:rPr lang="ru-RU" sz="1400" b="1" smtClean="0"/>
              <a:t>благодаря широкому диапазону передач, реверсивному ходу на всех передачах и регулируемой колее колес применяют на многих сельскохозяйственных работах (предпосевная обработка, посев, борьба с вредителями, междурядная обработка и уборка пропашных, технических и овощных культур, вспашка легких почв на малой площади и уборка сена), а также на транспортных работах и для привода станционарных машин.</a:t>
            </a:r>
            <a:endParaRPr lang="ru-RU" sz="1600" b="1" i="1" smtClean="0"/>
          </a:p>
        </p:txBody>
      </p:sp>
      <p:pic>
        <p:nvPicPr>
          <p:cNvPr id="27651" name="Picture 4" descr="image35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292600"/>
            <a:ext cx="23653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image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4292600"/>
            <a:ext cx="25923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image6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425" y="4292600"/>
            <a:ext cx="25923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539750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0"/>
            <a:ext cx="8569325" cy="433388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smtClean="0"/>
              <a:t>    </a:t>
            </a:r>
            <a:r>
              <a:rPr lang="ru-RU" sz="2400" b="1" smtClean="0"/>
              <a:t>По номинальному тяговому усилию делятся:</a:t>
            </a:r>
          </a:p>
        </p:txBody>
      </p:sp>
      <p:sp>
        <p:nvSpPr>
          <p:cNvPr id="19458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549275"/>
            <a:ext cx="8642350" cy="611981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i="1" smtClean="0"/>
              <a:t>Тракторы тягового класса 1,4 </a:t>
            </a:r>
            <a:r>
              <a:rPr lang="ru-RU" sz="1800" b="1" smtClean="0"/>
              <a:t>(МТЗ-80, ЮМЗ-6АКМ, ЛТЗ-60АБ)</a:t>
            </a:r>
          </a:p>
          <a:p>
            <a:pPr eaLnBrk="1" hangingPunct="1">
              <a:defRPr/>
            </a:pPr>
            <a:r>
              <a:rPr lang="ru-RU" sz="1800" b="1" i="1" smtClean="0">
                <a:hlinkClick r:id="rId2" action="ppaction://hlinksldjump"/>
              </a:rPr>
              <a:t>Тракторы тягового класса 2 </a:t>
            </a:r>
            <a:r>
              <a:rPr lang="ru-RU" sz="1800" b="1" smtClean="0"/>
              <a:t>(Т-70СМ, МТЗ-1221, ЛТЗ-155)</a:t>
            </a:r>
          </a:p>
          <a:p>
            <a:pPr eaLnBrk="1" hangingPunct="1">
              <a:defRPr/>
            </a:pPr>
            <a:endParaRPr lang="ru-RU" sz="1800" b="1" i="1" smtClean="0"/>
          </a:p>
          <a:p>
            <a:pPr eaLnBrk="1" hangingPunct="1">
              <a:defRPr/>
            </a:pPr>
            <a:r>
              <a:rPr lang="ru-RU" sz="1800" b="1" i="1" smtClean="0">
                <a:hlinkClick r:id="rId3" action="ppaction://hlinksldjump"/>
              </a:rPr>
              <a:t>Тракторы тягового класса 3 </a:t>
            </a:r>
            <a:r>
              <a:rPr lang="ru-RU" sz="1800" b="1" smtClean="0"/>
              <a:t>(ДТ-75М, ВТ-100, Т-150К)</a:t>
            </a:r>
          </a:p>
          <a:p>
            <a:pPr eaLnBrk="1" hangingPunct="1">
              <a:defRPr/>
            </a:pPr>
            <a:endParaRPr lang="ru-RU" sz="1800" i="1" smtClean="0"/>
          </a:p>
        </p:txBody>
      </p:sp>
      <p:pic>
        <p:nvPicPr>
          <p:cNvPr id="28675" name="Picture 4" descr="image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420938"/>
            <a:ext cx="2808287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image4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4030663"/>
            <a:ext cx="3600450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181-07(small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1989138"/>
            <a:ext cx="338455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539750" cy="3952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188913"/>
            <a:ext cx="8385175" cy="4318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600" smtClean="0"/>
              <a:t>    </a:t>
            </a:r>
            <a:r>
              <a:rPr lang="ru-RU" sz="1600" b="1" smtClean="0"/>
              <a:t>По номинальному тяговому усилию делятся:</a:t>
            </a:r>
          </a:p>
        </p:txBody>
      </p:sp>
      <p:sp>
        <p:nvSpPr>
          <p:cNvPr id="20482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692150"/>
            <a:ext cx="8642350" cy="5832475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i="1" smtClean="0"/>
              <a:t>Тракторы тягового класса 4 </a:t>
            </a:r>
            <a:r>
              <a:rPr lang="ru-RU" sz="1600" b="1" smtClean="0"/>
              <a:t>( Т-4А) служат для выполнения энергоемких работ. Их применяют на полях большой площади.</a:t>
            </a:r>
            <a:endParaRPr lang="ru-RU" sz="1600" b="1" i="1" smtClean="0"/>
          </a:p>
          <a:p>
            <a:pPr eaLnBrk="1" hangingPunct="1">
              <a:defRPr/>
            </a:pPr>
            <a:r>
              <a:rPr lang="ru-RU" sz="1600" b="1" i="1" smtClean="0"/>
              <a:t>Тракторы тягового класса 5 </a:t>
            </a:r>
            <a:r>
              <a:rPr lang="ru-RU" sz="1600" b="1" smtClean="0"/>
              <a:t>(К-701, К-700А, К-744) используют для вспашки, культивации, лущения стерни, посева, снегозадержания на большой площади и транспортирования.</a:t>
            </a:r>
            <a:endParaRPr lang="ru-RU" sz="1600" b="1" i="1" smtClean="0"/>
          </a:p>
          <a:p>
            <a:pPr eaLnBrk="1" hangingPunct="1">
              <a:defRPr/>
            </a:pPr>
            <a:r>
              <a:rPr lang="ru-RU" sz="1600" b="1" i="1" smtClean="0"/>
              <a:t>Тракторы тягового класса 6 </a:t>
            </a:r>
            <a:r>
              <a:rPr lang="ru-RU" sz="1600" b="1" smtClean="0"/>
              <a:t>(Т-170М)  применяют на полях большой площади при выполнении энергоемких сельскохозяйственных и мелиоративных работ.</a:t>
            </a:r>
            <a:endParaRPr lang="ru-RU" sz="1600" b="1" i="1" smtClean="0"/>
          </a:p>
        </p:txBody>
      </p:sp>
      <p:pic>
        <p:nvPicPr>
          <p:cNvPr id="29699" name="Picture 4" descr="image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429000"/>
            <a:ext cx="266382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image1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429000"/>
            <a:ext cx="28082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Т10М_0101-1,_Т10М_1111-1,_Т10М_0001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429000"/>
            <a:ext cx="24987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3850" y="188913"/>
            <a:ext cx="8385175" cy="4318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b="1" smtClean="0"/>
              <a:t>    </a:t>
            </a:r>
            <a:r>
              <a:rPr lang="ru-RU" sz="2400" b="1" smtClean="0"/>
              <a:t>Трактор состоит из:</a:t>
            </a:r>
          </a:p>
        </p:txBody>
      </p:sp>
      <p:sp>
        <p:nvSpPr>
          <p:cNvPr id="21506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765175"/>
            <a:ext cx="8367713" cy="575945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Деталей</a:t>
            </a:r>
            <a:r>
              <a:rPr lang="ru-RU" sz="2000" b="1" i="1" smtClean="0"/>
              <a:t> </a:t>
            </a:r>
            <a:r>
              <a:rPr lang="ru-RU" sz="2000" smtClean="0"/>
              <a:t>– это изделия, изготовленные из однородного материала без применения сборочных операций.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Сборочных единиц</a:t>
            </a:r>
            <a:r>
              <a:rPr lang="ru-RU" sz="2000" smtClean="0"/>
              <a:t> – изделия, детали которых соединены с помощью сборочных единиц.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Агрегатов</a:t>
            </a:r>
            <a:r>
              <a:rPr lang="ru-RU" sz="2000" b="1" i="1" smtClean="0"/>
              <a:t> </a:t>
            </a:r>
            <a:r>
              <a:rPr lang="ru-RU" sz="2000" smtClean="0"/>
              <a:t>– укрупненные взаимозаменяемые сборочные единицы, выполняющие определенные функции.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Приборов </a:t>
            </a:r>
            <a:r>
              <a:rPr lang="ru-RU" sz="2000" smtClean="0">
                <a:solidFill>
                  <a:schemeClr val="folHlink"/>
                </a:solidFill>
              </a:rPr>
              <a:t>– устройств для контроля, измерения или</a:t>
            </a:r>
            <a:r>
              <a:rPr lang="ru-RU" sz="2000" smtClean="0"/>
              <a:t> регулирования.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Систем</a:t>
            </a:r>
            <a:r>
              <a:rPr lang="ru-RU" sz="2000" b="1" i="1" smtClean="0"/>
              <a:t> </a:t>
            </a:r>
            <a:r>
              <a:rPr lang="ru-RU" sz="2000" smtClean="0"/>
              <a:t>– единство составных частей, выполняющих совместно определенную работу.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Механизмов</a:t>
            </a:r>
            <a:r>
              <a:rPr lang="ru-RU" sz="2000" b="1" i="1" smtClean="0"/>
              <a:t> </a:t>
            </a:r>
            <a:r>
              <a:rPr lang="ru-RU" sz="2000" smtClean="0"/>
              <a:t>– совокупность деталей, совершающих определенное механическое движение.</a:t>
            </a:r>
          </a:p>
          <a:p>
            <a:pPr eaLnBrk="1" hangingPunct="1">
              <a:defRPr/>
            </a:pPr>
            <a:r>
              <a:rPr lang="ru-RU" sz="2000" b="1" i="1" smtClean="0">
                <a:solidFill>
                  <a:schemeClr val="folHlink"/>
                </a:solidFill>
              </a:rPr>
              <a:t>Составных частей</a:t>
            </a:r>
            <a:r>
              <a:rPr lang="ru-RU" sz="2000" b="1" i="1" smtClean="0"/>
              <a:t> </a:t>
            </a:r>
            <a:r>
              <a:rPr lang="ru-RU" sz="2000" smtClean="0"/>
              <a:t>– часть машины, выполняющая определенные функции.</a:t>
            </a:r>
            <a:endParaRPr lang="ru-RU" sz="2000" b="1" i="1" smtClean="0"/>
          </a:p>
        </p:txBody>
      </p:sp>
      <p:sp>
        <p:nvSpPr>
          <p:cNvPr id="30723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611188" cy="6111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260350"/>
            <a:ext cx="8529637" cy="4318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b="1" smtClean="0"/>
              <a:t>    </a:t>
            </a:r>
            <a:r>
              <a:rPr lang="ru-RU" sz="2400" b="1" smtClean="0"/>
              <a:t>Трактор </a:t>
            </a:r>
            <a:r>
              <a:rPr lang="ru-RU" sz="2400" b="1" smtClean="0">
                <a:hlinkClick r:id="rId2" action="ppaction://hlinksldjump"/>
              </a:rPr>
              <a:t>состоит из</a:t>
            </a:r>
            <a:r>
              <a:rPr lang="ru-RU" sz="2400" b="1" smtClean="0"/>
              <a:t>:</a:t>
            </a:r>
          </a:p>
        </p:txBody>
      </p:sp>
      <p:sp>
        <p:nvSpPr>
          <p:cNvPr id="22530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981075"/>
            <a:ext cx="8497887" cy="554355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  <a:hlinkClick r:id="rId3" action="ppaction://hlinksldjump"/>
              </a:rPr>
              <a:t>Двигателя</a:t>
            </a:r>
            <a:r>
              <a:rPr lang="ru-RU" sz="1800" b="1" i="1" smtClean="0">
                <a:solidFill>
                  <a:schemeClr val="folHlink"/>
                </a:solidFill>
              </a:rPr>
              <a:t> </a:t>
            </a:r>
            <a:r>
              <a:rPr lang="ru-RU" sz="1800" smtClean="0"/>
              <a:t>– источника механической энергии.</a:t>
            </a:r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Трансмиссии </a:t>
            </a:r>
            <a:r>
              <a:rPr lang="ru-RU" sz="1800" smtClean="0"/>
              <a:t>– совокупность механизмов, передающих вращающий момент от коленчатого вала двигателя к ведущим колесам и изменяющих вращающий момент и частоту вращения ведущих колес по значению и направлению. В трансмиссию входят сцепление, промежуточное соединение, коробка перемены передач и задний мост.</a:t>
            </a:r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Ходовой части</a:t>
            </a:r>
            <a:r>
              <a:rPr lang="ru-RU" sz="1800" b="1" i="1" smtClean="0"/>
              <a:t> </a:t>
            </a:r>
            <a:r>
              <a:rPr lang="ru-RU" sz="1800" smtClean="0"/>
              <a:t>– служит для передвижения и создания тягового усилия трактора. Вращательное движение колес (или гусениц) при их сцеплении с поверхностью почвы преобразуется в поступательное движение трактора.</a:t>
            </a:r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Механизма управления</a:t>
            </a:r>
            <a:r>
              <a:rPr lang="ru-RU" sz="1800" smtClean="0"/>
              <a:t> – предназначен для изменения направления движения трактора  и его торможения.</a:t>
            </a:r>
            <a:endParaRPr lang="ru-RU" sz="1800" b="1" i="1" smtClean="0"/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Рабочего оборудования</a:t>
            </a:r>
            <a:r>
              <a:rPr lang="ru-RU" sz="1800" b="1" i="1" smtClean="0"/>
              <a:t> </a:t>
            </a:r>
            <a:r>
              <a:rPr lang="ru-RU" sz="1800" smtClean="0"/>
              <a:t>– применяют для использования мощности двигателя при выполнении различных работ.</a:t>
            </a:r>
            <a:endParaRPr lang="ru-RU" sz="1800" b="1" i="1" smtClean="0"/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Вспомогательного оборудования</a:t>
            </a:r>
            <a:r>
              <a:rPr lang="ru-RU" sz="1800" b="1" i="1" smtClean="0"/>
              <a:t> </a:t>
            </a:r>
            <a:r>
              <a:rPr lang="ru-RU" sz="1800" smtClean="0"/>
              <a:t>– служит для создания хороших условий труда.</a:t>
            </a:r>
            <a:endParaRPr lang="ru-RU" sz="1800" b="1" i="1" smtClean="0"/>
          </a:p>
          <a:p>
            <a:pPr eaLnBrk="1" hangingPunct="1">
              <a:defRPr/>
            </a:pPr>
            <a:r>
              <a:rPr lang="ru-RU" sz="1800" b="1" i="1" smtClean="0">
                <a:solidFill>
                  <a:schemeClr val="folHlink"/>
                </a:solidFill>
              </a:rPr>
              <a:t>Электрооборудования</a:t>
            </a:r>
            <a:r>
              <a:rPr lang="ru-RU" sz="1800" b="1" i="1" smtClean="0"/>
              <a:t> </a:t>
            </a:r>
            <a:r>
              <a:rPr lang="ru-RU" sz="1800" smtClean="0"/>
              <a:t>– предназначено для пуска, освещения и сигнализации.</a:t>
            </a:r>
            <a:endParaRPr lang="ru-RU" sz="1800" b="1" i="1" smtClean="0"/>
          </a:p>
        </p:txBody>
      </p:sp>
      <p:sp>
        <p:nvSpPr>
          <p:cNvPr id="31747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468312" cy="538162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92150"/>
            <a:ext cx="8229600" cy="4941888"/>
          </a:xfrm>
        </p:spPr>
        <p:txBody>
          <a:bodyPr/>
          <a:lstStyle/>
          <a:p>
            <a:r>
              <a:rPr lang="ru-RU" sz="2800" b="1" smtClean="0">
                <a:effectLst/>
              </a:rPr>
              <a:t>Много к чему мы современные люди, привыкли и даже ни разу задумываемся о том, какой вклад в мировую историю внесли те или иные революционные изобретения. Одним из них, действительно революционным изобретением стал – трактор. Сейчас, трудно переоценить вклад миллионов тружеников, железных заменителей лошадок, в экономику и развитие хозяйства.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7813"/>
            <a:ext cx="8362950" cy="14224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800" b="1" smtClean="0"/>
              <a:t>Продольный разрез гусеничного трактора: 1 — двигатель; 2 — кабина; 3 — топливный бак; 4 — рычаги навесного устройства; 5 — вал отбора мощности; 6 — прицепная скоба; 7 — ведущее колесо; 8 — центральная передача; 9 — гусеница; 10 — коробка передач; 11-опорное колесо; 12 – муфта сцепления; 13 – направляющее колесо.</a:t>
            </a:r>
            <a:endParaRPr lang="ru-RU" sz="1800" smtClean="0"/>
          </a:p>
        </p:txBody>
      </p:sp>
      <p:pic>
        <p:nvPicPr>
          <p:cNvPr id="32770" name="Picture 5" descr="2469007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033588"/>
            <a:ext cx="8713788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539750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0" descr="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8058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AutoShape 1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5516563"/>
            <a:ext cx="647700" cy="7921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1172820314_big_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49275"/>
            <a:ext cx="7777163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611188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traktor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7993062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01013" y="5876925"/>
            <a:ext cx="538162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showimag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80645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5805488"/>
            <a:ext cx="539750" cy="47783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19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71500"/>
            <a:ext cx="76263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740650" y="5805488"/>
            <a:ext cx="647700" cy="4953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04_11_07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71500"/>
            <a:ext cx="8424863" cy="59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04825" cy="5048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25350719011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836613"/>
            <a:ext cx="65532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35825" y="5300663"/>
            <a:ext cx="539750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43579"/>
            <a:ext cx="6840760" cy="529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019925" y="5589588"/>
            <a:ext cx="755650" cy="61118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549b2d89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7127875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01013" y="5516563"/>
            <a:ext cx="1042987" cy="10080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5888"/>
            <a:ext cx="7632700" cy="3600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>
                <a:effectLst/>
              </a:rPr>
              <a:t>Трактор, колёсный или гусеничный самоход, предназначенный для выполнения различных сельскохозяйственных, дорожных и транспортных работ. Выполнение перечисленных работ может осуществляться трактором. путём буксировки машин или повозок или же креплением сельскохозяйственных и дорожных машин непосредственно к остову трактора. </a:t>
            </a:r>
          </a:p>
        </p:txBody>
      </p:sp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141663"/>
            <a:ext cx="589438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D243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908050"/>
            <a:ext cx="5832475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524750" y="5661025"/>
            <a:ext cx="57626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болот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484313"/>
            <a:ext cx="5329238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243888" y="5734050"/>
            <a:ext cx="755650" cy="827088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хлоп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196975"/>
            <a:ext cx="5761038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451725" y="5300663"/>
            <a:ext cx="792163" cy="720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свек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836613"/>
            <a:ext cx="64801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01013" y="5805488"/>
            <a:ext cx="720725" cy="720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XTZ-16131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981075"/>
            <a:ext cx="56896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877050" y="5229225"/>
            <a:ext cx="574675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661997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74688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T-150-05-09_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125538"/>
            <a:ext cx="54737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6" descr="ka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322388"/>
            <a:ext cx="6264275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 descr="1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0975"/>
            <a:ext cx="8208963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к7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47725"/>
            <a:ext cx="7913687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История трактора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>
                <a:effectLst/>
              </a:rPr>
              <a:t>Работа русских изобретателей над созданием первого Т. протекала в непосредственной связи с работой по созданию "самобеглых колясок", "самокатов", паросиловых установок и двигателей внутреннего сгорания. Поэтому ниже излагаются сведения, отображающие основные этапы в развитии перечисленных выше машин. В 1741 самоучка-изобретатель крестьянин Леонтий Шамшуренков, а вслед за ним в 1791 знаменитый деятель русской техники И. П. Кулибин построили самодвижущиеся экипажи (под названием "самобеглая коляска" "самокатка"), приводимые в движение мускульной силой человека. На самокате И. П. Кулибина были применены такие механизмы, как коробка передач, рулевое управление, роликовые подшипники, тормоза. Для аккумулирования кинетической энергии и выравнивания скорости движения самокатки в её механизм был включён маховик. Так. обр., у само катки И. П. Кулибина были налицо все механизмы трансмиссии будущего Т. и автомобиля. В 1764, уральским изобретателем И. И. Ползуновым была построена паровая машина непрерывного 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4" descr="8020main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44500"/>
            <a:ext cx="7813675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4" descr="john_de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24863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clip_image002_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65175"/>
            <a:ext cx="76327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4" descr="лесов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412875"/>
            <a:ext cx="6696075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МП-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08050"/>
            <a:ext cx="6769100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4" descr="181-07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125538"/>
            <a:ext cx="56165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4" descr="17221_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196975"/>
            <a:ext cx="597693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WordArt 4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6337300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</a:t>
            </a:r>
          </a:p>
        </p:txBody>
      </p:sp>
      <p:sp>
        <p:nvSpPr>
          <p:cNvPr id="61442" name="WordArt 5"/>
          <p:cNvSpPr>
            <a:spLocks noChangeArrowheads="1" noChangeShapeType="1" noTextEdit="1"/>
          </p:cNvSpPr>
          <p:nvPr/>
        </p:nvSpPr>
        <p:spPr bwMode="auto">
          <a:xfrm>
            <a:off x="3708400" y="2924175"/>
            <a:ext cx="2016125" cy="1027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</a:t>
            </a:r>
          </a:p>
        </p:txBody>
      </p:sp>
      <p:sp>
        <p:nvSpPr>
          <p:cNvPr id="61443" name="WordArt 6"/>
          <p:cNvSpPr>
            <a:spLocks noChangeArrowheads="1" noChangeShapeType="1" noTextEdit="1"/>
          </p:cNvSpPr>
          <p:nvPr/>
        </p:nvSpPr>
        <p:spPr bwMode="auto">
          <a:xfrm>
            <a:off x="755650" y="4652963"/>
            <a:ext cx="7885113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внимание.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effectLst/>
              </a:rPr>
              <a:t>Крестьянин с. Никольского, Вольского уезда, Саратовской губ., Фёдор Абрамович Блинов (рождения 1827) не только получил в 1879 привилегию на "особого устройства вагон с бесконечными рельсами", но и построил прототип современного гусеничного трактора. Трактор Блинова был показан на Саратовской (1889), а затем на Нижегородской (1896) выставках. Независимо от Д. Загряжского, С. Маевского и Ф. А. Блинова, А. П. Костиков-Алмазов изобрёл "цепи, долженствующие служить тропинками для перехода через болота" (т. е. гусеницы). В 1889 и 1893 на Вземирной Парижской выставке и Колумбовой выставке в Чикаго А. П. Костиков-Алмазов демонстрировал свои изобретения, за что на Парижской выставке был награждён орденом "Академическая пальма офицера академии". Уместно заметить, что фирма Холт (США) выпустила 1-й колёсно-гусеничный Т. только в 1912, т. е. через 32 года после появления трактора Блинова и через 5 лет посте демонстрации "цепей-тропинок" А. П. Костикова-Алмазова на выставке в Чикаго.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pervyi_traktor_strany_sovet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8208963" cy="584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6264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smtClean="0">
                <a:effectLst/>
              </a:rPr>
              <a:t>В начале 20-х годов в стране остро встал вопрос о серийном выпуске механических тягловых машин – тракторов. Талантливый русский изобретатель Я.В. Мамин предложил советскому правительству начать выпуск тракторов его конструкции на фабрике сельскохозяйственных машин в городе Марксштадте (ныне город Маркс). </a:t>
            </a:r>
            <a:br>
              <a:rPr lang="ru-RU" sz="2400" b="1" smtClean="0">
                <a:effectLst/>
              </a:rPr>
            </a:br>
            <a:r>
              <a:rPr lang="ru-RU" sz="2400" b="1" smtClean="0">
                <a:effectLst/>
              </a:rPr>
              <a:t>1903 год. Яков Васильевич Мамин сконструировал двигатель внутреннего сгорания, работавший на тяжелом топливе. </a:t>
            </a:r>
            <a:br>
              <a:rPr lang="ru-RU" sz="2400" b="1" smtClean="0">
                <a:effectLst/>
              </a:rPr>
            </a:br>
            <a:r>
              <a:rPr lang="ru-RU" sz="2400" b="1" smtClean="0">
                <a:effectLst/>
              </a:rPr>
              <a:t/>
            </a:r>
            <a:br>
              <a:rPr lang="ru-RU" sz="2400" b="1" smtClean="0">
                <a:effectLst/>
              </a:rPr>
            </a:br>
            <a:r>
              <a:rPr lang="ru-RU" sz="2400" b="1" smtClean="0">
                <a:effectLst/>
              </a:rPr>
              <a:t>В конце 1923 года начался выпуск отдельных частей и приспособлений для производства тракторов. В апреле 1924 года на заводе был создан первый колесный трактор «Карлик». Этот трактор принял участие в первомайской демонстрации. Посмотреть на стального коня собрались жители города, которые сопровождали трактор от завода до Интернациональной площади.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effectLst/>
              </a:rPr>
              <a:t>Развитие тракторостроения в Советском Союзе.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>
                <a:effectLst/>
              </a:rPr>
              <a:t>  </a:t>
            </a:r>
            <a:r>
              <a:rPr lang="ru-RU" smtClean="0">
                <a:effectLst/>
              </a:rPr>
              <a:t>Значение, которое придавал В. И. Ленин тракторизации сельского хозяйства, а следовательно, и тракторостроению, выражено в его словах: "Среднее крестьянство в коммунистическом обществе только тогда будет на нашей стороне, когда мы облегчим и улучшим экономические условия его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mainlogo_r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08050"/>
            <a:ext cx="7129463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7921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608</TotalTime>
  <Words>1309</Words>
  <Application>Microsoft Office PowerPoint</Application>
  <PresentationFormat>Экран (4:3)</PresentationFormat>
  <Paragraphs>99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Глобус</vt:lpstr>
      <vt:lpstr> Урок - презентация</vt:lpstr>
      <vt:lpstr>Слайд 2</vt:lpstr>
      <vt:lpstr>Слайд 3</vt:lpstr>
      <vt:lpstr>История трактора</vt:lpstr>
      <vt:lpstr>Слайд 5</vt:lpstr>
      <vt:lpstr>Слайд 6</vt:lpstr>
      <vt:lpstr>Слайд 7</vt:lpstr>
      <vt:lpstr>Развитие тракторостроения в Советском Союзе.</vt:lpstr>
      <vt:lpstr>Слайд 9</vt:lpstr>
      <vt:lpstr>Слайд 10</vt:lpstr>
      <vt:lpstr>Слайд 11</vt:lpstr>
      <vt:lpstr>Тракторы классифицируют:</vt:lpstr>
      <vt:lpstr>Сельскохозяйственные тракторы по назначению делятся:</vt:lpstr>
      <vt:lpstr>По конструкции ходовой части делятся:</vt:lpstr>
      <vt:lpstr>  По номинальному тяговому усилию делятся:</vt:lpstr>
      <vt:lpstr>    По номинальному тяговому усилию делятся:</vt:lpstr>
      <vt:lpstr>    По номинальному тяговому усилию делятся:</vt:lpstr>
      <vt:lpstr>    Трактор состоит из:</vt:lpstr>
      <vt:lpstr>    Трактор состоит из:</vt:lpstr>
      <vt:lpstr>Продольный разрез гусеничного трактора: 1 — двигатель; 2 — кабина; 3 — топливный бак; 4 — рычаги навесного устройства; 5 — вал отбора мощности; 6 — прицепная скоба; 7 — ведущее колесо; 8 — центральная передача; 9 — гусеница; 10 — коробка передач; 11-опорное колесо; 12 – муфта сцепления; 13 – направляющее колесо.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Windows User</cp:lastModifiedBy>
  <cp:revision>26</cp:revision>
  <dcterms:created xsi:type="dcterms:W3CDTF">2008-02-18T16:19:10Z</dcterms:created>
  <dcterms:modified xsi:type="dcterms:W3CDTF">2017-10-09T18:13:52Z</dcterms:modified>
</cp:coreProperties>
</file>