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1295400"/>
            <a:ext cx="65532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Коррекционная      работа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детском саду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http://im8-tub-ru.yandex.net/i?id=38318592-3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14800"/>
            <a:ext cx="182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618993750-21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057400"/>
            <a:ext cx="1885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191000" y="5181600"/>
            <a:ext cx="444544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Тифлопедагог </a:t>
            </a:r>
            <a:r>
              <a:rPr lang="ru-RU" dirty="0" err="1" smtClean="0"/>
              <a:t>Епишенкова</a:t>
            </a:r>
            <a:r>
              <a:rPr lang="ru-RU" dirty="0" smtClean="0"/>
              <a:t> Е.Ю.</a:t>
            </a:r>
          </a:p>
          <a:p>
            <a:r>
              <a:rPr lang="ru-RU" dirty="0" smtClean="0"/>
              <a:t>учитель-дефектолог высшей категории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228601"/>
            <a:ext cx="8229600" cy="646331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ГБОУ Школа № 338</a:t>
            </a:r>
          </a:p>
          <a:p>
            <a:pPr algn="ctr"/>
            <a:r>
              <a:rPr lang="ru-RU" dirty="0" smtClean="0"/>
              <a:t>структурное подразделение по адресу: проспект 40 лет Октября, дом 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Лёха\Desktop\Группа\SP UFD U2\DSCN2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800600"/>
            <a:ext cx="2235200" cy="1676400"/>
          </a:xfrm>
          <a:prstGeom prst="rect">
            <a:avLst/>
          </a:prstGeom>
          <a:noFill/>
        </p:spPr>
      </p:pic>
      <p:pic>
        <p:nvPicPr>
          <p:cNvPr id="6" name="Picture 7" descr="C:\Users\Лёха\Desktop\Группа\SP UFD U2\DSCN2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2489200" cy="18669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52600" y="304800"/>
            <a:ext cx="64284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СОПРОВОЖДЕНИЕ  ДЕТЕЙ</a:t>
            </a:r>
            <a:endParaRPr lang="ru-RU" sz="2400" dirty="0"/>
          </a:p>
        </p:txBody>
      </p:sp>
      <p:pic>
        <p:nvPicPr>
          <p:cNvPr id="4" name="Picture 3" descr="C:\Users\Лёха\Desktop\Группа\SP UFD U2\DSCN23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905000"/>
            <a:ext cx="2314222" cy="1524000"/>
          </a:xfrm>
          <a:prstGeom prst="rect">
            <a:avLst/>
          </a:prstGeom>
          <a:noFill/>
        </p:spPr>
      </p:pic>
      <p:pic>
        <p:nvPicPr>
          <p:cNvPr id="5" name="Picture 4" descr="C:\Users\Лёха\Desktop\Группа\SP UFD U2\DSCN23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219200"/>
            <a:ext cx="2286000" cy="1714500"/>
          </a:xfrm>
          <a:prstGeom prst="rect">
            <a:avLst/>
          </a:prstGeom>
          <a:noFill/>
        </p:spPr>
      </p:pic>
      <p:pic>
        <p:nvPicPr>
          <p:cNvPr id="11" name="Picture 6" descr="C:\Users\Лёха\Desktop\Группа\SP UFD U2\DSCN239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4114800"/>
            <a:ext cx="2133600" cy="1600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2400" y="3733800"/>
            <a:ext cx="3268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   Оказание помощи по овладению </a:t>
            </a:r>
          </a:p>
          <a:p>
            <a:r>
              <a:rPr lang="ru-RU" sz="1400" dirty="0" smtClean="0"/>
              <a:t>специальных способов деятельности</a:t>
            </a:r>
            <a:endParaRPr lang="ru-RU" sz="1400" dirty="0"/>
          </a:p>
        </p:txBody>
      </p:sp>
      <p:pic>
        <p:nvPicPr>
          <p:cNvPr id="10" name="Picture 5" descr="C:\Users\Лёха\Desktop\фото\DSC_03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876800"/>
            <a:ext cx="2209801" cy="146928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791200" y="3276600"/>
            <a:ext cx="304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Совершенствование навыков СБО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304800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ИНДИВИДУАЛЬНО-КОРРЕКЦИОННАЯ</a:t>
            </a:r>
          </a:p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РАБОТА</a:t>
            </a:r>
            <a:endParaRPr lang="ru-RU" sz="2400" dirty="0"/>
          </a:p>
        </p:txBody>
      </p:sp>
      <p:pic>
        <p:nvPicPr>
          <p:cNvPr id="3" name="Picture 2" descr="C:\Users\Лёха\Desktop\фото\DSC_0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2590800" cy="1722606"/>
          </a:xfrm>
          <a:prstGeom prst="rect">
            <a:avLst/>
          </a:prstGeom>
          <a:noFill/>
        </p:spPr>
      </p:pic>
      <p:pic>
        <p:nvPicPr>
          <p:cNvPr id="4" name="Picture 3" descr="C:\Users\Лёха\Desktop\фото\DSC_0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572000"/>
            <a:ext cx="2362199" cy="1570611"/>
          </a:xfrm>
          <a:prstGeom prst="rect">
            <a:avLst/>
          </a:prstGeom>
          <a:noFill/>
        </p:spPr>
      </p:pic>
      <p:pic>
        <p:nvPicPr>
          <p:cNvPr id="5" name="Picture 2" descr="C:\Users\Лёха\Desktop\1\DSC_04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572000"/>
            <a:ext cx="2514600" cy="1565222"/>
          </a:xfrm>
          <a:prstGeom prst="rect">
            <a:avLst/>
          </a:prstGeom>
          <a:noFill/>
        </p:spPr>
      </p:pic>
      <p:pic>
        <p:nvPicPr>
          <p:cNvPr id="6" name="Picture 5" descr="C:\Users\Лёха\Desktop\3\SP UFD U2\DSCN2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1676400"/>
            <a:ext cx="2667000" cy="17335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3657600"/>
            <a:ext cx="7531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  Индивидуальная работа с детьми осуществляется воспитателями по рекомендациям </a:t>
            </a:r>
          </a:p>
          <a:p>
            <a:r>
              <a:rPr lang="ru-RU" sz="1400" dirty="0" smtClean="0"/>
              <a:t>тифлопедагога в соответствии с периодом лечения и нарушениями в развитии ребенка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Лёха\Desktop\фото д.с\2 гр. фото\IMG_9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495800"/>
            <a:ext cx="2362200" cy="17716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9200" y="457200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ВЗАИМОДЕЙСТВИЕ С РОДИТЕЛЯМИ</a:t>
            </a:r>
            <a:endParaRPr lang="ru-RU" sz="2400" dirty="0"/>
          </a:p>
        </p:txBody>
      </p:sp>
      <p:pic>
        <p:nvPicPr>
          <p:cNvPr id="22531" name="Picture 3" descr="C:\Users\Лёха\Desktop\фото д.с\2 гр. фото\IMG_9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038600"/>
            <a:ext cx="2641600" cy="1981200"/>
          </a:xfrm>
          <a:prstGeom prst="rect">
            <a:avLst/>
          </a:prstGeom>
          <a:noFill/>
        </p:spPr>
      </p:pic>
      <p:pic>
        <p:nvPicPr>
          <p:cNvPr id="22532" name="Picture 4" descr="C:\Users\Лёха\Desktop\фото д.с\2 гр. фото\IMG_9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600200"/>
            <a:ext cx="2540000" cy="1905000"/>
          </a:xfrm>
          <a:prstGeom prst="rect">
            <a:avLst/>
          </a:prstGeom>
          <a:noFill/>
        </p:spPr>
      </p:pic>
      <p:pic>
        <p:nvPicPr>
          <p:cNvPr id="22533" name="Picture 5" descr="C:\Users\Лёха\Desktop\фото д.с\2 гр. фото\IMG_99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2895600"/>
            <a:ext cx="1930400" cy="1447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1066800"/>
            <a:ext cx="529824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Тифлопедагог в работе с родителями использует  различные</a:t>
            </a:r>
          </a:p>
          <a:p>
            <a:r>
              <a:rPr lang="ru-RU" sz="1400" dirty="0" smtClean="0"/>
              <a:t>формы взаимодействия: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 оформление информационных стендов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 выступления на собраниях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 оформление выставок работ детей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 проведение открытых занятий и досугов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 индивидуальные беседы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200" dirty="0" smtClean="0"/>
              <a:t>Коррекцию нарушений зрительного восприятия и вторичных отклонений в развитии у детей с патологий зрения невозможно осуществить только на общеобразовательных занятиях. Дети одной категории, большинство из которых имеют различные отклонения в психофизическом развитии, нуждаются в специальной    коррекционной помощи тифлопедагога. Тифлопедагог дошкольного образовательного учреждения является ведущим специалистом, координирующим и направляющим коррекционно-педагогическую работу. В общем коррекционно-педагогическом процессе, осуществляемом в детском саду для детей с нарушением зрения, специальные коррекционные занятия тифлопедагога играют роль пропедевтики - подготовки детей к различным видам деятельности.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7620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Тифлопедагогика</a:t>
            </a:r>
            <a:r>
              <a:rPr lang="ru-RU" sz="2400" dirty="0" smtClean="0">
                <a:solidFill>
                  <a:srgbClr val="002060"/>
                </a:solidFill>
              </a:rPr>
              <a:t> (от греч. </a:t>
            </a:r>
            <a:r>
              <a:rPr lang="ru-RU" sz="2400" dirty="0" err="1" smtClean="0">
                <a:solidFill>
                  <a:srgbClr val="002060"/>
                </a:solidFill>
              </a:rPr>
              <a:t>typhlos</a:t>
            </a:r>
            <a:r>
              <a:rPr lang="ru-RU" sz="2400" dirty="0" smtClean="0">
                <a:solidFill>
                  <a:srgbClr val="002060"/>
                </a:solidFill>
              </a:rPr>
              <a:t> — слепой) —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наука о воспитании и обучении лиц с нарушением зрения.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:\лечение 5 гр\DSC_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901525"/>
            <a:ext cx="2209800" cy="14692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66800" y="5334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ОФТАЛЬМОЛОГИЧЕСКОЕ  ЛЕЧЕНИЕ</a:t>
            </a:r>
            <a:endParaRPr lang="ru-RU" sz="2400" dirty="0"/>
          </a:p>
        </p:txBody>
      </p:sp>
      <p:pic>
        <p:nvPicPr>
          <p:cNvPr id="6" name="Рисунок 5" descr="http://im3-tub-ru.yandex.net/i?id=442807558-59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809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0" y="1066800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Лечебные мероприятия осуществляются врачом офтальмологом. Дети находятся под его наблюдением. Аппаратное лечение проводит </a:t>
            </a:r>
            <a:r>
              <a:rPr lang="ru-RU" sz="1600" dirty="0" err="1" smtClean="0"/>
              <a:t>сестра-ортоптистка</a:t>
            </a:r>
            <a:r>
              <a:rPr lang="ru-RU" sz="1600" dirty="0" smtClean="0"/>
              <a:t> по назначению врача. Лечение на аппаратах позволяет повысить остроту зрения, восстановить зрительные функции и развить бинокулярное зрение.  </a:t>
            </a:r>
          </a:p>
        </p:txBody>
      </p:sp>
      <p:pic>
        <p:nvPicPr>
          <p:cNvPr id="1027" name="Picture 3" descr="I:\лечение 5 гр\DSC_0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819400"/>
            <a:ext cx="2167738" cy="1441315"/>
          </a:xfrm>
          <a:prstGeom prst="rect">
            <a:avLst/>
          </a:prstGeom>
          <a:noFill/>
        </p:spPr>
      </p:pic>
      <p:pic>
        <p:nvPicPr>
          <p:cNvPr id="1026" name="Picture 2" descr="I:\лечение 5 гр\DSC_0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953000"/>
            <a:ext cx="2209800" cy="1469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381000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ТИФЛОПЕДАГОГИЧЕСКАЯ</a:t>
            </a:r>
          </a:p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       ДИАГНОСТИКА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828800"/>
            <a:ext cx="861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При проведении обследования тифлопедагог имеет возможность увидеть трудности, мешающие ребенку в овладении познавательной деятельностью, проанализировать их причины; выявить особенности поведения ребенка, его отношение к предлагаемым заданиям, его работоспособность. Все эти данные позволяют тифлопедагогу понять, на что опираться в коррекционном обучении, определить степень и характер необходимой ему помощи, наметить основные задачи обучения.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6" name="Рисунок 5" descr="http://lisovskay.ru/images/foto/p10509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495800"/>
            <a:ext cx="23622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isovskay.ru/images/foto/p10600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267200"/>
            <a:ext cx="1447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isovskay.ru/images/foto/p10404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267200"/>
            <a:ext cx="1447800" cy="197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ёха\Desktop\фото д.с\2 гр. фото\IMG_98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733800"/>
            <a:ext cx="2108200" cy="15811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1905000"/>
          </a:xfrm>
        </p:spPr>
        <p:txBody>
          <a:bodyPr>
            <a:normAutofit/>
          </a:bodyPr>
          <a:lstStyle/>
          <a:p>
            <a:pPr algn="just" fontAlgn="base">
              <a:spcBef>
                <a:spcPts val="0"/>
              </a:spcBef>
              <a:buNone/>
            </a:pPr>
            <a:r>
              <a:rPr lang="ru-RU" sz="1800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                                           1. РАЗВИТИЕ ЗРИТЕЛЬНОГО ВОСПРИЯТИЯ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600" dirty="0" smtClean="0"/>
              <a:t>Занятия тифлопедагога по развитию восприятия у дошкольников  взаимосвязано с лечебно-восстановительным процессом. Так, на каждом этапе лечения ребенка на коррекционных занятиях используется соответствующий дидактический материал, проводятся специальные игры и упражнения, способствующие закреплению результатов аппаратного лечения зрения</a:t>
            </a:r>
            <a:r>
              <a:rPr lang="ru-RU" sz="2200" dirty="0" smtClean="0"/>
              <a:t>.</a:t>
            </a:r>
          </a:p>
          <a:p>
            <a:pPr>
              <a:buNone/>
            </a:pPr>
            <a:endParaRPr lang="ru-RU" sz="2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315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ОСНОВНЫЕ НАПРАВЛЕНИЯ РАБОТЫ</a:t>
            </a:r>
            <a:endParaRPr lang="ru-RU" sz="2400" dirty="0"/>
          </a:p>
        </p:txBody>
      </p:sp>
      <p:pic>
        <p:nvPicPr>
          <p:cNvPr id="7" name="Picture 3" descr="C:\Users\Лёха\Desktop\Новая папка\20130227_100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3124200" y="4724400"/>
            <a:ext cx="2209800" cy="1657350"/>
          </a:xfrm>
          <a:prstGeom prst="rect">
            <a:avLst/>
          </a:prstGeom>
          <a:noFill/>
        </p:spPr>
      </p:pic>
      <p:pic>
        <p:nvPicPr>
          <p:cNvPr id="2049" name="Picture 1" descr="C:\Users\Лёха\Desktop\фото д.с\досуг\IMG_74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7660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381000" y="838200"/>
            <a:ext cx="8305800" cy="502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2. РАЗВИТИЕ ОСЯЗАНИЯ</a:t>
            </a:r>
            <a:r>
              <a:rPr kumimoji="0" lang="ru-RU" sz="1800" b="1" i="0" u="none" strike="noStrike" kern="1200" cap="none" spc="0" normalizeH="0" noProof="0" dirty="0" smtClean="0">
                <a:ln w="11430"/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МЕЛКОЙ МОТОРИКИ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1600" dirty="0" smtClean="0"/>
              <a:t>Тифлопедагог ставит перед собой задачу научить дошкольников с нарушением зрения получать информацию об окружающем мире с помощью осязательного восприятия, использовать умения в самостоятельной игровой, учебной, бытовой деятельности. В занятие по развитию осязания и мелкой моторики тифлопедагог включает различные виды предметно-практической деятельности детей. Проводится также обучение детей элементам письма и рисования.</a:t>
            </a:r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Лёха\Desktop\фото д.с\гр. 5 2013г\DSC_0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953000"/>
            <a:ext cx="2062887" cy="1371600"/>
          </a:xfrm>
          <a:prstGeom prst="rect">
            <a:avLst/>
          </a:prstGeom>
          <a:noFill/>
        </p:spPr>
      </p:pic>
      <p:pic>
        <p:nvPicPr>
          <p:cNvPr id="9" name="Picture 7" descr="C:\Users\Лёха\Desktop\2\DSCN29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2438400" cy="1828800"/>
          </a:xfrm>
          <a:prstGeom prst="rect">
            <a:avLst/>
          </a:prstGeom>
          <a:noFill/>
        </p:spPr>
      </p:pic>
      <p:pic>
        <p:nvPicPr>
          <p:cNvPr id="1027" name="Picture 3" descr="C:\Users\Лёха\Desktop\фото д.с\гр. 5 2013г\DSC_09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1824" y="3200400"/>
            <a:ext cx="2406702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381000" y="838200"/>
            <a:ext cx="8305800" cy="502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 algn="just" fontAlgn="base">
              <a:buClr>
                <a:schemeClr val="accent3"/>
              </a:buClr>
              <a:buSzPct val="95000"/>
            </a:pPr>
            <a:r>
              <a:rPr kumimoji="0" lang="ru-RU" sz="1800" b="1" i="0" u="none" strike="noStrike" kern="1200" cap="none" spc="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3. </a:t>
            </a:r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ОБУЧЕНИЕ ОРИЕНТИРОВКЕ В ПРОСТРАНСТВЕ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 algn="just" fontAlgn="base">
              <a:buClr>
                <a:schemeClr val="accent3"/>
              </a:buClr>
              <a:buSzPct val="95000"/>
            </a:pPr>
            <a:r>
              <a:rPr lang="ru-RU" sz="1600" dirty="0" smtClean="0"/>
              <a:t>         Обучение детей тифлопедагог осуществляет по специально разработанным методикам. Они включают в себя несколько этапов: на первом этапе – обучение практической ориентировке «на себе»; на втором этапе – ориентировка «от себя», третий этап – обучение моделированию предметно-практических построений; четвертый этап - обучение ориентировке в пространстве с помощью схем.</a:t>
            </a:r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1600" dirty="0" smtClean="0"/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1600" dirty="0" smtClean="0"/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C:\Users\Лёха\Desktop\3\SP UFD U2\DSCN2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2362200" cy="1771650"/>
          </a:xfrm>
          <a:prstGeom prst="rect">
            <a:avLst/>
          </a:prstGeom>
          <a:noFill/>
        </p:spPr>
      </p:pic>
      <p:pic>
        <p:nvPicPr>
          <p:cNvPr id="20482" name="Picture 2" descr="C:\Users\Лёха\Desktop\фото д.с\2 гр. фото\IMG_99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352800"/>
            <a:ext cx="2260600" cy="1695450"/>
          </a:xfrm>
          <a:prstGeom prst="rect">
            <a:avLst/>
          </a:prstGeom>
          <a:noFill/>
        </p:spPr>
      </p:pic>
      <p:pic>
        <p:nvPicPr>
          <p:cNvPr id="20483" name="Picture 3" descr="C:\Users\Лёха\Desktop\фото д.с\2 гр. фото\IMG_99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648200"/>
            <a:ext cx="2209800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81000" y="762000"/>
            <a:ext cx="8305800" cy="502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just" fontAlgn="base">
              <a:buClr>
                <a:schemeClr val="accent3"/>
              </a:buClr>
              <a:buSzPct val="95000"/>
            </a:pPr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               </a:t>
            </a:r>
            <a:r>
              <a:rPr kumimoji="0" lang="ru-RU" sz="1800" b="1" i="0" u="none" strike="noStrike" kern="1200" cap="none" spc="0" normalizeH="0" baseline="0" noProof="0" dirty="0" smtClean="0">
                <a:ln w="11430"/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ОБУЧЕНИЕ СОЦИАЛЬНО-БЫТОВОЙ ОРИЕНТИРОВКИ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1600" dirty="0" smtClean="0"/>
              <a:t>В курсе социально-бытовой ориентировке тифлопедагог активно использует сформированные у детей компенсаторные навыки. Формируются навыки предметно-практической деятельности. Детей знакомят с предметами ближайшего окружения, учат выполнять с ними определенные действия в соответствии с назначением.</a:t>
            </a:r>
          </a:p>
          <a:p>
            <a:pPr marL="274320" indent="-274320" algn="just" fontAlgn="base">
              <a:buClr>
                <a:schemeClr val="accent3"/>
              </a:buClr>
              <a:buSzPct val="95000"/>
            </a:pPr>
            <a:endParaRPr lang="ru-RU" sz="1600" dirty="0" smtClean="0"/>
          </a:p>
          <a:p>
            <a:pPr marL="274320" lvl="0" indent="-274320" algn="just" fontAlgn="base">
              <a:buClr>
                <a:schemeClr val="accent3"/>
              </a:buClr>
              <a:buSzPct val="95000"/>
            </a:pPr>
            <a:endParaRPr lang="ru-RU" sz="1600" dirty="0" smtClean="0"/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1600" dirty="0" smtClean="0"/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1600" dirty="0" smtClean="0"/>
          </a:p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C:\Users\Лёха\Desktop\1\DSC_0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2665171" cy="1772056"/>
          </a:xfrm>
          <a:prstGeom prst="rect">
            <a:avLst/>
          </a:prstGeom>
          <a:noFill/>
        </p:spPr>
      </p:pic>
      <p:pic>
        <p:nvPicPr>
          <p:cNvPr id="5" name="Picture 2" descr="C:\Users\Лёха\Desktop\Группа\SP UFD U2\DSCN2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514600"/>
            <a:ext cx="2667000" cy="1742642"/>
          </a:xfrm>
          <a:prstGeom prst="rect">
            <a:avLst/>
          </a:prstGeom>
          <a:noFill/>
        </p:spPr>
      </p:pic>
      <p:pic>
        <p:nvPicPr>
          <p:cNvPr id="7" name="Picture 3" descr="C:\Users\Лёха\Desktop\3\SP UFD U2\DSCN2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419600"/>
            <a:ext cx="22352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6096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        ПРЕДМЕТНО-ПРАКТИЧЕСКАЯ ДЕЯТЕЛЬНОСТЬ</a:t>
            </a:r>
            <a:endParaRPr lang="ru-RU" dirty="0"/>
          </a:p>
        </p:txBody>
      </p:sp>
      <p:pic>
        <p:nvPicPr>
          <p:cNvPr id="3" name="Рисунок 2" descr="D:\Documents and Settings\Admin.REANIMAT-1BFC3F\Мои документы\Мои рисунки\Изображение 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2514600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:\Documents and Settings\Admin.REANIMAT-1BFC3F\Мои документы\Мои рисунки\Изображение 0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2514600" cy="175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D:\Documents and Settings\Admin.REANIMAT-1BFC3F\Мои документы\Мои рисунки\Изображение 0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91000"/>
            <a:ext cx="2362200" cy="182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D:\Documents and Settings\Admin.REANIMAT-1BFC3F\Мои документы\Мои рисунки\Изображение 0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343400"/>
            <a:ext cx="2438400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304800" y="1066800"/>
            <a:ext cx="2624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Аппликация, средняя группа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990600"/>
            <a:ext cx="3605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Декоративная вышивка, старшая группа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096000"/>
            <a:ext cx="3270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ИЗО-нить</a:t>
            </a:r>
            <a:r>
              <a:rPr lang="ru-RU" sz="1400" dirty="0" smtClean="0"/>
              <a:t>, подготовительная группа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6096000"/>
            <a:ext cx="3446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          Оригами, </a:t>
            </a:r>
          </a:p>
          <a:p>
            <a:r>
              <a:rPr lang="ru-RU" sz="1400" dirty="0" smtClean="0"/>
              <a:t>   старшая и подготовительная  группы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347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 ОСНОВНЫЕ НАПРАВЛЕНИЯ РАБОТЫ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Ленуська</dc:creator>
  <cp:lastModifiedBy>Windows User</cp:lastModifiedBy>
  <cp:revision>38</cp:revision>
  <dcterms:created xsi:type="dcterms:W3CDTF">2013-07-19T06:03:09Z</dcterms:created>
  <dcterms:modified xsi:type="dcterms:W3CDTF">2017-10-09T16:33:54Z</dcterms:modified>
</cp:coreProperties>
</file>