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0" r:id="rId9"/>
    <p:sldId id="271" r:id="rId10"/>
    <p:sldId id="267" r:id="rId11"/>
    <p:sldId id="266" r:id="rId12"/>
    <p:sldId id="265" r:id="rId13"/>
    <p:sldId id="264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129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50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0070C0"/>
            </a:gs>
            <a:gs pos="100000">
              <a:srgbClr val="FEE7F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12.12.2012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10" Type="http://schemas.openxmlformats.org/officeDocument/2006/relationships/image" Target="../media/image5.gif"/><Relationship Id="rId4" Type="http://schemas.openxmlformats.org/officeDocument/2006/relationships/image" Target="../media/image16.jpeg"/><Relationship Id="rId9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5.gi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gif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5.gif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1052736"/>
            <a:ext cx="7772400" cy="1828800"/>
          </a:xfrm>
        </p:spPr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Математика в моём доме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4653136"/>
            <a:ext cx="7772400" cy="91440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Выполнила ученица 9 класса</a:t>
            </a:r>
          </a:p>
          <a:p>
            <a:r>
              <a:rPr lang="ru-RU" dirty="0" smtClean="0"/>
              <a:t>Сосновская Яна</a:t>
            </a:r>
            <a:endParaRPr lang="ru-RU" dirty="0" smtClean="0"/>
          </a:p>
          <a:p>
            <a:r>
              <a:rPr lang="ru-RU" dirty="0" smtClean="0"/>
              <a:t>МБОУ ИСОШ №2</a:t>
            </a:r>
          </a:p>
          <a:p>
            <a:r>
              <a:rPr lang="ru-RU" dirty="0" smtClean="0"/>
              <a:t>Учитель: </a:t>
            </a:r>
            <a:r>
              <a:rPr lang="ru-RU" dirty="0" err="1" smtClean="0"/>
              <a:t>Королюк</a:t>
            </a:r>
            <a:r>
              <a:rPr lang="ru-RU" dirty="0" smtClean="0"/>
              <a:t> С.А.</a:t>
            </a:r>
            <a:endParaRPr lang="ru-RU" dirty="0"/>
          </a:p>
        </p:txBody>
      </p:sp>
      <p:pic>
        <p:nvPicPr>
          <p:cNvPr id="4" name="Picture 11" descr="31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149080"/>
            <a:ext cx="1641475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7798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Text Box 6"/>
          <p:cNvSpPr txBox="1">
            <a:spLocks noChangeArrowheads="1"/>
          </p:cNvSpPr>
          <p:nvPr/>
        </p:nvSpPr>
        <p:spPr bwMode="auto">
          <a:xfrm>
            <a:off x="1043607" y="1720850"/>
            <a:ext cx="664368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dirty="0"/>
              <a:t>Для салата </a:t>
            </a:r>
            <a:endParaRPr lang="ru-RU" dirty="0" smtClean="0"/>
          </a:p>
          <a:p>
            <a:pPr eaLnBrk="1" hangingPunct="1"/>
            <a:r>
              <a:rPr lang="ru-RU" dirty="0" smtClean="0"/>
              <a:t>потребовалось</a:t>
            </a:r>
            <a:r>
              <a:rPr lang="ru-RU" dirty="0"/>
              <a:t>:</a:t>
            </a:r>
          </a:p>
          <a:p>
            <a:pPr eaLnBrk="1" hangingPunct="1"/>
            <a:endParaRPr lang="ru-RU" dirty="0"/>
          </a:p>
        </p:txBody>
      </p:sp>
      <p:pic>
        <p:nvPicPr>
          <p:cNvPr id="15365" name="Picture 7" descr="CAOJGTG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1700213"/>
            <a:ext cx="720725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6" name="Text Box 8"/>
          <p:cNvSpPr txBox="1">
            <a:spLocks noChangeArrowheads="1"/>
          </p:cNvSpPr>
          <p:nvPr/>
        </p:nvSpPr>
        <p:spPr bwMode="auto">
          <a:xfrm>
            <a:off x="4114800" y="1773238"/>
            <a:ext cx="32131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6 ч,</a:t>
            </a:r>
          </a:p>
        </p:txBody>
      </p:sp>
      <p:pic>
        <p:nvPicPr>
          <p:cNvPr id="15367" name="Picture 9" descr="CAQ90VK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1700213"/>
            <a:ext cx="719137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8" name="Text Box 10"/>
          <p:cNvSpPr txBox="1">
            <a:spLocks noChangeArrowheads="1"/>
          </p:cNvSpPr>
          <p:nvPr/>
        </p:nvSpPr>
        <p:spPr bwMode="auto">
          <a:xfrm>
            <a:off x="5867400" y="1773238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/>
          </a:p>
        </p:txBody>
      </p:sp>
      <p:sp>
        <p:nvSpPr>
          <p:cNvPr id="15369" name="Text Box 11"/>
          <p:cNvSpPr txBox="1">
            <a:spLocks noChangeArrowheads="1"/>
          </p:cNvSpPr>
          <p:nvPr/>
        </p:nvSpPr>
        <p:spPr bwMode="auto">
          <a:xfrm>
            <a:off x="5580063" y="1773238"/>
            <a:ext cx="55721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4 ч,</a:t>
            </a:r>
          </a:p>
        </p:txBody>
      </p:sp>
      <p:pic>
        <p:nvPicPr>
          <p:cNvPr id="15370" name="Picture 12" descr="в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1700213"/>
            <a:ext cx="64770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1" name="Text Box 13"/>
          <p:cNvSpPr txBox="1">
            <a:spLocks noChangeArrowheads="1"/>
          </p:cNvSpPr>
          <p:nvPr/>
        </p:nvSpPr>
        <p:spPr bwMode="auto">
          <a:xfrm>
            <a:off x="6877050" y="1773238"/>
            <a:ext cx="55721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3 ч,</a:t>
            </a:r>
          </a:p>
        </p:txBody>
      </p:sp>
      <p:pic>
        <p:nvPicPr>
          <p:cNvPr id="15372" name="Picture 14" descr="CA2DETAX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188" y="1628775"/>
            <a:ext cx="7207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3" name="Text Box 15"/>
          <p:cNvSpPr txBox="1">
            <a:spLocks noChangeArrowheads="1"/>
          </p:cNvSpPr>
          <p:nvPr/>
        </p:nvSpPr>
        <p:spPr bwMode="auto">
          <a:xfrm>
            <a:off x="8224838" y="1720850"/>
            <a:ext cx="10223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1 часть.</a:t>
            </a:r>
          </a:p>
        </p:txBody>
      </p:sp>
      <p:sp>
        <p:nvSpPr>
          <p:cNvPr id="15374" name="Text Box 16"/>
          <p:cNvSpPr txBox="1">
            <a:spLocks noChangeArrowheads="1"/>
          </p:cNvSpPr>
          <p:nvPr/>
        </p:nvSpPr>
        <p:spPr bwMode="auto">
          <a:xfrm>
            <a:off x="1135062" y="3501008"/>
            <a:ext cx="49164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dirty="0"/>
              <a:t>Добавить:</a:t>
            </a:r>
          </a:p>
        </p:txBody>
      </p:sp>
      <p:pic>
        <p:nvPicPr>
          <p:cNvPr id="15375" name="Picture 17" descr="CAJAJMN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3825"/>
            <a:ext cx="1439863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6" name="Text Box 18"/>
          <p:cNvSpPr txBox="1">
            <a:spLocks noChangeArrowheads="1"/>
          </p:cNvSpPr>
          <p:nvPr/>
        </p:nvSpPr>
        <p:spPr bwMode="auto">
          <a:xfrm>
            <a:off x="2484438" y="4365625"/>
            <a:ext cx="37639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1 пучок, </a:t>
            </a:r>
          </a:p>
        </p:txBody>
      </p:sp>
      <p:pic>
        <p:nvPicPr>
          <p:cNvPr id="15377" name="Picture 19" descr="CAI5MRQR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3933825"/>
            <a:ext cx="935037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8" name="Picture 20" descr="CAKDUVW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3933825"/>
            <a:ext cx="1366837" cy="103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9" name="Text Box 21"/>
          <p:cNvSpPr txBox="1">
            <a:spLocks noChangeArrowheads="1"/>
          </p:cNvSpPr>
          <p:nvPr/>
        </p:nvSpPr>
        <p:spPr bwMode="auto">
          <a:xfrm>
            <a:off x="4572000" y="4292600"/>
            <a:ext cx="247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,</a:t>
            </a:r>
          </a:p>
        </p:txBody>
      </p:sp>
      <p:sp>
        <p:nvSpPr>
          <p:cNvPr id="15380" name="Text Box 22"/>
          <p:cNvSpPr txBox="1">
            <a:spLocks noChangeArrowheads="1"/>
          </p:cNvSpPr>
          <p:nvPr/>
        </p:nvSpPr>
        <p:spPr bwMode="auto">
          <a:xfrm>
            <a:off x="6084888" y="4292600"/>
            <a:ext cx="107791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1 ложка,</a:t>
            </a:r>
          </a:p>
        </p:txBody>
      </p:sp>
      <p:pic>
        <p:nvPicPr>
          <p:cNvPr id="15381" name="Picture 23" descr="кен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950" y="3933825"/>
            <a:ext cx="1009650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82" name="Text Box 24"/>
          <p:cNvSpPr txBox="1">
            <a:spLocks noChangeArrowheads="1"/>
          </p:cNvSpPr>
          <p:nvPr/>
        </p:nvSpPr>
        <p:spPr bwMode="auto">
          <a:xfrm>
            <a:off x="8027988" y="4292600"/>
            <a:ext cx="10223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1 пучок.</a:t>
            </a:r>
          </a:p>
        </p:txBody>
      </p:sp>
      <p:sp>
        <p:nvSpPr>
          <p:cNvPr id="15383" name="Text Box 25"/>
          <p:cNvSpPr txBox="1">
            <a:spLocks noChangeArrowheads="1"/>
          </p:cNvSpPr>
          <p:nvPr/>
        </p:nvSpPr>
        <p:spPr bwMode="auto">
          <a:xfrm>
            <a:off x="4911725" y="4313238"/>
            <a:ext cx="2476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,</a:t>
            </a:r>
          </a:p>
        </p:txBody>
      </p:sp>
      <p:sp>
        <p:nvSpPr>
          <p:cNvPr id="15384" name="AutoShape 30"/>
          <p:cNvSpPr>
            <a:spLocks/>
          </p:cNvSpPr>
          <p:nvPr/>
        </p:nvSpPr>
        <p:spPr bwMode="auto">
          <a:xfrm rot="5400000">
            <a:off x="5652294" y="-170656"/>
            <a:ext cx="647700" cy="5399088"/>
          </a:xfrm>
          <a:prstGeom prst="rightBrace">
            <a:avLst>
              <a:gd name="adj1" fmla="val 69465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385" name="Text Box 31"/>
          <p:cNvSpPr txBox="1">
            <a:spLocks noChangeArrowheads="1"/>
          </p:cNvSpPr>
          <p:nvPr/>
        </p:nvSpPr>
        <p:spPr bwMode="auto">
          <a:xfrm>
            <a:off x="5651500" y="2781300"/>
            <a:ext cx="7127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700г </a:t>
            </a:r>
          </a:p>
        </p:txBody>
      </p:sp>
      <p:pic>
        <p:nvPicPr>
          <p:cNvPr id="15386" name="Picture 34" descr="14"/>
          <p:cNvPicPr>
            <a:picLocks noChangeAspect="1" noChangeArrowheads="1" noCrop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648313">
            <a:off x="7811521" y="5216876"/>
            <a:ext cx="474663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43607" y="692695"/>
            <a:ext cx="705899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kern="10" spc="-36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Arial" pitchFamily="34" charset="0"/>
              </a:rPr>
              <a:t>салат </a:t>
            </a:r>
            <a:r>
              <a:rPr lang="ru-RU" sz="40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Arial" pitchFamily="34" charset="0"/>
              </a:rPr>
              <a:t>                «Украинский</a:t>
            </a:r>
            <a:endParaRPr lang="ru-RU" sz="4000" kern="10" spc="-360" dirty="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Impact"/>
            </a:endParaRPr>
          </a:p>
        </p:txBody>
      </p:sp>
    </p:spTree>
    <p:extLst>
      <p:ext uri="{BB962C8B-B14F-4D97-AF65-F5344CB8AC3E}">
        <p14:creationId xmlns:p14="http://schemas.microsoft.com/office/powerpoint/2010/main" val="1094831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WordArt 5"/>
          <p:cNvSpPr>
            <a:spLocks noChangeArrowheads="1" noChangeShapeType="1" noTextEdit="1"/>
          </p:cNvSpPr>
          <p:nvPr/>
        </p:nvSpPr>
        <p:spPr bwMode="auto">
          <a:xfrm>
            <a:off x="1835150" y="333375"/>
            <a:ext cx="5616575" cy="87312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endParaRPr lang="ru-RU" sz="3600" kern="10" spc="-360" dirty="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Impact"/>
            </a:endParaRPr>
          </a:p>
        </p:txBody>
      </p:sp>
      <p:sp>
        <p:nvSpPr>
          <p:cNvPr id="12292" name="Text Box 6"/>
          <p:cNvSpPr txBox="1">
            <a:spLocks noChangeArrowheads="1"/>
          </p:cNvSpPr>
          <p:nvPr/>
        </p:nvSpPr>
        <p:spPr bwMode="auto">
          <a:xfrm>
            <a:off x="628071" y="2342207"/>
            <a:ext cx="611981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dirty="0"/>
              <a:t>Чтобы получить вкусный салат возьмите:</a:t>
            </a:r>
          </a:p>
        </p:txBody>
      </p:sp>
      <p:pic>
        <p:nvPicPr>
          <p:cNvPr id="12293" name="Picture 7" descr="CA0PYVG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17" y="2708920"/>
            <a:ext cx="968755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4" name="Text Box 8"/>
          <p:cNvSpPr txBox="1">
            <a:spLocks noChangeArrowheads="1"/>
          </p:cNvSpPr>
          <p:nvPr/>
        </p:nvSpPr>
        <p:spPr bwMode="auto">
          <a:xfrm>
            <a:off x="1563839" y="3104964"/>
            <a:ext cx="3816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dirty="0"/>
              <a:t>Сладкого перца в 2 раза больше, </a:t>
            </a:r>
          </a:p>
        </p:txBody>
      </p:sp>
      <p:pic>
        <p:nvPicPr>
          <p:cNvPr id="12295" name="Picture 9" descr="CACBEV4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071" y="3933056"/>
            <a:ext cx="966386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6" name="Text Box 10"/>
          <p:cNvSpPr txBox="1">
            <a:spLocks noChangeArrowheads="1"/>
          </p:cNvSpPr>
          <p:nvPr/>
        </p:nvSpPr>
        <p:spPr bwMode="auto">
          <a:xfrm>
            <a:off x="1595351" y="4088779"/>
            <a:ext cx="232568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dirty="0"/>
              <a:t> чем помидор и в 4 раза больше, чем</a:t>
            </a:r>
          </a:p>
        </p:txBody>
      </p:sp>
      <p:pic>
        <p:nvPicPr>
          <p:cNvPr id="12297" name="Picture 11" descr="ц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55"/>
          <a:stretch>
            <a:fillRect/>
          </a:stretch>
        </p:blipFill>
        <p:spPr bwMode="auto">
          <a:xfrm>
            <a:off x="3715733" y="3911157"/>
            <a:ext cx="9144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8" name="Text Box 13"/>
          <p:cNvSpPr txBox="1">
            <a:spLocks noChangeArrowheads="1"/>
          </p:cNvSpPr>
          <p:nvPr/>
        </p:nvSpPr>
        <p:spPr bwMode="auto">
          <a:xfrm>
            <a:off x="4643437" y="3826027"/>
            <a:ext cx="117276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dirty="0"/>
              <a:t> кукурузы.</a:t>
            </a:r>
          </a:p>
        </p:txBody>
      </p:sp>
      <p:pic>
        <p:nvPicPr>
          <p:cNvPr id="12299" name="Picture 14" descr="CAWHF89Q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071" y="4949143"/>
            <a:ext cx="935038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00" name="Text Box 15"/>
          <p:cNvSpPr txBox="1">
            <a:spLocks noChangeArrowheads="1"/>
          </p:cNvSpPr>
          <p:nvPr/>
        </p:nvSpPr>
        <p:spPr bwMode="auto">
          <a:xfrm>
            <a:off x="1563109" y="4983934"/>
            <a:ext cx="3835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dirty="0"/>
              <a:t>Мяса возьмите в 3 раза больше, чем кукурузы.</a:t>
            </a:r>
          </a:p>
        </p:txBody>
      </p:sp>
      <p:sp>
        <p:nvSpPr>
          <p:cNvPr id="12301" name="Text Box 18"/>
          <p:cNvSpPr txBox="1">
            <a:spLocks noChangeArrowheads="1"/>
          </p:cNvSpPr>
          <p:nvPr/>
        </p:nvSpPr>
        <p:spPr bwMode="auto">
          <a:xfrm>
            <a:off x="5816202" y="4559051"/>
            <a:ext cx="2828925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dirty="0"/>
              <a:t>Сколько грамм каждого продукта, если кукурузы на 300 г меньше, чем перца?</a:t>
            </a:r>
          </a:p>
        </p:txBody>
      </p:sp>
      <p:pic>
        <p:nvPicPr>
          <p:cNvPr id="12302" name="Picture 20" descr="lud2014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8247" y="393700"/>
            <a:ext cx="1660525" cy="205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09800" y="476672"/>
            <a:ext cx="2286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4000" kern="10" spc="-36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00B05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Arial" pitchFamily="34" charset="0"/>
              </a:rPr>
              <a:t>салат "острый</a:t>
            </a:r>
            <a:r>
              <a:rPr lang="ru-RU" sz="4000" kern="10" spc="-36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00B05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"</a:t>
            </a:r>
          </a:p>
        </p:txBody>
      </p:sp>
      <p:pic>
        <p:nvPicPr>
          <p:cNvPr id="16" name="Picture 34" descr="14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648313">
            <a:off x="7735456" y="5319927"/>
            <a:ext cx="474663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9930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</a:p>
        </p:txBody>
      </p:sp>
      <p:sp>
        <p:nvSpPr>
          <p:cNvPr id="7172" name="Text Box 14"/>
          <p:cNvSpPr txBox="1">
            <a:spLocks noChangeArrowheads="1"/>
          </p:cNvSpPr>
          <p:nvPr/>
        </p:nvSpPr>
        <p:spPr bwMode="auto">
          <a:xfrm>
            <a:off x="592138" y="193675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/>
          </a:p>
        </p:txBody>
      </p:sp>
      <p:sp>
        <p:nvSpPr>
          <p:cNvPr id="7173" name="Text Box 15"/>
          <p:cNvSpPr txBox="1">
            <a:spLocks noChangeArrowheads="1"/>
          </p:cNvSpPr>
          <p:nvPr/>
        </p:nvSpPr>
        <p:spPr bwMode="auto">
          <a:xfrm>
            <a:off x="519113" y="1420691"/>
            <a:ext cx="6716713" cy="228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dirty="0"/>
              <a:t>Чтобы приготовить креветочный салат нам потребуется смешать:</a:t>
            </a:r>
          </a:p>
          <a:p>
            <a:pPr eaLnBrk="1" hangingPunct="1"/>
            <a:endParaRPr lang="ru-RU" dirty="0"/>
          </a:p>
          <a:p>
            <a:pPr eaLnBrk="1" hangingPunct="1"/>
            <a:endParaRPr lang="ru-RU" dirty="0"/>
          </a:p>
          <a:p>
            <a:pPr eaLnBrk="1" hangingPunct="1"/>
            <a:endParaRPr lang="ru-RU" dirty="0"/>
          </a:p>
          <a:p>
            <a:pPr eaLnBrk="1" hangingPunct="1"/>
            <a:endParaRPr lang="ru-RU" dirty="0"/>
          </a:p>
          <a:p>
            <a:pPr eaLnBrk="1" hangingPunct="1"/>
            <a:endParaRPr lang="ru-RU" dirty="0"/>
          </a:p>
          <a:p>
            <a:pPr eaLnBrk="1" hangingPunct="1"/>
            <a:r>
              <a:rPr lang="ru-RU" dirty="0"/>
              <a:t>                          </a:t>
            </a:r>
          </a:p>
        </p:txBody>
      </p:sp>
      <p:sp>
        <p:nvSpPr>
          <p:cNvPr id="11282" name="Text Box 18"/>
          <p:cNvSpPr txBox="1">
            <a:spLocks noChangeArrowheads="1"/>
          </p:cNvSpPr>
          <p:nvPr/>
        </p:nvSpPr>
        <p:spPr bwMode="auto">
          <a:xfrm>
            <a:off x="4911725" y="3733800"/>
            <a:ext cx="376396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dirty="0"/>
          </a:p>
          <a:p>
            <a:pPr eaLnBrk="1" hangingPunct="1"/>
            <a:endParaRPr lang="ru-RU" dirty="0"/>
          </a:p>
          <a:p>
            <a:pPr eaLnBrk="1" hangingPunct="1"/>
            <a:endParaRPr lang="ru-RU" dirty="0"/>
          </a:p>
          <a:p>
            <a:pPr eaLnBrk="1" hangingPunct="1"/>
            <a:endParaRPr lang="ru-RU" dirty="0"/>
          </a:p>
        </p:txBody>
      </p:sp>
      <p:pic>
        <p:nvPicPr>
          <p:cNvPr id="11283" name="Picture 19" descr="ц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706" y="4169778"/>
            <a:ext cx="1008062" cy="93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84" name="Picture 20" descr="ц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3120" y="4149725"/>
            <a:ext cx="1008063" cy="93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85" name="Text Box 21"/>
          <p:cNvSpPr txBox="1">
            <a:spLocks noChangeArrowheads="1"/>
          </p:cNvSpPr>
          <p:nvPr/>
        </p:nvSpPr>
        <p:spPr bwMode="auto">
          <a:xfrm>
            <a:off x="1094418" y="5288756"/>
            <a:ext cx="29003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dirty="0"/>
              <a:t>кукурузы</a:t>
            </a:r>
          </a:p>
        </p:txBody>
      </p:sp>
      <p:pic>
        <p:nvPicPr>
          <p:cNvPr id="11286" name="Picture 22" descr="панрг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288" y="2614463"/>
            <a:ext cx="1081088" cy="86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87" name="Picture 23" descr="панрг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7856" y="2590331"/>
            <a:ext cx="1081088" cy="86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88" name="Picture 24" descr="панрг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586932"/>
            <a:ext cx="1081088" cy="86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89" name="Picture 25" descr="панрг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8944" y="2586932"/>
            <a:ext cx="1081088" cy="86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90" name="Text Box 26"/>
          <p:cNvSpPr txBox="1">
            <a:spLocks noChangeArrowheads="1"/>
          </p:cNvSpPr>
          <p:nvPr/>
        </p:nvSpPr>
        <p:spPr bwMode="auto">
          <a:xfrm>
            <a:off x="1094418" y="3612884"/>
            <a:ext cx="111918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dirty="0"/>
              <a:t>креветок</a:t>
            </a:r>
          </a:p>
        </p:txBody>
      </p:sp>
      <p:sp>
        <p:nvSpPr>
          <p:cNvPr id="11293" name="Rectangle 29"/>
          <p:cNvSpPr>
            <a:spLocks noChangeArrowheads="1"/>
          </p:cNvSpPr>
          <p:nvPr/>
        </p:nvSpPr>
        <p:spPr bwMode="auto">
          <a:xfrm>
            <a:off x="5640845" y="1957402"/>
            <a:ext cx="3038872" cy="1892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/>
              <a:t>По сколько грамм креветок и кукурузы надо взять, чтобы получить 600 грамм салата?</a:t>
            </a:r>
          </a:p>
          <a:p>
            <a:pPr>
              <a:spcBef>
                <a:spcPct val="50000"/>
              </a:spcBef>
            </a:pPr>
            <a:endParaRPr lang="ru-RU" dirty="0"/>
          </a:p>
        </p:txBody>
      </p:sp>
      <p:sp>
        <p:nvSpPr>
          <p:cNvPr id="11294" name="Rectangle 30"/>
          <p:cNvSpPr>
            <a:spLocks noChangeArrowheads="1"/>
          </p:cNvSpPr>
          <p:nvPr/>
        </p:nvSpPr>
        <p:spPr bwMode="auto">
          <a:xfrm>
            <a:off x="5029200" y="3775869"/>
            <a:ext cx="3486150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dirty="0"/>
              <a:t>Заправить соусом для морепродуктов, добавить 5-7 оливок и 2 яйца.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070737" y="764704"/>
            <a:ext cx="472296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kern="10" spc="-36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00B05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Arial" pitchFamily="34" charset="0"/>
              </a:rPr>
              <a:t>салат  </a:t>
            </a:r>
            <a:r>
              <a:rPr lang="ru-RU" sz="40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00B05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Arial" pitchFamily="34" charset="0"/>
              </a:rPr>
              <a:t>  «Креветочный                                                       </a:t>
            </a:r>
            <a:r>
              <a:rPr lang="ru-RU" sz="40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00B05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                    </a:t>
            </a:r>
            <a:endParaRPr lang="ru-RU" sz="4000" kern="10" spc="-360" dirty="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00B050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Impact"/>
            </a:endParaRPr>
          </a:p>
        </p:txBody>
      </p:sp>
      <p:pic>
        <p:nvPicPr>
          <p:cNvPr id="18" name="Picture 34" descr="14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648313">
            <a:off x="7691137" y="5283883"/>
            <a:ext cx="474663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8753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14400" y="1347788"/>
            <a:ext cx="8229600" cy="452755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000" dirty="0" smtClean="0"/>
              <a:t>Нужно приготовить 560г салата, который состоит из:</a:t>
            </a:r>
          </a:p>
          <a:p>
            <a:pPr eaLnBrk="1" hangingPunct="1">
              <a:buFontTx/>
              <a:buNone/>
            </a:pPr>
            <a:endParaRPr lang="ru-RU" sz="2000" dirty="0" smtClean="0"/>
          </a:p>
        </p:txBody>
      </p:sp>
      <p:pic>
        <p:nvPicPr>
          <p:cNvPr id="6150" name="Picture 6" descr="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144" y="2724943"/>
            <a:ext cx="1152525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1" name="Rectangle 9"/>
          <p:cNvSpPr>
            <a:spLocks noChangeArrowheads="1"/>
          </p:cNvSpPr>
          <p:nvPr/>
        </p:nvSpPr>
        <p:spPr bwMode="auto">
          <a:xfrm>
            <a:off x="395288" y="3933825"/>
            <a:ext cx="2749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6152" name="Text Box 12"/>
          <p:cNvSpPr txBox="1">
            <a:spLocks noChangeArrowheads="1"/>
          </p:cNvSpPr>
          <p:nvPr/>
        </p:nvSpPr>
        <p:spPr bwMode="auto">
          <a:xfrm>
            <a:off x="4110775" y="2266949"/>
            <a:ext cx="4484688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dirty="0"/>
              <a:t>Сколько </a:t>
            </a:r>
            <a:r>
              <a:rPr lang="ru-RU" sz="2400" dirty="0" smtClean="0"/>
              <a:t>граммов </a:t>
            </a:r>
            <a:r>
              <a:rPr lang="ru-RU" sz="2400" dirty="0"/>
              <a:t>каждого ингредиента нужно взять?</a:t>
            </a:r>
          </a:p>
          <a:p>
            <a:pPr eaLnBrk="1" hangingPunct="1"/>
            <a:endParaRPr lang="ru-RU" dirty="0"/>
          </a:p>
        </p:txBody>
      </p:sp>
      <p:sp>
        <p:nvSpPr>
          <p:cNvPr id="5136" name="Text Box 16"/>
          <p:cNvSpPr txBox="1">
            <a:spLocks noChangeArrowheads="1"/>
          </p:cNvSpPr>
          <p:nvPr/>
        </p:nvSpPr>
        <p:spPr bwMode="auto">
          <a:xfrm>
            <a:off x="5129156" y="3933825"/>
            <a:ext cx="244792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dirty="0"/>
              <a:t> </a:t>
            </a:r>
          </a:p>
          <a:p>
            <a:pPr eaLnBrk="1" hangingPunct="1"/>
            <a:r>
              <a:rPr lang="ru-RU" dirty="0" smtClean="0"/>
              <a:t>Салат можно  </a:t>
            </a:r>
            <a:r>
              <a:rPr lang="ru-RU" dirty="0"/>
              <a:t>заправить майонезом.</a:t>
            </a:r>
          </a:p>
        </p:txBody>
      </p:sp>
      <p:pic>
        <p:nvPicPr>
          <p:cNvPr id="6155" name="Picture 22" descr="CA5UKV8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144" y="1870868"/>
            <a:ext cx="1152525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6" name="Picture 33" descr="ф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144" y="3573447"/>
            <a:ext cx="1152525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7" name="Picture 40" descr="о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862" y="4484688"/>
            <a:ext cx="1081088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8" name="Picture 44" descr="ц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333"/>
          <a:stretch>
            <a:fillRect/>
          </a:stretch>
        </p:blipFill>
        <p:spPr bwMode="auto">
          <a:xfrm>
            <a:off x="910960" y="5475449"/>
            <a:ext cx="1081990" cy="890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60" name="Text Box 52"/>
          <p:cNvSpPr txBox="1">
            <a:spLocks noChangeArrowheads="1"/>
          </p:cNvSpPr>
          <p:nvPr/>
        </p:nvSpPr>
        <p:spPr bwMode="auto">
          <a:xfrm>
            <a:off x="2256631" y="2252663"/>
            <a:ext cx="11731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dirty="0"/>
              <a:t>5 частей</a:t>
            </a:r>
          </a:p>
        </p:txBody>
      </p:sp>
      <p:sp>
        <p:nvSpPr>
          <p:cNvPr id="6161" name="Text Box 53"/>
          <p:cNvSpPr txBox="1">
            <a:spLocks noChangeArrowheads="1"/>
          </p:cNvSpPr>
          <p:nvPr/>
        </p:nvSpPr>
        <p:spPr bwMode="auto">
          <a:xfrm>
            <a:off x="2290981" y="2865437"/>
            <a:ext cx="1676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dirty="0"/>
              <a:t>5 частей</a:t>
            </a:r>
          </a:p>
        </p:txBody>
      </p:sp>
      <p:sp>
        <p:nvSpPr>
          <p:cNvPr id="6162" name="Text Box 54"/>
          <p:cNvSpPr txBox="1">
            <a:spLocks noChangeArrowheads="1"/>
          </p:cNvSpPr>
          <p:nvPr/>
        </p:nvSpPr>
        <p:spPr bwMode="auto">
          <a:xfrm>
            <a:off x="2337939" y="3740298"/>
            <a:ext cx="124301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dirty="0"/>
              <a:t>5 частей</a:t>
            </a:r>
          </a:p>
        </p:txBody>
      </p:sp>
      <p:sp>
        <p:nvSpPr>
          <p:cNvPr id="6163" name="Text Box 55"/>
          <p:cNvSpPr txBox="1">
            <a:spLocks noChangeArrowheads="1"/>
          </p:cNvSpPr>
          <p:nvPr/>
        </p:nvSpPr>
        <p:spPr bwMode="auto">
          <a:xfrm>
            <a:off x="2383990" y="4656286"/>
            <a:ext cx="102711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dirty="0"/>
              <a:t>3 части</a:t>
            </a:r>
          </a:p>
        </p:txBody>
      </p:sp>
      <p:sp>
        <p:nvSpPr>
          <p:cNvPr id="6164" name="Text Box 56"/>
          <p:cNvSpPr txBox="1">
            <a:spLocks noChangeArrowheads="1"/>
          </p:cNvSpPr>
          <p:nvPr/>
        </p:nvSpPr>
        <p:spPr bwMode="auto">
          <a:xfrm>
            <a:off x="2400581" y="5667374"/>
            <a:ext cx="153193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dirty="0"/>
              <a:t>10 частей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515046" y="764704"/>
            <a:ext cx="403790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40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00B05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Arial" pitchFamily="34" charset="0"/>
              </a:rPr>
              <a:t>Салат   Кукурузный</a:t>
            </a:r>
            <a:r>
              <a:rPr lang="ru-RU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00B05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"</a:t>
            </a:r>
            <a:endParaRPr lang="ru-RU" kern="10" spc="-360" dirty="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00B050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Impact"/>
            </a:endParaRPr>
          </a:p>
        </p:txBody>
      </p:sp>
      <p:pic>
        <p:nvPicPr>
          <p:cNvPr id="20" name="Picture 34" descr="14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648313">
            <a:off x="7791925" y="5362017"/>
            <a:ext cx="474663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1856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221088"/>
            <a:ext cx="8183880" cy="1051560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00B050"/>
                </a:solidFill>
              </a:rPr>
              <a:t>Эта работа  адресована моим сверстникам. Попробуйте  искать интересные для вас задачки – вам понравится!</a:t>
            </a:r>
            <a:br>
              <a:rPr lang="ru-RU" sz="4000" dirty="0" smtClean="0">
                <a:solidFill>
                  <a:srgbClr val="00B050"/>
                </a:solidFill>
              </a:rPr>
            </a:br>
            <a:r>
              <a:rPr lang="ru-RU" sz="4000" dirty="0">
                <a:solidFill>
                  <a:srgbClr val="00B050"/>
                </a:solidFill>
              </a:rPr>
              <a:t/>
            </a:r>
            <a:br>
              <a:rPr lang="ru-RU" sz="4000" dirty="0">
                <a:solidFill>
                  <a:srgbClr val="00B050"/>
                </a:solidFill>
              </a:rPr>
            </a:br>
            <a:r>
              <a:rPr lang="ru-RU" sz="4000" dirty="0" smtClean="0">
                <a:solidFill>
                  <a:srgbClr val="00B050"/>
                </a:solidFill>
              </a:rPr>
              <a:t>Спасибо за внимание!</a:t>
            </a:r>
            <a:endParaRPr lang="ru-RU" sz="4000" dirty="0">
              <a:solidFill>
                <a:srgbClr val="00B050"/>
              </a:solidFill>
            </a:endParaRPr>
          </a:p>
        </p:txBody>
      </p:sp>
      <p:pic>
        <p:nvPicPr>
          <p:cNvPr id="4" name="Picture 34" descr="14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648313">
            <a:off x="7647909" y="5283883"/>
            <a:ext cx="474663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51275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 smtClean="0"/>
              <a:t>О</a:t>
            </a:r>
            <a:r>
              <a:rPr lang="ru-RU" sz="1800" dirty="0"/>
              <a:t> математике как науке, являющейся фундаментом всего естественно-научного комплекса дисциплин и даже некоторых ветвей в гуманитарном знании, сказано </a:t>
            </a:r>
            <a:r>
              <a:rPr lang="ru-RU" sz="1800" dirty="0" smtClean="0"/>
              <a:t> </a:t>
            </a:r>
            <a:r>
              <a:rPr lang="ru-RU" sz="1800" dirty="0"/>
              <a:t>немало. Но зачем занятия математикой нужны лично мне?</a:t>
            </a:r>
          </a:p>
          <a:p>
            <a:pPr marL="0" lvl="0" indent="0">
              <a:buNone/>
            </a:pPr>
            <a:r>
              <a:rPr lang="ru-RU" sz="1800" dirty="0"/>
              <a:t>Конечно, мне математика нужна прежде всего для того, чтобы поступить в институт. Да и так я ей пользуюсь постоянно: на </a:t>
            </a:r>
            <a:r>
              <a:rPr lang="ru-RU" sz="1800" dirty="0" smtClean="0"/>
              <a:t>огороде (помогаю маме), </a:t>
            </a:r>
            <a:r>
              <a:rPr lang="ru-RU" sz="1800" dirty="0"/>
              <a:t>дома, при денежных расчетах, при приготовлении пищи. </a:t>
            </a:r>
            <a:r>
              <a:rPr lang="ru-RU" sz="1800" dirty="0" smtClean="0"/>
              <a:t> С выбором будущей профессии я ещё не определилась, но точно знаю, что без математики никак не обойдусь. Решать задачи на уроках про машины и рабочих мне было неинтересно, вот я и выбрала эту возможность составить и показать вам какие мне хочется решать задачи</a:t>
            </a:r>
            <a:r>
              <a:rPr lang="ru-RU" sz="1800" dirty="0"/>
              <a:t>. Мы с сестрой заядлые фантазёрки на кухне. У нас куча рецептов, но мы придумываем всё новые и новые. </a:t>
            </a:r>
          </a:p>
        </p:txBody>
      </p:sp>
      <p:pic>
        <p:nvPicPr>
          <p:cNvPr id="2050" name="Picture 2" descr="C:\Users\1\Desktop\imgpreview[4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9" y="4501564"/>
            <a:ext cx="2088232" cy="1563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1\Desktop\imgpreview[2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4573154"/>
            <a:ext cx="2016224" cy="1504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4" descr="14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648313">
            <a:off x="7143853" y="5211877"/>
            <a:ext cx="474663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0620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418928"/>
          </a:xfrm>
        </p:spPr>
        <p:txBody>
          <a:bodyPr>
            <a:normAutofit/>
          </a:bodyPr>
          <a:lstStyle/>
          <a:p>
            <a:r>
              <a:rPr lang="ru-RU" dirty="0" smtClean="0"/>
              <a:t>При очистке картофеля отходы составляют 25% общей массы. Сколько картофеля надо израсходовать, чтобы после очистки получилось 15 кг?</a:t>
            </a:r>
          </a:p>
          <a:p>
            <a:pPr marL="0" indent="0" algn="r">
              <a:buNone/>
            </a:pPr>
            <a:endParaRPr lang="ru-RU" dirty="0" smtClean="0"/>
          </a:p>
          <a:p>
            <a:pPr marL="0" indent="0" algn="r">
              <a:buNone/>
            </a:pPr>
            <a:endParaRPr lang="ru-RU" dirty="0"/>
          </a:p>
          <a:p>
            <a:pPr marL="0" indent="0" algn="r">
              <a:buNone/>
            </a:pPr>
            <a:endParaRPr lang="ru-RU" dirty="0" smtClean="0"/>
          </a:p>
          <a:p>
            <a:pPr marL="0" indent="0" algn="r">
              <a:buNone/>
            </a:pPr>
            <a:r>
              <a:rPr lang="ru-RU" dirty="0" smtClean="0"/>
              <a:t> </a:t>
            </a:r>
            <a:r>
              <a:rPr lang="ru-RU" sz="1600" dirty="0" smtClean="0"/>
              <a:t>(Картошку я чищу почти  каждый день</a:t>
            </a:r>
          </a:p>
          <a:p>
            <a:pPr marL="0" indent="0" algn="r">
              <a:buNone/>
            </a:pPr>
            <a:r>
              <a:rPr lang="ru-RU" sz="1600" dirty="0" smtClean="0"/>
              <a:t> и после решения этой задачи </a:t>
            </a:r>
          </a:p>
          <a:p>
            <a:pPr marL="0" indent="0" algn="r">
              <a:buNone/>
            </a:pPr>
            <a:r>
              <a:rPr lang="ru-RU" sz="1600" dirty="0" smtClean="0"/>
              <a:t>я стала более бережливой)</a:t>
            </a:r>
            <a:endParaRPr lang="ru-RU" sz="1600" dirty="0"/>
          </a:p>
        </p:txBody>
      </p:sp>
      <p:pic>
        <p:nvPicPr>
          <p:cNvPr id="1026" name="Picture 2" descr="C:\Users\1\Desktop\slide0003_image004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99" y="2924944"/>
            <a:ext cx="3220437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4" descr="14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648313">
            <a:off x="7575901" y="4451280"/>
            <a:ext cx="474663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316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24958"/>
            <a:ext cx="8183880" cy="418795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dirty="0" smtClean="0"/>
              <a:t>Для засолки рыбы пользуются следующим рецептом: соль -10г, перец – 1г, пряности – 3г.</a:t>
            </a:r>
          </a:p>
          <a:p>
            <a:pPr marL="0" indent="0" algn="r">
              <a:buNone/>
            </a:pPr>
            <a:endParaRPr lang="ru-RU" sz="2800" dirty="0" smtClean="0"/>
          </a:p>
          <a:p>
            <a:pPr marL="0" indent="0" algn="r">
              <a:buNone/>
            </a:pPr>
            <a:endParaRPr lang="ru-RU" dirty="0"/>
          </a:p>
          <a:p>
            <a:pPr marL="0" indent="0" algn="r">
              <a:buNone/>
            </a:pPr>
            <a:r>
              <a:rPr lang="ru-RU" sz="2800" dirty="0" smtClean="0"/>
              <a:t> Определите,</a:t>
            </a:r>
          </a:p>
          <a:p>
            <a:pPr marL="0" indent="0" algn="r">
              <a:buNone/>
            </a:pPr>
            <a:r>
              <a:rPr lang="ru-RU" sz="2800" dirty="0" smtClean="0"/>
              <a:t> сколько необходимо </a:t>
            </a:r>
          </a:p>
          <a:p>
            <a:pPr marL="0" indent="0" algn="r">
              <a:buNone/>
            </a:pPr>
            <a:r>
              <a:rPr lang="ru-RU" sz="2800" dirty="0" smtClean="0"/>
              <a:t>пряностей при</a:t>
            </a:r>
          </a:p>
          <a:p>
            <a:pPr marL="0" indent="0" algn="r">
              <a:buNone/>
            </a:pPr>
            <a:r>
              <a:rPr lang="ru-RU" sz="2800" dirty="0" smtClean="0"/>
              <a:t> расходе 1 кг соли.</a:t>
            </a:r>
            <a:endParaRPr lang="ru-RU" sz="2800" dirty="0"/>
          </a:p>
        </p:txBody>
      </p:sp>
      <p:pic>
        <p:nvPicPr>
          <p:cNvPr id="3074" name="Picture 2" descr="C:\Users\1\Desktop\imgpreviewCA2P428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212976"/>
            <a:ext cx="2701740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4" descr="14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648313">
            <a:off x="7575900" y="4923843"/>
            <a:ext cx="474663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645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3400" y="1988840"/>
            <a:ext cx="8229600" cy="416592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Мы с мамой каждый год делаем заготовки на зиму. Конечно, сейчас всё готовое можно купить и у нас, на севере, но это наше любимое занятие осенью.</a:t>
            </a:r>
          </a:p>
          <a:p>
            <a:pPr marL="0" indent="0">
              <a:buNone/>
            </a:pPr>
            <a:r>
              <a:rPr lang="ru-RU" sz="2800" dirty="0" smtClean="0"/>
              <a:t>В трёхлитровую банку с помидорами входит около 1,3литра приготовленного рассола. Сколько рассола надо приготовить, если у меня </a:t>
            </a:r>
            <a:r>
              <a:rPr lang="ru-RU" sz="2800" dirty="0"/>
              <a:t>3</a:t>
            </a:r>
            <a:r>
              <a:rPr lang="ru-RU" sz="2800" dirty="0" smtClean="0"/>
              <a:t> трёхлитровые банки; 8 таких банок</a:t>
            </a:r>
            <a:r>
              <a:rPr lang="ru-RU" sz="2400" dirty="0" smtClean="0"/>
              <a:t>? </a:t>
            </a:r>
            <a:endParaRPr lang="ru-RU" sz="2400" dirty="0"/>
          </a:p>
        </p:txBody>
      </p:sp>
      <p:pic>
        <p:nvPicPr>
          <p:cNvPr id="4" name="Picture 27" descr="CACBEV4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997" y="476672"/>
            <a:ext cx="1800200" cy="15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4" descr="14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648313">
            <a:off x="7575902" y="5177596"/>
            <a:ext cx="474663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0005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600" dirty="0" smtClean="0"/>
              <a:t>Одним из важнейших показателей качества молока является его плотность – отношение массы молока к массе равного объёма дистиллированной воды при температуре 4градуса С. Плотность коровьего молока зависит от его химического состава и колеблется в пределах 1,027-1,032. В постоявшем некоторое время молоке его легкий компонент - молочный жир - всплывает вверх, образуя слой сливок. </a:t>
            </a:r>
            <a:r>
              <a:rPr lang="ru-RU" sz="1600" dirty="0" err="1" smtClean="0"/>
              <a:t>Подснятие</a:t>
            </a:r>
            <a:r>
              <a:rPr lang="ru-RU" sz="1600" dirty="0" smtClean="0"/>
              <a:t> сливок повышает плотность молока, а добавление воды - понижает. Зная плотность, можно определить характер и степень фальсификации. Плотность молока определяется с помощью специального прибора – ареометра. При этом если температура молока не равна 20 градусам С, то его плотность вычисляют по формуле:</a:t>
            </a:r>
          </a:p>
          <a:p>
            <a:pPr marL="0" indent="0">
              <a:buNone/>
            </a:pPr>
            <a:r>
              <a:rPr lang="ru-RU" sz="1600" dirty="0"/>
              <a:t> </a:t>
            </a:r>
            <a:r>
              <a:rPr lang="ru-RU" sz="1600" dirty="0" smtClean="0"/>
              <a:t>                                                         </a:t>
            </a:r>
            <a:r>
              <a:rPr lang="en-US" sz="1600" dirty="0" smtClean="0"/>
              <a:t>d </a:t>
            </a:r>
            <a:r>
              <a:rPr lang="ru-RU" sz="1600" dirty="0" smtClean="0"/>
              <a:t>=</a:t>
            </a:r>
            <a:r>
              <a:rPr lang="en-US" sz="1600" dirty="0" smtClean="0"/>
              <a:t> D</a:t>
            </a:r>
            <a:r>
              <a:rPr lang="ru-RU" sz="1600" dirty="0" smtClean="0"/>
              <a:t> + 0,0202(</a:t>
            </a:r>
            <a:r>
              <a:rPr lang="en-US" sz="1600" dirty="0" smtClean="0"/>
              <a:t> t</a:t>
            </a:r>
            <a:r>
              <a:rPr lang="ru-RU" sz="1600" dirty="0" smtClean="0"/>
              <a:t> – 20), где </a:t>
            </a:r>
            <a:r>
              <a:rPr lang="en-US" sz="1600" dirty="0" smtClean="0"/>
              <a:t>D</a:t>
            </a:r>
            <a:r>
              <a:rPr lang="ru-RU" sz="1600" dirty="0" smtClean="0"/>
              <a:t> – показание ареометра, </a:t>
            </a:r>
            <a:r>
              <a:rPr lang="en-US" sz="1600" dirty="0" smtClean="0"/>
              <a:t> t</a:t>
            </a:r>
            <a:r>
              <a:rPr lang="ru-RU" sz="1600" dirty="0" smtClean="0"/>
              <a:t> – фактическая температура. Определите, натуральное ли молоко в обеих флягах и каков характер его фальсификации, если с помощью ареометра установлено, что в первой фляге </a:t>
            </a:r>
            <a:r>
              <a:rPr lang="en-US" sz="1600" dirty="0" smtClean="0"/>
              <a:t>D</a:t>
            </a:r>
            <a:r>
              <a:rPr lang="ru-RU" sz="1600" dirty="0" smtClean="0"/>
              <a:t> =1,026;  </a:t>
            </a:r>
            <a:r>
              <a:rPr lang="en-US" sz="1600" dirty="0" smtClean="0"/>
              <a:t>t</a:t>
            </a:r>
            <a:r>
              <a:rPr lang="ru-RU" sz="1600" dirty="0"/>
              <a:t> </a:t>
            </a:r>
            <a:r>
              <a:rPr lang="ru-RU" sz="1600" dirty="0" smtClean="0"/>
              <a:t> = 15 </a:t>
            </a:r>
            <a:r>
              <a:rPr lang="ru-RU" sz="1600" dirty="0"/>
              <a:t>градусов </a:t>
            </a:r>
            <a:r>
              <a:rPr lang="ru-RU" sz="1600" dirty="0" smtClean="0"/>
              <a:t>С; во второй</a:t>
            </a:r>
            <a:r>
              <a:rPr lang="en-US" sz="1600" dirty="0" smtClean="0"/>
              <a:t> D</a:t>
            </a:r>
            <a:r>
              <a:rPr lang="ru-RU" sz="1600" dirty="0" smtClean="0"/>
              <a:t> = 1,032; </a:t>
            </a:r>
            <a:r>
              <a:rPr lang="en-US" sz="1600" dirty="0" smtClean="0"/>
              <a:t>t</a:t>
            </a:r>
            <a:r>
              <a:rPr lang="ru-RU" sz="1600" dirty="0" smtClean="0"/>
              <a:t> = 23градуса С.</a:t>
            </a:r>
            <a:endParaRPr lang="ru-RU" sz="1600" dirty="0"/>
          </a:p>
        </p:txBody>
      </p:sp>
      <p:pic>
        <p:nvPicPr>
          <p:cNvPr id="5122" name="Picture 2" descr="C:\Users\1\Desktop\imgpreviewCAIU7Q4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4653136"/>
            <a:ext cx="2200275" cy="1647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1\Desktop\imgpreviewCACKW93P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4653136"/>
            <a:ext cx="2200275" cy="1647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4" descr="14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648313">
            <a:off x="7719917" y="5197087"/>
            <a:ext cx="474663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9536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При сепарировании молока получают сливки и обрат. Выход сливок вычисляют по формуле В = 100(Р – С)/( А – С).  Найдите выход сливок В (в%), если жирность молока Р = 3,5 %, сливок – А = 20%, обрата –  С = 0,05%.</a:t>
            </a:r>
            <a:endParaRPr lang="ru-RU" sz="2800" dirty="0"/>
          </a:p>
        </p:txBody>
      </p:sp>
      <p:pic>
        <p:nvPicPr>
          <p:cNvPr id="4098" name="Picture 2" descr="http://go.mail.ru/imgpreview?key=http%3A//separatorms.com/products/4.jpg&amp;mb=imgdb_preview_62&amp;q=90&amp;w=17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429001"/>
            <a:ext cx="2304256" cy="3076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4" descr="14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648313">
            <a:off x="7575902" y="5211874"/>
            <a:ext cx="474663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92646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Для выпечки пшеничного хлеба взято столько килограммов муки, сколько процентов составляет припек на эту муку. Для выпечки ржаного хлеба взято на 10 кг муки больше, а именно столько килограммов, сколько процентов составляет припек на ржаную муку. Сколько потребовалось той и другой муки, если всего выпечено 112,кг хлеба?</a:t>
            </a:r>
            <a:endParaRPr lang="ru-RU" sz="2800" dirty="0"/>
          </a:p>
        </p:txBody>
      </p:sp>
      <p:pic>
        <p:nvPicPr>
          <p:cNvPr id="6146" name="Picture 2" descr="C:\Users\1\Desktop\imgpreviewCAJMOMN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566270"/>
            <a:ext cx="2466975" cy="1476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1\Desktop\imgpreviewCAFKLZU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509121"/>
            <a:ext cx="2304256" cy="1495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4" descr="14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648313">
            <a:off x="7719918" y="5356844"/>
            <a:ext cx="474663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11090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Решение:</a:t>
            </a:r>
          </a:p>
          <a:p>
            <a:pPr marL="0" indent="0">
              <a:buNone/>
            </a:pPr>
            <a:r>
              <a:rPr lang="ru-RU" sz="2400" dirty="0" smtClean="0"/>
              <a:t>Пусть пшеничной муки было х кг, ржаной (х+10) кг. Припек составляет  х х/100  и  (х+10)(х+10)/100 соответственно. Имеем уравнение: </a:t>
            </a:r>
          </a:p>
          <a:p>
            <a:pPr marL="0" indent="0">
              <a:buNone/>
            </a:pPr>
            <a:r>
              <a:rPr lang="ru-RU" sz="2400" dirty="0" smtClean="0"/>
              <a:t>х + х х/100 + х +10 + (х+10)(х+10)/100 = 112,5.</a:t>
            </a:r>
          </a:p>
          <a:p>
            <a:pPr marL="0" indent="0">
              <a:buNone/>
            </a:pPr>
            <a:r>
              <a:rPr lang="ru-RU" sz="2400" dirty="0" smtClean="0"/>
              <a:t>Ответ:35кг пшеничной муки, 45кг – ржаной.</a:t>
            </a:r>
            <a:endParaRPr lang="ru-RU" sz="2400" dirty="0"/>
          </a:p>
        </p:txBody>
      </p:sp>
      <p:pic>
        <p:nvPicPr>
          <p:cNvPr id="4" name="Picture 34" descr="14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648313">
            <a:off x="7719917" y="5283884"/>
            <a:ext cx="474663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5369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234</TotalTime>
  <Words>667</Words>
  <Application>Microsoft Office PowerPoint</Application>
  <PresentationFormat>Экран (4:3)</PresentationFormat>
  <Paragraphs>78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Аспект</vt:lpstr>
      <vt:lpstr>Математика в моём доме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vt:lpstr>
      <vt:lpstr>Презентация PowerPoint</vt:lpstr>
      <vt:lpstr>Эта работа  адресована моим сверстникам. Попробуйте  искать интересные для вас задачки – вам понравится!  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 в моём доме</dc:title>
  <dc:creator>1</dc:creator>
  <cp:lastModifiedBy>1</cp:lastModifiedBy>
  <cp:revision>26</cp:revision>
  <dcterms:created xsi:type="dcterms:W3CDTF">2012-10-30T15:50:30Z</dcterms:created>
  <dcterms:modified xsi:type="dcterms:W3CDTF">2012-12-12T03:47:41Z</dcterms:modified>
</cp:coreProperties>
</file>