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91" r:id="rId9"/>
    <p:sldId id="260" r:id="rId10"/>
    <p:sldId id="265" r:id="rId11"/>
    <p:sldId id="305" r:id="rId12"/>
    <p:sldId id="266" r:id="rId13"/>
    <p:sldId id="267" r:id="rId14"/>
    <p:sldId id="268" r:id="rId15"/>
    <p:sldId id="306" r:id="rId16"/>
    <p:sldId id="269" r:id="rId17"/>
    <p:sldId id="270" r:id="rId18"/>
    <p:sldId id="271" r:id="rId19"/>
    <p:sldId id="302" r:id="rId20"/>
    <p:sldId id="272" r:id="rId21"/>
    <p:sldId id="296" r:id="rId22"/>
    <p:sldId id="294" r:id="rId23"/>
    <p:sldId id="295" r:id="rId24"/>
    <p:sldId id="274" r:id="rId25"/>
    <p:sldId id="298" r:id="rId26"/>
    <p:sldId id="275" r:id="rId27"/>
    <p:sldId id="307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99" r:id="rId37"/>
    <p:sldId id="300" r:id="rId38"/>
    <p:sldId id="301" r:id="rId39"/>
    <p:sldId id="284" r:id="rId40"/>
    <p:sldId id="303" r:id="rId41"/>
    <p:sldId id="286" r:id="rId42"/>
    <p:sldId id="304" r:id="rId43"/>
    <p:sldId id="285" r:id="rId44"/>
    <p:sldId id="292" r:id="rId45"/>
    <p:sldId id="287" r:id="rId46"/>
    <p:sldId id="290" r:id="rId47"/>
    <p:sldId id="293" r:id="rId48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44" autoAdjust="0"/>
  </p:normalViewPr>
  <p:slideViewPr>
    <p:cSldViewPr>
      <p:cViewPr varScale="1">
        <p:scale>
          <a:sx n="74" d="100"/>
          <a:sy n="74" d="100"/>
        </p:scale>
        <p:origin x="18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 ?><Relationships xmlns="http://schemas.openxmlformats.org/package/2006/relationships"><Relationship Id="rId3" Target="../media/image55.jpeg" Type="http://schemas.openxmlformats.org/officeDocument/2006/relationships/image"/><Relationship Id="rId2" Target="../media/image5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2.xml.rels><?xml version="1.0" encoding="UTF-8" standalone="yes" ?><Relationships xmlns="http://schemas.openxmlformats.org/package/2006/relationships"><Relationship Id="rId3" Target="../media/image57.jpeg" Type="http://schemas.openxmlformats.org/officeDocument/2006/relationships/image"/><Relationship Id="rId2" Target="../media/image5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3.xml.rels><?xml version="1.0" encoding="UTF-8" standalone="yes" ?><Relationships xmlns="http://schemas.openxmlformats.org/package/2006/relationships"><Relationship Id="rId3" Target="../media/image59.jpeg" Type="http://schemas.openxmlformats.org/officeDocument/2006/relationships/image"/><Relationship Id="rId2" Target="../media/image5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РМ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4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000099"/>
                </a:solidFill>
              </a:rPr>
              <a:t/>
            </a:r>
            <a:br>
              <a:rPr lang="ru-RU" sz="3600" i="1" dirty="0" smtClean="0">
                <a:solidFill>
                  <a:srgbClr val="000099"/>
                </a:solidFill>
              </a:rPr>
            </a:b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Гришановой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Екатерины Владимировны, </a:t>
            </a:r>
            <a:b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воспитателя структурного подразделения</a:t>
            </a:r>
            <a:b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«Детский сад №</a:t>
            </a:r>
            <a:r>
              <a:rPr lang="ru-RU" sz="32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комбинированного вида» </a:t>
            </a:r>
            <a:b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МБДОУ «Детский сад «Радуга» комбинированного вида»</a:t>
            </a:r>
            <a:b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Рузаевского муниципального района</a:t>
            </a:r>
            <a:b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Наличие публикаций, включая интернет – публикации.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357298"/>
            <a:ext cx="4104455" cy="53120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1124744"/>
            <a:ext cx="4851639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493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3480" y="23144"/>
            <a:ext cx="4680520" cy="66967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605" y="138066"/>
            <a:ext cx="4664034" cy="6597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2567" y="195989"/>
            <a:ext cx="4392488" cy="64122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040" y="188640"/>
            <a:ext cx="4211960" cy="6412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4.Результаты участия воспитанников в конкурсах,  выставках, турнирах,        соревнованиях, акциях,  фестивалях.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154036"/>
            <a:ext cx="4104456" cy="57039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5956" y="1214422"/>
            <a:ext cx="4618856" cy="5526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0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989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4394"/>
            <a:ext cx="464400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0"/>
            <a:ext cx="48483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03" y="5000"/>
            <a:ext cx="4539197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6364"/>
            <a:ext cx="467154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4716016" cy="70466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1"/>
            <a:ext cx="4682996" cy="6952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878" y="0"/>
            <a:ext cx="454012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7243" y="28977"/>
            <a:ext cx="49710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13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000504"/>
            <a:ext cx="8229600" cy="251059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Дата рождения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: 18.01.1981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Профессиональное образование: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МГПИ им.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М.Е.Евсевьева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,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по специальности «Филология. Немецкий язык» с дополнительной специальностью «Английский язык»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Квалификация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 «Учитель немецкого и английского языков»,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Диплом ВСБ № 0450020 дата выдачи 30.06.2003 г.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Стаж педагогической работы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(по специальности): 9 лет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Общий трудовой стаж: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12 лет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Наличие квалификационной категории: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 соответствие 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Дата последней аттестации: 23.12.2011г.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ea typeface="MS Gothic" pitchFamily="49" charset="-128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824" y="116632"/>
            <a:ext cx="3096345" cy="38182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982308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9103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1761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27331"/>
            <a:ext cx="5013334" cy="683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86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214314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Наличие авторских программ.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Выступления на научно – практических  конференциях, педагогических    чтениях, семинарах, секциях, методических объединениях.</a:t>
            </a:r>
            <a:endParaRPr lang="ru-RU" sz="31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7260" y="1268760"/>
            <a:ext cx="4008316" cy="5400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90019"/>
            <a:ext cx="4725302" cy="6741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35597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3284" y="0"/>
            <a:ext cx="4686889" cy="655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9807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Аттестация Сафронова О.В\скан\img0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670228" cy="6071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736" y="44624"/>
            <a:ext cx="4776293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1829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Проведение открытых занятий, мастер – классов, мероприятий.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744" y="1268760"/>
            <a:ext cx="4071848" cy="54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485" y="0"/>
            <a:ext cx="497102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260648"/>
            <a:ext cx="4368366" cy="62646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5870" y="260648"/>
            <a:ext cx="4368366" cy="3645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39248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0"/>
            <a:ext cx="422435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8.Общественная активность педагога.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3244334"/>
            <a:ext cx="76438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 – 1</a:t>
            </a:r>
          </a:p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Международный уровень - 1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908720"/>
            <a:ext cx="4572000" cy="576064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8640"/>
            <a:ext cx="4446822" cy="648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9.  Позитивные результаты работы с воспитанниками.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Реализуются 8 показателей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Наличие системы воспитательной работы.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2.Наличие качественной, эстетически оформленной текущей документации.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Организация индивидуального подхода.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Снижение простудной заболеваемости воспитанников.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Отлаженная система взаимодействия с родителями.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Отсутствие жалоб и обращений родителей на неправомерные действия.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Реализация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технологий в воспитательном процессе.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Духовно – нравственное воспитание и народные традиции.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512382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0"/>
            <a:ext cx="429635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10. Участие педагога в профессиональных конкурсах.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96752"/>
            <a:ext cx="4150296" cy="55446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1052736"/>
            <a:ext cx="4536504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0"/>
            <a:ext cx="475500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8878" y="0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557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6667"/>
            <a:ext cx="464400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10" y="0"/>
            <a:ext cx="46574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782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5" y="30757"/>
            <a:ext cx="484830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0757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465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1584176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11. Награды и поощрения педагога.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Представление собственного инновационного педагогического опыта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96863" indent="-296863" algn="ctr">
              <a:lnSpc>
                <a:spcPct val="95000"/>
              </a:lnSpc>
              <a:buNone/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</a:rPr>
              <a:t>Педагогический опыт </a:t>
            </a:r>
          </a:p>
          <a:p>
            <a:pPr marL="296863" indent="-296863" algn="ctr">
              <a:lnSpc>
                <a:spcPct val="95000"/>
              </a:lnSpc>
              <a:buNone/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</a:rPr>
              <a:t>воспитателя структурного подразделения «Детский сад № 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</a:rPr>
              <a:t>4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</a:rPr>
              <a:t> комбинированного вида» МБДОУ «Детский сад «Радуга» комбинированного вида» </a:t>
            </a:r>
          </a:p>
          <a:p>
            <a:pPr marL="296863" indent="-296863" algn="ctr">
              <a:lnSpc>
                <a:spcPct val="95000"/>
              </a:lnSpc>
              <a:buNone/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</a:rPr>
              <a:t> Гришановой  Екатерины Владимировна</a:t>
            </a:r>
          </a:p>
          <a:p>
            <a:pPr marL="296863" indent="-296863" algn="ctr">
              <a:lnSpc>
                <a:spcPct val="95000"/>
              </a:lnSpc>
              <a:buNone/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</a:rPr>
              <a:t>представлен на сайтах </a:t>
            </a:r>
          </a:p>
          <a:p>
            <a:pPr marL="296863" indent="-296863" algn="ctr">
              <a:lnSpc>
                <a:spcPct val="95000"/>
              </a:lnSpc>
              <a:buNone/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</a:rPr>
              <a:t>http://</a:t>
            </a:r>
            <a:r>
              <a:rPr lang="en-US" sz="2800" b="1" i="1" dirty="0" smtClean="0">
                <a:solidFill>
                  <a:srgbClr val="000099"/>
                </a:solidFill>
                <a:latin typeface="Times New Roman" pitchFamily="18" charset="0"/>
              </a:rPr>
              <a:t>ds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</a:rPr>
              <a:t>4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</a:rPr>
              <a:t>ruz.schoolrm.ru/</a:t>
            </a:r>
            <a:r>
              <a:rPr lang="en-US" sz="2800" b="1" i="1" dirty="0" err="1">
                <a:solidFill>
                  <a:srgbClr val="000099"/>
                </a:solidFill>
                <a:latin typeface="Times New Roman" pitchFamily="18" charset="0"/>
              </a:rPr>
              <a:t>sveden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</a:rPr>
              <a:t>/employees</a:t>
            </a:r>
            <a:r>
              <a:rPr lang="en-US" sz="2800" b="1" i="1" dirty="0" smtClean="0">
                <a:solidFill>
                  <a:srgbClr val="000099"/>
                </a:solidFill>
                <a:latin typeface="Times New Roman" pitchFamily="18" charset="0"/>
              </a:rPr>
              <a:t>/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</a:rPr>
              <a:t> 19284/233263</a:t>
            </a:r>
            <a:endParaRPr lang="en-US" sz="2800" b="1" i="1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marL="296863" indent="-296863" algn="ctr">
              <a:lnSpc>
                <a:spcPct val="95000"/>
              </a:lnSpc>
              <a:buNone/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r>
              <a:rPr lang="en-US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800" b="1" i="1" dirty="0" smtClean="0">
                <a:solidFill>
                  <a:srgbClr val="262699"/>
                </a:solidFill>
                <a:latin typeface="Times New Roman" pitchFamily="18" charset="0"/>
                <a:cs typeface="Times New Roman" pitchFamily="18" charset="0"/>
              </a:rPr>
              <a:t>://nsportal.ru/</a:t>
            </a:r>
            <a:r>
              <a:rPr lang="en-US" sz="2800" b="1" i="1" dirty="0" err="1" smtClean="0">
                <a:solidFill>
                  <a:srgbClr val="262699"/>
                </a:solidFill>
                <a:latin typeface="Times New Roman" pitchFamily="18" charset="0"/>
                <a:cs typeface="Times New Roman" pitchFamily="18" charset="0"/>
              </a:rPr>
              <a:t>grishanova-ekaterina-vladimirovna</a:t>
            </a:r>
            <a:endParaRPr lang="ru-RU" sz="2800" b="1" i="1" dirty="0" smtClean="0">
              <a:solidFill>
                <a:srgbClr val="2626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181" y="0"/>
            <a:ext cx="467381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997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059" y="2502"/>
            <a:ext cx="4840941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403"/>
            <a:ext cx="47548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775" y="0"/>
            <a:ext cx="4840225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48707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107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88"/>
          <a:stretch/>
        </p:blipFill>
        <p:spPr>
          <a:xfrm>
            <a:off x="4269318" y="0"/>
            <a:ext cx="4910300" cy="68133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242" y="-6207"/>
            <a:ext cx="484022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3" y="0"/>
            <a:ext cx="4824536" cy="694976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0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32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12. Повышение квалификации, профессиональная переподготовка.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38912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«Обновление содержания дошкольного образования в условиях реализации ФГОС в ДО»</a:t>
            </a:r>
          </a:p>
          <a:p>
            <a:pPr marL="514350" indent="-51435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дополнительного профессионального образования (повышения квалификации) специалистов «Мордовский республиканский институт образования»</a:t>
            </a:r>
          </a:p>
          <a:p>
            <a:pPr marL="514350" indent="-51435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22 декабря  2015 года, 72 часа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66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28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72491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Применение информационно – коммуникативных  технологий.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23712"/>
            <a:ext cx="4368366" cy="6669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5870" y="22764"/>
            <a:ext cx="4488618" cy="6669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5894" y="0"/>
            <a:ext cx="485221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72491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Участие в инновационной</a:t>
            </a:r>
            <a:b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(экспериментальной) деятельности.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59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825" r="-500"/>
          <a:stretch/>
        </p:blipFill>
        <p:spPr>
          <a:xfrm>
            <a:off x="1979712" y="296214"/>
            <a:ext cx="4848301" cy="6229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</TotalTime>
  <Words>280</Words>
  <Application>Microsoft Office PowerPoint</Application>
  <PresentationFormat>Экран (4:3)</PresentationFormat>
  <Paragraphs>37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3" baseType="lpstr">
      <vt:lpstr>MS Gothic</vt:lpstr>
      <vt:lpstr>Calibri</vt:lpstr>
      <vt:lpstr>Constantia</vt:lpstr>
      <vt:lpstr>Times New Roman</vt:lpstr>
      <vt:lpstr>Wingdings 2</vt:lpstr>
      <vt:lpstr>Поток</vt:lpstr>
      <vt:lpstr>Министерство образования РМ</vt:lpstr>
      <vt:lpstr>Дата рождения: 18.01.1981 Профессиональное образование: МГПИ им. М.Е.Евсевьева, по специальности «Филология. Немецкий язык» с дополнительной специальностью «Английский язык» Квалификация «Учитель немецкого и английского языков», Диплом ВСБ № 0450020 дата выдачи 30.06.2003 г. Стаж педагогической работы (по специальности): 9 лет Общий трудовой стаж: 12 лет Наличие квалификационной категории: соответствие  Дата последней аттестации: 23.12.2011г. </vt:lpstr>
      <vt:lpstr>Презентация PowerPoint</vt:lpstr>
      <vt:lpstr>Представление собственного инновационного педагогического опыта</vt:lpstr>
      <vt:lpstr>1. Применение информационно – коммуникативных  технологий.</vt:lpstr>
      <vt:lpstr>Презентация PowerPoint</vt:lpstr>
      <vt:lpstr>Презентация PowerPoint</vt:lpstr>
      <vt:lpstr>2. Участие в инновационной (экспериментальной) деятельности.</vt:lpstr>
      <vt:lpstr>Презентация PowerPoint</vt:lpstr>
      <vt:lpstr>3. Наличие публикаций, включая интернет – публикации.</vt:lpstr>
      <vt:lpstr>Презентация PowerPoint</vt:lpstr>
      <vt:lpstr>Презентация PowerPoint</vt:lpstr>
      <vt:lpstr>Презентация PowerPoint</vt:lpstr>
      <vt:lpstr>4.Результаты участия воспитанников в конкурсах,  выставках, турнирах,        соревнованиях, акциях,  фестивалях.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5. Наличие авторских программ.</vt:lpstr>
      <vt:lpstr>6. Выступления на научно – практических  конференциях, педагогических    чтениях, семинарах, секциях, методических объединениях.</vt:lpstr>
      <vt:lpstr>Презентация PowerPoint</vt:lpstr>
      <vt:lpstr>Презентация PowerPoint</vt:lpstr>
      <vt:lpstr>Презентация PowerPoint</vt:lpstr>
      <vt:lpstr>Презентация PowerPoint</vt:lpstr>
      <vt:lpstr>7. Проведение открытых занятий, мастер – классов, мероприятий.</vt:lpstr>
      <vt:lpstr>Презентация PowerPoint</vt:lpstr>
      <vt:lpstr>Презентация PowerPoint</vt:lpstr>
      <vt:lpstr>8.Общественная активность педагога.</vt:lpstr>
      <vt:lpstr>Презентация PowerPoint</vt:lpstr>
      <vt:lpstr>9.  Позитивные результаты работы с воспитанниками.</vt:lpstr>
      <vt:lpstr>Презентация PowerPoint</vt:lpstr>
      <vt:lpstr>10. Участие педагога в профессиональных конкурсах.</vt:lpstr>
      <vt:lpstr>Презентация PowerPoint</vt:lpstr>
      <vt:lpstr>Презентация PowerPoint</vt:lpstr>
      <vt:lpstr>Презентация PowerPoint</vt:lpstr>
      <vt:lpstr>11. Награды и поощрения педагога.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12. Повышение квалификации, профессиональная переподготовка.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РМ</dc:title>
  <dc:creator>arinushkin</dc:creator>
  <cp:lastModifiedBy>Екатерина</cp:lastModifiedBy>
  <cp:revision>50</cp:revision>
  <cp:lastPrinted>2017-09-20T20:25:31Z</cp:lastPrinted>
  <dcterms:created xsi:type="dcterms:W3CDTF">2017-03-14T09:03:05Z</dcterms:created>
  <dcterms:modified xsi:type="dcterms:W3CDTF">2017-10-09T18:43:11Z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2794700</vt:lpwstr>
  </property>
  <property fmtid="{D5CDD505-2E9C-101B-9397-08002B2CF9AE}" name="NXPowerLiteSettings" pid="3">
    <vt:lpwstr>F7200358026400</vt:lpwstr>
  </property>
  <property fmtid="{D5CDD505-2E9C-101B-9397-08002B2CF9AE}" name="NXPowerLiteVersion" pid="4">
    <vt:lpwstr>D6.1.2</vt:lpwstr>
  </property>
</Properties>
</file>