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E75F-8656-47CF-9C1B-1218B2D1950F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CB94A-C12A-496E-8726-19FDA5D69D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E75F-8656-47CF-9C1B-1218B2D1950F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CB94A-C12A-496E-8726-19FDA5D69D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E75F-8656-47CF-9C1B-1218B2D1950F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CB94A-C12A-496E-8726-19FDA5D69D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E75F-8656-47CF-9C1B-1218B2D1950F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CB94A-C12A-496E-8726-19FDA5D69D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E75F-8656-47CF-9C1B-1218B2D1950F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CB94A-C12A-496E-8726-19FDA5D69D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E75F-8656-47CF-9C1B-1218B2D1950F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CB94A-C12A-496E-8726-19FDA5D69D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E75F-8656-47CF-9C1B-1218B2D1950F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CB94A-C12A-496E-8726-19FDA5D69D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E75F-8656-47CF-9C1B-1218B2D1950F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CB94A-C12A-496E-8726-19FDA5D69D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E75F-8656-47CF-9C1B-1218B2D1950F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CB94A-C12A-496E-8726-19FDA5D69D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E75F-8656-47CF-9C1B-1218B2D1950F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CB94A-C12A-496E-8726-19FDA5D69D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E75F-8656-47CF-9C1B-1218B2D1950F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CB94A-C12A-496E-8726-19FDA5D69D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6E75F-8656-47CF-9C1B-1218B2D1950F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CB94A-C12A-496E-8726-19FDA5D69D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4.bp.blogspot.com/-8DEHkDrscGU/Vv4v4Ki3PqI/AAAAAAAAHF0/EICPNKmTwegnu7TVVo2MKqFTBMQSLpJuw/s1600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51"/>
            <a:ext cx="7772400" cy="150019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Неделя ПДД</a:t>
            </a:r>
            <a:b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«Мой друг – светофор»</a:t>
            </a:r>
            <a:endParaRPr lang="ru-RU" sz="2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1400" dirty="0" smtClean="0">
              <a:latin typeface="Comic Sans MS" pitchFamily="66" charset="0"/>
            </a:endParaRPr>
          </a:p>
          <a:p>
            <a:pPr algn="r"/>
            <a:endParaRPr lang="ru-RU" sz="1400" dirty="0">
              <a:latin typeface="Comic Sans MS" pitchFamily="66" charset="0"/>
            </a:endParaRPr>
          </a:p>
          <a:p>
            <a:pPr algn="r"/>
            <a:r>
              <a:rPr lang="ru-RU" sz="1400" dirty="0" smtClean="0">
                <a:solidFill>
                  <a:srgbClr val="0070C0"/>
                </a:solidFill>
                <a:latin typeface="Comic Sans MS" pitchFamily="66" charset="0"/>
              </a:rPr>
              <a:t>Подготовили воспитатели</a:t>
            </a:r>
          </a:p>
          <a:p>
            <a:pPr algn="r"/>
            <a:r>
              <a:rPr lang="ru-RU" sz="1400" dirty="0">
                <a:solidFill>
                  <a:srgbClr val="0070C0"/>
                </a:solidFill>
                <a:latin typeface="Comic Sans MS" pitchFamily="66" charset="0"/>
              </a:rPr>
              <a:t>в</a:t>
            </a:r>
            <a:r>
              <a:rPr lang="ru-RU" sz="1400" dirty="0" smtClean="0">
                <a:solidFill>
                  <a:srgbClr val="0070C0"/>
                </a:solidFill>
                <a:latin typeface="Comic Sans MS" pitchFamily="66" charset="0"/>
              </a:rPr>
              <a:t>торой младшей группы №8</a:t>
            </a:r>
          </a:p>
          <a:p>
            <a:pPr algn="r"/>
            <a:r>
              <a:rPr lang="ru-RU" sz="1400" dirty="0" smtClean="0">
                <a:solidFill>
                  <a:srgbClr val="0070C0"/>
                </a:solidFill>
                <a:latin typeface="Comic Sans MS" pitchFamily="66" charset="0"/>
              </a:rPr>
              <a:t>Гладкова И.В.</a:t>
            </a:r>
          </a:p>
          <a:p>
            <a:pPr algn="r"/>
            <a:r>
              <a:rPr lang="ru-RU" sz="1400" dirty="0" smtClean="0">
                <a:solidFill>
                  <a:srgbClr val="0070C0"/>
                </a:solidFill>
                <a:latin typeface="Comic Sans MS" pitchFamily="66" charset="0"/>
              </a:rPr>
              <a:t>Елисеева Е.Е</a:t>
            </a:r>
            <a:r>
              <a:rPr lang="ru-RU" sz="1400" dirty="0" smtClean="0">
                <a:latin typeface="Comic Sans MS" pitchFamily="66" charset="0"/>
              </a:rPr>
              <a:t>.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4.bp.blogspot.com/-8DEHkDrscGU/Vv4v4Ki3PqI/AAAAAAAAHF0/EICPNKmTwegnu7TVVo2MKqFTBMQSLpJuw/s1600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97" y="2945"/>
            <a:ext cx="911400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8970"/>
            <a:ext cx="7772400" cy="720079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Раскрашивание в уголке изо</a:t>
            </a:r>
            <a:br>
              <a:rPr lang="ru-RU" sz="1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«Светофор»</a:t>
            </a:r>
            <a:endParaRPr lang="ru-RU" sz="1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170" name="Picture 2" descr="I:\DCIM\110NIKON\DSCN847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939049"/>
            <a:ext cx="2931041" cy="24928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I:\DCIM\110NIKON\DSCN847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07904" y="1916531"/>
            <a:ext cx="2483768" cy="26440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:\DCIM\110NIKON\DSCN847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6316127" y="820777"/>
            <a:ext cx="2303654" cy="21915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I:\DCIM\110NIKON\DSCN8476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7010" y="3640119"/>
            <a:ext cx="2424830" cy="20981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6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4.bp.blogspot.com/-8DEHkDrscGU/Vv4v4Ki3PqI/AAAAAAAAHF0/EICPNKmTwegnu7TVVo2MKqFTBMQSLpJuw/s1600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400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785817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latin typeface="Comic Sans MS" pitchFamily="66" charset="0"/>
              </a:rPr>
              <a:t>Развлечение по ПДД</a:t>
            </a:r>
            <a:br>
              <a:rPr lang="ru-RU" sz="1800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Comic Sans MS" pitchFamily="66" charset="0"/>
              </a:rPr>
              <a:t>«Путешествие в город красок»</a:t>
            </a:r>
            <a:br>
              <a:rPr lang="ru-RU" sz="1800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Comic Sans MS" pitchFamily="66" charset="0"/>
              </a:rPr>
              <a:t>(</a:t>
            </a:r>
            <a:r>
              <a:rPr lang="ru-RU" sz="1600" b="1" dirty="0" smtClean="0">
                <a:solidFill>
                  <a:srgbClr val="0070C0"/>
                </a:solidFill>
                <a:latin typeface="Comic Sans MS" pitchFamily="66" charset="0"/>
              </a:rPr>
              <a:t>совместно с группой №6</a:t>
            </a:r>
            <a:r>
              <a:rPr lang="ru-RU" sz="1800" b="1" dirty="0" smtClean="0">
                <a:solidFill>
                  <a:srgbClr val="0070C0"/>
                </a:solidFill>
                <a:latin typeface="Comic Sans MS" pitchFamily="66" charset="0"/>
              </a:rPr>
              <a:t>)</a:t>
            </a:r>
            <a:endParaRPr lang="ru-RU" sz="1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028" name="Picture 4" descr="K:\пдд\DSCN88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214422"/>
            <a:ext cx="2571725" cy="1928794"/>
          </a:xfrm>
          <a:prstGeom prst="rect">
            <a:avLst/>
          </a:prstGeom>
          <a:noFill/>
        </p:spPr>
      </p:pic>
      <p:pic>
        <p:nvPicPr>
          <p:cNvPr id="1030" name="Picture 6" descr="K:\пдд\DSCN887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1500174"/>
            <a:ext cx="2857477" cy="2143108"/>
          </a:xfrm>
          <a:prstGeom prst="rect">
            <a:avLst/>
          </a:prstGeom>
          <a:noFill/>
        </p:spPr>
      </p:pic>
      <p:pic>
        <p:nvPicPr>
          <p:cNvPr id="1031" name="Picture 7" descr="K:\пдд\DSCN887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6512" y="1142984"/>
            <a:ext cx="2381224" cy="1785918"/>
          </a:xfrm>
          <a:prstGeom prst="rect">
            <a:avLst/>
          </a:prstGeom>
          <a:noFill/>
        </p:spPr>
      </p:pic>
      <p:pic>
        <p:nvPicPr>
          <p:cNvPr id="1038" name="Picture 14" descr="K:\пдд\DSCN888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85786" y="3500438"/>
            <a:ext cx="2285973" cy="1714480"/>
          </a:xfrm>
          <a:prstGeom prst="rect">
            <a:avLst/>
          </a:prstGeom>
          <a:noFill/>
        </p:spPr>
      </p:pic>
      <p:pic>
        <p:nvPicPr>
          <p:cNvPr id="1039" name="Picture 15" descr="K:\пдд\DSCN888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86446" y="3548064"/>
            <a:ext cx="2214578" cy="1845482"/>
          </a:xfrm>
          <a:prstGeom prst="rect">
            <a:avLst/>
          </a:prstGeom>
          <a:noFill/>
        </p:spPr>
      </p:pic>
      <p:pic>
        <p:nvPicPr>
          <p:cNvPr id="1040" name="Picture 16" descr="K:\пдд\DSCN892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71868" y="3786190"/>
            <a:ext cx="1500198" cy="16486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6913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4.bp.blogspot.com/-8DEHkDrscGU/Vv4v4Ki3PqI/AAAAAAAAHF0/EICPNKmTwegnu7TVVo2MKqFTBMQSLpJuw/s1600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4003" cy="6858000"/>
          </a:xfrm>
          <a:prstGeom prst="rect">
            <a:avLst/>
          </a:prstGeom>
          <a:noFill/>
        </p:spPr>
      </p:pic>
      <p:pic>
        <p:nvPicPr>
          <p:cNvPr id="2051" name="Picture 3" descr="K:\пдд\DSCN889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500042"/>
            <a:ext cx="2762227" cy="2071670"/>
          </a:xfrm>
          <a:prstGeom prst="rect">
            <a:avLst/>
          </a:prstGeom>
          <a:noFill/>
        </p:spPr>
      </p:pic>
      <p:pic>
        <p:nvPicPr>
          <p:cNvPr id="2054" name="Picture 6" descr="K:\пдд\DSCN889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68" y="500042"/>
            <a:ext cx="2837676" cy="1857388"/>
          </a:xfrm>
          <a:prstGeom prst="rect">
            <a:avLst/>
          </a:prstGeom>
          <a:noFill/>
        </p:spPr>
      </p:pic>
      <p:pic>
        <p:nvPicPr>
          <p:cNvPr id="2055" name="Picture 7" descr="K:\пдд\DSCN889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6524638" y="809569"/>
            <a:ext cx="2095514" cy="1571636"/>
          </a:xfrm>
          <a:prstGeom prst="rect">
            <a:avLst/>
          </a:prstGeom>
          <a:noFill/>
        </p:spPr>
      </p:pic>
      <p:pic>
        <p:nvPicPr>
          <p:cNvPr id="2058" name="Picture 10" descr="K:\пдд\DSCN891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57818" y="3714752"/>
            <a:ext cx="2476475" cy="1857356"/>
          </a:xfrm>
          <a:prstGeom prst="rect">
            <a:avLst/>
          </a:prstGeom>
          <a:noFill/>
        </p:spPr>
      </p:pic>
      <p:pic>
        <p:nvPicPr>
          <p:cNvPr id="2061" name="Picture 13" descr="K:\пдд\DSCN891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34" y="2714620"/>
            <a:ext cx="2476475" cy="1857356"/>
          </a:xfrm>
          <a:prstGeom prst="rect">
            <a:avLst/>
          </a:prstGeom>
          <a:noFill/>
        </p:spPr>
      </p:pic>
      <p:pic>
        <p:nvPicPr>
          <p:cNvPr id="2062" name="Picture 14" descr="K:\пдд\DSCN8919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071670" y="4214818"/>
            <a:ext cx="2000222" cy="1500166"/>
          </a:xfrm>
          <a:prstGeom prst="rect">
            <a:avLst/>
          </a:prstGeom>
          <a:noFill/>
        </p:spPr>
      </p:pic>
      <p:pic>
        <p:nvPicPr>
          <p:cNvPr id="2065" name="Picture 17" descr="K:\пдд\DSCN8933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786182" y="2643182"/>
            <a:ext cx="2333599" cy="17501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6913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4.bp.blogspot.com/-8DEHkDrscGU/Vv4v4Ki3PqI/AAAAAAAAHF0/EICPNKmTwegnu7TVVo2MKqFTBMQSLpJuw/s1600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4003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3143248"/>
            <a:ext cx="7286676" cy="249555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Помогает с давних пор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Детям, друг наш, 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светофор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Объяснит без напряженья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Детям правила движенья.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</a:br>
            <a:endParaRPr lang="ru-RU" sz="2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5362" name="Picture 2" descr="http://www.avtoradio.ru/vardata/modules/news/files/8/79574/news_file_79574_58c77cf68ca7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88916"/>
            <a:ext cx="3643296" cy="2659058"/>
          </a:xfrm>
          <a:prstGeom prst="rect">
            <a:avLst/>
          </a:prstGeom>
          <a:noFill/>
        </p:spPr>
      </p:pic>
      <p:pic>
        <p:nvPicPr>
          <p:cNvPr id="15364" name="Picture 4" descr="http://74330s025.caduk.ru/images/svetof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785794"/>
            <a:ext cx="3524276" cy="5286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4.bp.blogspot.com/-8DEHkDrscGU/Vv4v4Ki3PqI/AAAAAAAAHF0/EICPNKmTwegnu7TVVo2MKqFTBMQSLpJuw/s1600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4003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71480"/>
            <a:ext cx="7643866" cy="506732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Цель:</a:t>
            </a:r>
          </a:p>
          <a:p>
            <a:pPr algn="l"/>
            <a:r>
              <a:rPr lang="ru-RU" sz="2000" dirty="0" smtClean="0"/>
              <a:t> </a:t>
            </a:r>
            <a:r>
              <a:rPr lang="ru-RU" sz="1400" dirty="0">
                <a:solidFill>
                  <a:srgbClr val="0070C0"/>
                </a:solidFill>
                <a:latin typeface="Comic Sans MS" pitchFamily="66" charset="0"/>
              </a:rPr>
              <a:t>Обеспечить накопление представлений о различных видах транспорта у детей младшего возраста. Формировать элементарные знания о правилах поведения на дороге</a:t>
            </a:r>
            <a:r>
              <a:rPr lang="ru-RU" sz="2000" dirty="0" smtClean="0">
                <a:solidFill>
                  <a:srgbClr val="0070C0"/>
                </a:solidFill>
              </a:rPr>
              <a:t>.</a:t>
            </a:r>
          </a:p>
          <a:p>
            <a:pPr algn="l"/>
            <a:endParaRPr lang="ru-RU" sz="2000" b="1" dirty="0">
              <a:solidFill>
                <a:srgbClr val="0070C0"/>
              </a:solidFill>
              <a:latin typeface="Comic Sans MS" pitchFamily="66" charset="0"/>
            </a:endParaRPr>
          </a:p>
          <a:p>
            <a:pPr algn="l"/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Задачи:</a:t>
            </a:r>
          </a:p>
          <a:p>
            <a:pPr algn="l"/>
            <a:r>
              <a:rPr lang="ru-RU" sz="2000" dirty="0" smtClean="0"/>
              <a:t> </a:t>
            </a:r>
            <a:r>
              <a:rPr lang="ru-RU" sz="1400" dirty="0">
                <a:solidFill>
                  <a:srgbClr val="0070C0"/>
                </a:solidFill>
                <a:latin typeface="Comic Sans MS" pitchFamily="66" charset="0"/>
              </a:rPr>
              <a:t>1. Познакомить детей младшего дошкольного возраста с правилами дорожного движения, со светофором и пешеходным переходом. Учить понимать значение световых сигналов светофора. Формировать начальные навыки безопасного поведения на дороге и на улице.</a:t>
            </a:r>
          </a:p>
          <a:p>
            <a:pPr algn="l"/>
            <a:r>
              <a:rPr lang="ru-RU" sz="1400" dirty="0">
                <a:solidFill>
                  <a:srgbClr val="0070C0"/>
                </a:solidFill>
                <a:latin typeface="Comic Sans MS" pitchFamily="66" charset="0"/>
              </a:rPr>
              <a:t>2. Дать детям представление о разновидностях транспорта. Отметить характерные отличительные признаки транспорта.</a:t>
            </a:r>
          </a:p>
          <a:p>
            <a:pPr algn="l"/>
            <a:r>
              <a:rPr lang="ru-RU" sz="1400" dirty="0">
                <a:solidFill>
                  <a:srgbClr val="0070C0"/>
                </a:solidFill>
                <a:latin typeface="Comic Sans MS" pitchFamily="66" charset="0"/>
              </a:rPr>
              <a:t>3. Развивать внимание, память, мышление, речь, мелкую моторику, активизировать словарь.</a:t>
            </a:r>
          </a:p>
          <a:p>
            <a:pPr algn="l"/>
            <a:r>
              <a:rPr lang="ru-RU" sz="1400" dirty="0">
                <a:solidFill>
                  <a:srgbClr val="0070C0"/>
                </a:solidFill>
                <a:latin typeface="Comic Sans MS" pitchFamily="66" charset="0"/>
              </a:rPr>
              <a:t>4. Воспитывать дисциплинированность и культуру поведения в дорожно-транспортном процессе.</a:t>
            </a:r>
          </a:p>
          <a:p>
            <a:pPr algn="l"/>
            <a:endParaRPr lang="ru-RU" sz="2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4.bp.blogspot.com/-8DEHkDrscGU/Vv4v4Ki3PqI/AAAAAAAAHF0/EICPNKmTwegnu7TVVo2MKqFTBMQSLpJuw/s1600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400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432047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Уголок ПДД</a:t>
            </a:r>
            <a:endParaRPr lang="ru-RU" sz="1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2" descr="I:\DCIM\110NIKON\DSCN84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797631"/>
            <a:ext cx="2376264" cy="17821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DCIM\110NIKON\DSCN840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3014922"/>
            <a:ext cx="2879812" cy="19678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:\DCIM\110NIKON\DSCN8477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577" y="799980"/>
            <a:ext cx="2412521" cy="22149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:\DCIM\110NIKON\DSCN838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095" y="2952577"/>
            <a:ext cx="3168098" cy="23760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I:\DCIM\110NIKON\DSCN838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744" y="446973"/>
            <a:ext cx="2535876" cy="19019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4.bp.blogspot.com/-8DEHkDrscGU/Vv4v4Ki3PqI/AAAAAAAAHF0/EICPNKmTwegnu7TVVo2MKqFTBMQSLpJuw/s1600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910" y="0"/>
            <a:ext cx="911400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50405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Беседы, рассматривание иллюстраций</a:t>
            </a:r>
            <a:endParaRPr lang="ru-RU" sz="1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I:\DCIM\110NIKON\DSCN84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3515883" cy="2636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:\DCIM\110NIKON\DSCN84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78202"/>
            <a:ext cx="3203848" cy="24028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DCIM\110NIKON\DSCN845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56200"/>
            <a:ext cx="2496277" cy="1872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I:\DCIM\110NIKON\DSCN8469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12085" y="3543105"/>
            <a:ext cx="2180757" cy="20853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4.bp.blogspot.com/-8DEHkDrscGU/Vv4v4Ki3PqI/AAAAAAAAHF0/EICPNKmTwegnu7TVVo2MKqFTBMQSLpJuw/s1600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910" y="0"/>
            <a:ext cx="911400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94850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Компьютерная презентация </a:t>
            </a:r>
            <a:br>
              <a:rPr lang="ru-RU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«Что мы знаем о правилах поведения на улицы»</a:t>
            </a:r>
            <a:br>
              <a:rPr lang="ru-RU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1600" b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Л</a:t>
            </a:r>
            <a:r>
              <a:rPr lang="ru-RU" sz="16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эпбук</a:t>
            </a:r>
            <a:r>
              <a:rPr lang="ru-RU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«Правила дорожного движения»</a:t>
            </a:r>
            <a:endParaRPr lang="ru-RU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Picture 2" descr="I:\DCIM\110NIKON\DSCN84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2939819" cy="22048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I:\DCIM\110NIKON\DSCN848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795" y="1340768"/>
            <a:ext cx="2088232" cy="27843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DCIM\110NIKON\DSCN849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627" y="4005064"/>
            <a:ext cx="1976336" cy="14822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:\DCIM\110NIKON\DSCN8495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5868733" y="1280569"/>
            <a:ext cx="2667994" cy="25251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:\DCIM\110NIKON\DSCN848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03560"/>
            <a:ext cx="2337643" cy="1753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0149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4.bp.blogspot.com/-8DEHkDrscGU/Vv4v4Ki3PqI/AAAAAAAAHF0/EICPNKmTwegnu7TVVo2MKqFTBMQSLpJuw/s1600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400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50405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Дидактические игры </a:t>
            </a:r>
            <a:endParaRPr lang="ru-RU" sz="1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836712"/>
            <a:ext cx="8208912" cy="489654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                      «Собери знак»</a:t>
            </a:r>
            <a:endParaRPr lang="ru-RU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I:\DCIM\110NIKON\DSCN843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1080120"/>
            <a:ext cx="2794930" cy="23488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I:\DCIM\110NIKON\DSCN843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02820"/>
            <a:ext cx="3707904" cy="27809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:\DCIM\110NIKON\DSCN843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45024"/>
            <a:ext cx="3006080" cy="2254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1159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4.bp.blogspot.com/-8DEHkDrscGU/Vv4v4Ki3PqI/AAAAAAAAHF0/EICPNKmTwegnu7TVVo2MKqFTBMQSLpJuw/s1600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4003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8208912" cy="5256584"/>
          </a:xfrm>
        </p:spPr>
        <p:txBody>
          <a:bodyPr>
            <a:normAutofit/>
          </a:bodyPr>
          <a:lstStyle/>
          <a:p>
            <a:endParaRPr lang="ru-RU" sz="16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16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16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16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16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16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16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ru-RU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                                          «Собери машину»</a:t>
            </a:r>
            <a:endParaRPr lang="ru-RU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 descr="I:\DCIM\110NIKON\DSCN842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620688"/>
            <a:ext cx="1463785" cy="22048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I:\DCIM\110NIKON\DSCN84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328" y="612513"/>
            <a:ext cx="1869672" cy="24928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:\DCIM\110NIKON\DSCN842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07430"/>
            <a:ext cx="2715766" cy="36210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I:\DCIM\110NIKON\DSCN8428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59632" y="3313896"/>
            <a:ext cx="3141192" cy="18291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9684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4.bp.blogspot.com/-8DEHkDrscGU/Vv4v4Ki3PqI/AAAAAAAAHF0/EICPNKmTwegnu7TVVo2MKqFTBMQSLpJuw/s1600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400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20079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Сюжетно – ролевая игра</a:t>
            </a:r>
            <a:br>
              <a:rPr lang="ru-RU" sz="1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«Наша улица»</a:t>
            </a:r>
            <a:endParaRPr lang="ru-RU" sz="1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I:\DCIM\110NIKON\DSCN84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24634"/>
            <a:ext cx="3873432" cy="29050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I:\DCIM\110NIKON\DSCN844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41655" y="3411488"/>
            <a:ext cx="2619336" cy="19168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:\DCIM\110NIKON\DSCN8439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41655" y="1124744"/>
            <a:ext cx="2952328" cy="21354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2890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156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Неделя ПДД «Мой друг – светофор»</vt:lpstr>
      <vt:lpstr>Слайд 2</vt:lpstr>
      <vt:lpstr>Слайд 3</vt:lpstr>
      <vt:lpstr>Уголок ПДД</vt:lpstr>
      <vt:lpstr>Беседы, рассматривание иллюстраций</vt:lpstr>
      <vt:lpstr>Компьютерная презентация  «Что мы знаем о правилах поведения на улицы» Лэпбук «Правила дорожного движения»</vt:lpstr>
      <vt:lpstr>Дидактические игры </vt:lpstr>
      <vt:lpstr>Слайд 8</vt:lpstr>
      <vt:lpstr>Сюжетно – ролевая игра «Наша улица»</vt:lpstr>
      <vt:lpstr>Раскрашивание в уголке изо «Светофор»</vt:lpstr>
      <vt:lpstr>Развлечение по ПДД «Путешествие в город красок» (совместно с группой №6)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ПДД «Мой друг – светофор»</dc:title>
  <dc:creator>User</dc:creator>
  <cp:lastModifiedBy>User</cp:lastModifiedBy>
  <cp:revision>16</cp:revision>
  <dcterms:created xsi:type="dcterms:W3CDTF">2017-08-24T16:22:49Z</dcterms:created>
  <dcterms:modified xsi:type="dcterms:W3CDTF">2017-10-09T19:16:14Z</dcterms:modified>
</cp:coreProperties>
</file>