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0" r:id="rId3"/>
    <p:sldId id="261" r:id="rId4"/>
    <p:sldId id="257" r:id="rId5"/>
    <p:sldId id="258" r:id="rId6"/>
    <p:sldId id="259" r:id="rId7"/>
    <p:sldId id="262" r:id="rId8"/>
    <p:sldId id="263" r:id="rId9"/>
    <p:sldId id="264" r:id="rId10"/>
    <p:sldId id="265" r:id="rId11"/>
    <p:sldId id="266" r:id="rId12"/>
    <p:sldId id="272" r:id="rId13"/>
    <p:sldId id="268" r:id="rId14"/>
    <p:sldId id="269" r:id="rId15"/>
    <p:sldId id="270" r:id="rId16"/>
    <p:sldId id="276" r:id="rId17"/>
    <p:sldId id="273" r:id="rId18"/>
    <p:sldId id="274" r:id="rId19"/>
    <p:sldId id="275" r:id="rId20"/>
    <p:sldId id="277" r:id="rId21"/>
    <p:sldId id="278" r:id="rId22"/>
    <p:sldId id="279" r:id="rId23"/>
    <p:sldId id="280" r:id="rId24"/>
    <p:sldId id="281" r:id="rId25"/>
    <p:sldId id="282" r:id="rId26"/>
    <p:sldId id="283"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61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09.10.2017</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857364"/>
            <a:ext cx="7215238" cy="2357454"/>
          </a:xfrm>
        </p:spPr>
        <p:txBody>
          <a:bodyPr>
            <a:normAutofit fontScale="90000"/>
          </a:bodyPr>
          <a:lstStyle/>
          <a:p>
            <a:r>
              <a:rPr lang="ru-RU" dirty="0" smtClean="0"/>
              <a:t>Презентация на тему </a:t>
            </a:r>
            <a:br>
              <a:rPr lang="ru-RU" dirty="0" smtClean="0"/>
            </a:br>
            <a:r>
              <a:rPr lang="ru-RU" dirty="0" smtClean="0"/>
              <a:t>«Охрана труда в моей профессии»</a:t>
            </a:r>
            <a:endParaRPr lang="ru-RU" dirty="0"/>
          </a:p>
        </p:txBody>
      </p:sp>
      <p:sp>
        <p:nvSpPr>
          <p:cNvPr id="3" name="Подзаголовок 2"/>
          <p:cNvSpPr>
            <a:spLocks noGrp="1"/>
          </p:cNvSpPr>
          <p:nvPr>
            <p:ph type="subTitle" idx="1"/>
          </p:nvPr>
        </p:nvSpPr>
        <p:spPr>
          <a:xfrm>
            <a:off x="2214546" y="4286256"/>
            <a:ext cx="6543676" cy="1714512"/>
          </a:xfrm>
        </p:spPr>
        <p:txBody>
          <a:bodyPr>
            <a:normAutofit fontScale="92500" lnSpcReduction="20000"/>
          </a:bodyPr>
          <a:lstStyle/>
          <a:p>
            <a:pPr algn="r"/>
            <a:r>
              <a:rPr lang="ru-RU" sz="2000" dirty="0" smtClean="0">
                <a:solidFill>
                  <a:schemeClr val="tx1"/>
                </a:solidFill>
              </a:rPr>
              <a:t>Выполнил студент</a:t>
            </a:r>
          </a:p>
          <a:p>
            <a:pPr algn="r"/>
            <a:r>
              <a:rPr lang="ru-RU" sz="2000" dirty="0" smtClean="0">
                <a:solidFill>
                  <a:schemeClr val="tx1"/>
                </a:solidFill>
              </a:rPr>
              <a:t>Второго курса </a:t>
            </a:r>
          </a:p>
          <a:p>
            <a:pPr algn="r"/>
            <a:r>
              <a:rPr lang="ru-RU" sz="2000" dirty="0" smtClean="0">
                <a:solidFill>
                  <a:schemeClr val="tx1"/>
                </a:solidFill>
              </a:rPr>
              <a:t>Специальность «Сварочное производство»</a:t>
            </a:r>
          </a:p>
          <a:p>
            <a:pPr algn="r"/>
            <a:r>
              <a:rPr lang="ru-RU" sz="2000" dirty="0" err="1" smtClean="0">
                <a:solidFill>
                  <a:schemeClr val="tx1"/>
                </a:solidFill>
              </a:rPr>
              <a:t>Симатов</a:t>
            </a:r>
            <a:r>
              <a:rPr lang="ru-RU" sz="2000" dirty="0" smtClean="0">
                <a:solidFill>
                  <a:schemeClr val="tx1"/>
                </a:solidFill>
              </a:rPr>
              <a:t> Илья </a:t>
            </a:r>
            <a:r>
              <a:rPr lang="ru-RU" sz="2000" dirty="0" smtClean="0">
                <a:solidFill>
                  <a:schemeClr val="tx1"/>
                </a:solidFill>
              </a:rPr>
              <a:t>Васильевич</a:t>
            </a:r>
          </a:p>
          <a:p>
            <a:pPr algn="r"/>
            <a:r>
              <a:rPr lang="ru-RU" dirty="0" smtClean="0"/>
              <a:t>Руководитель проекта</a:t>
            </a:r>
          </a:p>
          <a:p>
            <a:pPr>
              <a:lnSpc>
                <a:spcPct val="90000"/>
              </a:lnSpc>
            </a:pPr>
            <a:r>
              <a:rPr lang="ru-RU" smtClean="0"/>
              <a:t>Преподаватель В</a:t>
            </a:r>
            <a:r>
              <a:rPr lang="ru-RU" dirty="0" smtClean="0"/>
              <a:t>. Ф. Хлебников               </a:t>
            </a:r>
          </a:p>
          <a:p>
            <a:pPr algn="r"/>
            <a:endParaRPr lang="ru-RU" sz="2000" dirty="0">
              <a:solidFill>
                <a:schemeClr val="tx1"/>
              </a:solidFill>
            </a:endParaRPr>
          </a:p>
        </p:txBody>
      </p:sp>
      <p:sp>
        <p:nvSpPr>
          <p:cNvPr id="4" name="TextBox 3"/>
          <p:cNvSpPr txBox="1"/>
          <p:nvPr/>
        </p:nvSpPr>
        <p:spPr>
          <a:xfrm>
            <a:off x="500034" y="142852"/>
            <a:ext cx="8036174" cy="646331"/>
          </a:xfrm>
          <a:prstGeom prst="rect">
            <a:avLst/>
          </a:prstGeom>
          <a:noFill/>
        </p:spPr>
        <p:txBody>
          <a:bodyPr wrap="none" rtlCol="0">
            <a:spAutoFit/>
          </a:bodyPr>
          <a:lstStyle/>
          <a:p>
            <a:pPr algn="ctr"/>
            <a:r>
              <a:rPr lang="ru-RU" dirty="0" smtClean="0"/>
              <a:t>Государственное автономное профессиональное образовательное учреждение</a:t>
            </a:r>
          </a:p>
          <a:p>
            <a:pPr algn="ctr"/>
            <a:r>
              <a:rPr lang="ru-RU" dirty="0" smtClean="0"/>
              <a:t>Саратовской области «Марксовский политехнический колледж</a:t>
            </a:r>
            <a:endParaRPr lang="ru-RU"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 calcmode="lin" valueType="num">
                                      <p:cBhvr>
                                        <p:cTn id="15"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
                                        </p:tgtEl>
                                      </p:cBhvr>
                                    </p:animEffect>
                                  </p:childTnLst>
                                </p:cTn>
                              </p:par>
                            </p:childTnLst>
                          </p:cTn>
                        </p:par>
                        <p:par>
                          <p:cTn id="18" fill="hold">
                            <p:stCondLst>
                              <p:cond delay="3650"/>
                            </p:stCondLst>
                            <p:childTnLst>
                              <p:par>
                                <p:cTn id="19" presetID="22" presetClass="entr" presetSubtype="2" fill="hold" nodeType="after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ipe(right)">
                                      <p:cBhvr>
                                        <p:cTn id="21" dur="500"/>
                                        <p:tgtEl>
                                          <p:spTgt spid="3">
                                            <p:txEl>
                                              <p:pRg st="0" end="0"/>
                                            </p:txEl>
                                          </p:spTgt>
                                        </p:tgtEl>
                                      </p:cBhvr>
                                    </p:animEffect>
                                  </p:childTnLst>
                                </p:cTn>
                              </p:par>
                            </p:childTnLst>
                          </p:cTn>
                        </p:par>
                        <p:par>
                          <p:cTn id="22" fill="hold">
                            <p:stCondLst>
                              <p:cond delay="4150"/>
                            </p:stCondLst>
                            <p:childTnLst>
                              <p:par>
                                <p:cTn id="23" presetID="22" presetClass="entr" presetSubtype="2" fill="hold"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right)">
                                      <p:cBhvr>
                                        <p:cTn id="25" dur="500"/>
                                        <p:tgtEl>
                                          <p:spTgt spid="3">
                                            <p:txEl>
                                              <p:pRg st="1" end="1"/>
                                            </p:txEl>
                                          </p:spTgt>
                                        </p:tgtEl>
                                      </p:cBhvr>
                                    </p:animEffect>
                                  </p:childTnLst>
                                </p:cTn>
                              </p:par>
                            </p:childTnLst>
                          </p:cTn>
                        </p:par>
                        <p:par>
                          <p:cTn id="26" fill="hold">
                            <p:stCondLst>
                              <p:cond delay="4650"/>
                            </p:stCondLst>
                            <p:childTnLst>
                              <p:par>
                                <p:cTn id="27" presetID="22" presetClass="entr" presetSubtype="2" fill="hold"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wipe(right)">
                                      <p:cBhvr>
                                        <p:cTn id="29" dur="500"/>
                                        <p:tgtEl>
                                          <p:spTgt spid="3">
                                            <p:txEl>
                                              <p:pRg st="2" end="2"/>
                                            </p:txEl>
                                          </p:spTgt>
                                        </p:tgtEl>
                                      </p:cBhvr>
                                    </p:animEffect>
                                  </p:childTnLst>
                                </p:cTn>
                              </p:par>
                            </p:childTnLst>
                          </p:cTn>
                        </p:par>
                        <p:par>
                          <p:cTn id="30" fill="hold">
                            <p:stCondLst>
                              <p:cond delay="5150"/>
                            </p:stCondLst>
                            <p:childTnLst>
                              <p:par>
                                <p:cTn id="31" presetID="22" presetClass="entr" presetSubtype="2" fill="hold"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wipe(right)">
                                      <p:cBhvr>
                                        <p:cTn id="33" dur="500"/>
                                        <p:tgtEl>
                                          <p:spTgt spid="3">
                                            <p:txEl>
                                              <p:pRg st="3" end="3"/>
                                            </p:txEl>
                                          </p:spTgt>
                                        </p:tgtEl>
                                      </p:cBhvr>
                                    </p:animEffect>
                                  </p:childTnLst>
                                </p:cTn>
                              </p:par>
                            </p:childTnLst>
                          </p:cTn>
                        </p:par>
                        <p:par>
                          <p:cTn id="34" fill="hold">
                            <p:stCondLst>
                              <p:cond delay="5650"/>
                            </p:stCondLst>
                            <p:childTnLst>
                              <p:par>
                                <p:cTn id="35" presetID="22" presetClass="entr" presetSubtype="2" fill="hold"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ipe(right)">
                                      <p:cBhvr>
                                        <p:cTn id="37" dur="500"/>
                                        <p:tgtEl>
                                          <p:spTgt spid="3">
                                            <p:txEl>
                                              <p:pRg st="4" end="4"/>
                                            </p:txEl>
                                          </p:spTgt>
                                        </p:tgtEl>
                                      </p:cBhvr>
                                    </p:animEffect>
                                  </p:childTnLst>
                                </p:cTn>
                              </p:par>
                            </p:childTnLst>
                          </p:cTn>
                        </p:par>
                        <p:par>
                          <p:cTn id="38" fill="hold">
                            <p:stCondLst>
                              <p:cond delay="6150"/>
                            </p:stCondLst>
                            <p:childTnLst>
                              <p:par>
                                <p:cTn id="39" presetID="22" presetClass="entr" presetSubtype="2" fill="hold" nodeType="after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wipe(right)">
                                      <p:cBhvr>
                                        <p:cTn id="4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8258204" cy="1082660"/>
          </a:xfrm>
        </p:spPr>
        <p:txBody>
          <a:bodyPr>
            <a:noAutofit/>
          </a:bodyPr>
          <a:lstStyle/>
          <a:p>
            <a:pPr algn="ctr"/>
            <a:r>
              <a:rPr lang="ru-RU" sz="3600" dirty="0" smtClean="0">
                <a:solidFill>
                  <a:srgbClr val="FFC000"/>
                </a:solidFill>
              </a:rPr>
              <a:t>Средства индивидуальной защиты</a:t>
            </a:r>
            <a:endParaRPr lang="ru-RU" sz="3600" dirty="0">
              <a:solidFill>
                <a:srgbClr val="FFC000"/>
              </a:solidFill>
            </a:endParaRPr>
          </a:p>
        </p:txBody>
      </p:sp>
      <p:sp>
        <p:nvSpPr>
          <p:cNvPr id="3" name="Содержимое 2"/>
          <p:cNvSpPr>
            <a:spLocks noGrp="1"/>
          </p:cNvSpPr>
          <p:nvPr>
            <p:ph idx="1"/>
          </p:nvPr>
        </p:nvSpPr>
        <p:spPr/>
        <p:txBody>
          <a:bodyPr/>
          <a:lstStyle/>
          <a:p>
            <a:endParaRPr lang="ru-RU"/>
          </a:p>
        </p:txBody>
      </p:sp>
      <p:pic>
        <p:nvPicPr>
          <p:cNvPr id="4" name="Picture 4" descr="0022"/>
          <p:cNvPicPr>
            <a:picLocks noChangeAspect="1" noChangeArrowheads="1"/>
          </p:cNvPicPr>
          <p:nvPr/>
        </p:nvPicPr>
        <p:blipFill>
          <a:blip r:embed="rId2" cstate="print"/>
          <a:srcRect/>
          <a:stretch>
            <a:fillRect/>
          </a:stretch>
        </p:blipFill>
        <p:spPr>
          <a:xfrm>
            <a:off x="214282" y="914964"/>
            <a:ext cx="8715404" cy="5943036"/>
          </a:xfrm>
          <a:prstGeom prst="rect">
            <a:avLst/>
          </a:prstGeom>
          <a:noFill/>
        </p:spPr>
      </p:pic>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229600" cy="1143000"/>
          </a:xfrm>
        </p:spPr>
        <p:txBody>
          <a:bodyPr>
            <a:noAutofit/>
          </a:bodyPr>
          <a:lstStyle/>
          <a:p>
            <a:r>
              <a:rPr lang="ru-RU" sz="2800" b="1" dirty="0" smtClean="0">
                <a:solidFill>
                  <a:srgbClr val="FFC000"/>
                </a:solidFill>
              </a:rPr>
              <a:t>Первая помощь пострадавшему от воздействия электрического тока</a:t>
            </a:r>
            <a:r>
              <a:rPr lang="ru-RU" sz="2800" dirty="0" smtClean="0">
                <a:solidFill>
                  <a:srgbClr val="FFC000"/>
                </a:solidFill>
              </a:rPr>
              <a:t> </a:t>
            </a:r>
            <a:endParaRPr lang="ru-RU" sz="2800" dirty="0">
              <a:solidFill>
                <a:srgbClr val="FFC000"/>
              </a:solidFill>
            </a:endParaRPr>
          </a:p>
        </p:txBody>
      </p:sp>
      <p:sp>
        <p:nvSpPr>
          <p:cNvPr id="3" name="Содержимое 2"/>
          <p:cNvSpPr>
            <a:spLocks noGrp="1"/>
          </p:cNvSpPr>
          <p:nvPr>
            <p:ph idx="1"/>
          </p:nvPr>
        </p:nvSpPr>
        <p:spPr>
          <a:xfrm>
            <a:off x="428596" y="1500150"/>
            <a:ext cx="8501122" cy="5072122"/>
          </a:xfrm>
        </p:spPr>
        <p:txBody>
          <a:bodyPr>
            <a:normAutofit fontScale="62500" lnSpcReduction="20000"/>
          </a:bodyPr>
          <a:lstStyle/>
          <a:p>
            <a:pPr>
              <a:lnSpc>
                <a:spcPct val="80000"/>
              </a:lnSpc>
              <a:defRPr/>
            </a:pPr>
            <a:r>
              <a:rPr lang="ru-RU" b="1" dirty="0" smtClean="0"/>
              <a:t>Первая помощь пострадавшему от воздействия электрического тока</a:t>
            </a:r>
            <a:r>
              <a:rPr lang="ru-RU" dirty="0" smtClean="0"/>
              <a:t> состоит из двух этапов: освобождение пострадавшего от воздействия электрического тока и оказание ему первой помощи.</a:t>
            </a:r>
          </a:p>
          <a:p>
            <a:pPr>
              <a:lnSpc>
                <a:spcPct val="80000"/>
              </a:lnSpc>
              <a:defRPr/>
            </a:pPr>
            <a:endParaRPr lang="ru-RU" dirty="0" smtClean="0"/>
          </a:p>
          <a:p>
            <a:pPr>
              <a:lnSpc>
                <a:spcPct val="80000"/>
              </a:lnSpc>
              <a:defRPr/>
            </a:pPr>
            <a:r>
              <a:rPr lang="ru-RU" dirty="0" smtClean="0"/>
              <a:t>Необходимо помнить, что пострадавший, находящийся в цепи тока, сам является проводником электрического тока. И если не соблюдать особые правила, можно тоже стать пострадавшим.</a:t>
            </a:r>
          </a:p>
          <a:p>
            <a:pPr>
              <a:lnSpc>
                <a:spcPct val="80000"/>
              </a:lnSpc>
              <a:defRPr/>
            </a:pPr>
            <a:endParaRPr lang="ru-RU" dirty="0" smtClean="0"/>
          </a:p>
          <a:p>
            <a:pPr>
              <a:lnSpc>
                <a:spcPct val="80000"/>
              </a:lnSpc>
              <a:defRPr/>
            </a:pPr>
            <a:r>
              <a:rPr lang="ru-RU" dirty="0" smtClean="0"/>
              <a:t>Если человек не может самостоятельно освободиться от воздействия тока, то присутствующим необходимо освободить пострадавшего от действия тока. Разомкнуть цепь с помощью выключателя, рубильника, штепсельного разъема, вывертывания пробок или отключения пакетных или автоматных выключателей на щитке. Если щитка, розетки или иных средств отключения электрического тока нет, то нужно перерезать или перерубить провода (каждый провод в отдельности) при этом рукоятки ножниц или другого режущего инструмента должны быть сухими из изоляционного материала. Если невозможно быстро отсоединить пострадавшего от тока с помощью инструментов, можно надеть резиновые перчатки, или обернуть руки сухой материей, а на ноги надеть резиновые сапоги. Дополнительно под ноги положить сухой изолирующий предмет (коврик, доску). Оттягивать пострадавшего нужно одной рукой, за край одежды. Можно отбросить провод от пострадавшего с помощью сухой палки или доски. После освобождения пострадавшего ему оказывают доврачебную помощь. </a:t>
            </a:r>
          </a:p>
          <a:p>
            <a:endParaRPr lang="ru-RU"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par>
                          <p:cTn id="11" fill="hold">
                            <p:stCondLst>
                              <p:cond delay="6500"/>
                            </p:stCondLst>
                            <p:childTnLst>
                              <p:par>
                                <p:cTn id="12" presetID="29"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0" end="0"/>
                                            </p:txEl>
                                          </p:spTgt>
                                        </p:tgtEl>
                                      </p:cBhvr>
                                    </p:animEffect>
                                  </p:childTnLst>
                                </p:cTn>
                              </p:par>
                            </p:childTnLst>
                          </p:cTn>
                        </p:par>
                        <p:par>
                          <p:cTn id="17" fill="hold">
                            <p:stCondLst>
                              <p:cond delay="7500"/>
                            </p:stCondLst>
                            <p:childTnLst>
                              <p:par>
                                <p:cTn id="18" presetID="29"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2" dur="1000"/>
                                        <p:tgtEl>
                                          <p:spTgt spid="3">
                                            <p:txEl>
                                              <p:pRg st="2" end="2"/>
                                            </p:txEl>
                                          </p:spTgt>
                                        </p:tgtEl>
                                      </p:cBhvr>
                                    </p:animEffect>
                                  </p:childTnLst>
                                </p:cTn>
                              </p:par>
                            </p:childTnLst>
                          </p:cTn>
                        </p:par>
                        <p:par>
                          <p:cTn id="23" fill="hold">
                            <p:stCondLst>
                              <p:cond delay="8500"/>
                            </p:stCondLst>
                            <p:childTnLst>
                              <p:par>
                                <p:cTn id="24" presetID="29" presetClass="entr" presetSubtype="0" fill="hold" grpId="0"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a:xfrm>
            <a:off x="285720" y="142852"/>
            <a:ext cx="8435975" cy="5399087"/>
          </a:xfrm>
        </p:spPr>
        <p:txBody>
          <a:bodyPr>
            <a:noAutofit/>
          </a:bodyPr>
          <a:lstStyle/>
          <a:p>
            <a:pPr eaLnBrk="1" hangingPunct="1">
              <a:lnSpc>
                <a:spcPct val="80000"/>
              </a:lnSpc>
              <a:defRPr/>
            </a:pPr>
            <a:r>
              <a:rPr lang="ru-RU" sz="1800" b="1" i="1" dirty="0" smtClean="0"/>
              <a:t>Первая доврачебная помощь </a:t>
            </a:r>
            <a:r>
              <a:rPr lang="ru-RU" sz="1800" dirty="0" smtClean="0"/>
              <a:t> зависит от состояния пострадавшего. </a:t>
            </a:r>
          </a:p>
          <a:p>
            <a:pPr eaLnBrk="1" hangingPunct="1">
              <a:lnSpc>
                <a:spcPct val="80000"/>
              </a:lnSpc>
              <a:defRPr/>
            </a:pPr>
            <a:r>
              <a:rPr lang="ru-RU" sz="1800" dirty="0" smtClean="0"/>
              <a:t>Если он находится в сознании, ему необходимо обеспечить полный покой и срочно доставить в лечебное учреждение. </a:t>
            </a:r>
          </a:p>
          <a:p>
            <a:pPr eaLnBrk="1" hangingPunct="1">
              <a:lnSpc>
                <a:spcPct val="80000"/>
              </a:lnSpc>
              <a:defRPr/>
            </a:pPr>
            <a:r>
              <a:rPr lang="ru-RU" sz="1800" dirty="0" smtClean="0"/>
              <a:t>Если человек потерял сознание, но дыхание и работа сердца сохранились, необходимо </a:t>
            </a:r>
            <a:r>
              <a:rPr lang="ru-RU" sz="1800" b="1" dirty="0" smtClean="0"/>
              <a:t>н</a:t>
            </a:r>
            <a:r>
              <a:rPr lang="ru-RU" sz="1800" dirty="0" smtClean="0"/>
              <a:t>емедленно уложить пострадавшего на спину, горизонтально, расстегнуть стесняющую дыхание одежду, создать приток свежего воздуха, дать понюхать нашатырный спирт, обрызнуть лицо холодной водой, растереть и согреть тело, вызвать врача.</a:t>
            </a:r>
          </a:p>
          <a:p>
            <a:pPr eaLnBrk="1" hangingPunct="1">
              <a:lnSpc>
                <a:spcPct val="80000"/>
              </a:lnSpc>
              <a:defRPr/>
            </a:pPr>
            <a:r>
              <a:rPr lang="ru-RU" sz="1800" dirty="0" smtClean="0"/>
              <a:t> При редком и судорожном, а также ухудшающемся дыхании пострадавшему необходимо делать </a:t>
            </a:r>
            <a:r>
              <a:rPr lang="ru-RU" sz="1800" b="1" i="1" dirty="0" smtClean="0"/>
              <a:t>искусственное дыхание</a:t>
            </a:r>
            <a:r>
              <a:rPr lang="ru-RU" sz="1800" dirty="0" smtClean="0"/>
              <a:t> путем вдыхания воздуха через рот или нос.  </a:t>
            </a:r>
          </a:p>
          <a:p>
            <a:pPr eaLnBrk="1" hangingPunct="1">
              <a:lnSpc>
                <a:spcPct val="80000"/>
              </a:lnSpc>
              <a:defRPr/>
            </a:pPr>
            <a:r>
              <a:rPr lang="ru-RU" sz="1800" dirty="0" smtClean="0"/>
              <a:t>Обеспечив пострадавшему свободное прохождение воздуха в легкие через дыхательные пути, голову пострадавшего запрокидывают назад, для чего подкладывают одну руку под шею, а другой надавливают на лоб. Этим обеспечивается отхождение корня языка от задней стенки гортани и восстановление проходимости дыхательных путей. Рот пострадавшего обычно при этом раскрывается. Если во рту есть слизь, ее вытирают платком или краем рубашки, натянутым на указательный палец. Затем еще раз проверяют, нет ли во рту посторонних предметов, которые должны быть удалены. После чего приступают к вдуванию воздуха в рот или в нос. При вдувании воздуха в рот оказывающий помощь делает вдох, плотно (можно через марлю или носовой платок) прижимает свой рот ко рту пострадавшего и с силой вдувает в рот пострадавшего воздух, одновременно своим лицом (щекой) или пальцами рук, находящейся на лбу, зажимая пострадавшему нос, чтобы обеспечить поступление всего вдуваемого воздуха в его легкие. При невозможности полного охвата рта пострадавшего, следует вдыхать воздух в нос, плотно закрыв при этом рот пострадавшего.</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 calcmode="lin" valueType="num">
                                      <p:cBhvr>
                                        <p:cTn id="7" dur="1000" fill="hold"/>
                                        <p:tgtEl>
                                          <p:spTgt spid="5325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325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3251">
                                            <p:txEl>
                                              <p:pRg st="0" end="0"/>
                                            </p:txEl>
                                          </p:spTgt>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3251">
                                            <p:txEl>
                                              <p:pRg st="1" end="1"/>
                                            </p:txEl>
                                          </p:spTgt>
                                        </p:tgtEl>
                                        <p:attrNameLst>
                                          <p:attrName>style.visibility</p:attrName>
                                        </p:attrNameLst>
                                      </p:cBhvr>
                                      <p:to>
                                        <p:strVal val="visible"/>
                                      </p:to>
                                    </p:set>
                                    <p:anim calcmode="lin" valueType="num">
                                      <p:cBhvr>
                                        <p:cTn id="13" dur="1000" fill="hold"/>
                                        <p:tgtEl>
                                          <p:spTgt spid="53251">
                                            <p:txEl>
                                              <p:pRg st="1" end="1"/>
                                            </p:txEl>
                                          </p:spTgt>
                                        </p:tgtEl>
                                        <p:attrNameLst>
                                          <p:attrName>ppt_x</p:attrName>
                                        </p:attrNameLst>
                                      </p:cBhvr>
                                      <p:tavLst>
                                        <p:tav tm="0">
                                          <p:val>
                                            <p:strVal val="#ppt_x-.2"/>
                                          </p:val>
                                        </p:tav>
                                        <p:tav tm="100000">
                                          <p:val>
                                            <p:strVal val="#ppt_x"/>
                                          </p:val>
                                        </p:tav>
                                      </p:tavLst>
                                    </p:anim>
                                    <p:anim calcmode="lin" valueType="num">
                                      <p:cBhvr>
                                        <p:cTn id="14" dur="1000" fill="hold"/>
                                        <p:tgtEl>
                                          <p:spTgt spid="5325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3251">
                                            <p:txEl>
                                              <p:pRg st="1" end="1"/>
                                            </p:txEl>
                                          </p:spTgt>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53251">
                                            <p:txEl>
                                              <p:pRg st="2" end="2"/>
                                            </p:txEl>
                                          </p:spTgt>
                                        </p:tgtEl>
                                        <p:attrNameLst>
                                          <p:attrName>style.visibility</p:attrName>
                                        </p:attrNameLst>
                                      </p:cBhvr>
                                      <p:to>
                                        <p:strVal val="visible"/>
                                      </p:to>
                                    </p:set>
                                    <p:anim calcmode="lin" valueType="num">
                                      <p:cBhvr>
                                        <p:cTn id="19" dur="1000" fill="hold"/>
                                        <p:tgtEl>
                                          <p:spTgt spid="53251">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5325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3251">
                                            <p:txEl>
                                              <p:pRg st="2" end="2"/>
                                            </p:txEl>
                                          </p:spTgt>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53251">
                                            <p:txEl>
                                              <p:pRg st="3" end="3"/>
                                            </p:txEl>
                                          </p:spTgt>
                                        </p:tgtEl>
                                        <p:attrNameLst>
                                          <p:attrName>style.visibility</p:attrName>
                                        </p:attrNameLst>
                                      </p:cBhvr>
                                      <p:to>
                                        <p:strVal val="visible"/>
                                      </p:to>
                                    </p:set>
                                    <p:anim calcmode="lin" valueType="num">
                                      <p:cBhvr>
                                        <p:cTn id="25" dur="1000" fill="hold"/>
                                        <p:tgtEl>
                                          <p:spTgt spid="53251">
                                            <p:txEl>
                                              <p:pRg st="3" end="3"/>
                                            </p:txEl>
                                          </p:spTgt>
                                        </p:tgtEl>
                                        <p:attrNameLst>
                                          <p:attrName>ppt_x</p:attrName>
                                        </p:attrNameLst>
                                      </p:cBhvr>
                                      <p:tavLst>
                                        <p:tav tm="0">
                                          <p:val>
                                            <p:strVal val="#ppt_x-.2"/>
                                          </p:val>
                                        </p:tav>
                                        <p:tav tm="100000">
                                          <p:val>
                                            <p:strVal val="#ppt_x"/>
                                          </p:val>
                                        </p:tav>
                                      </p:tavLst>
                                    </p:anim>
                                    <p:anim calcmode="lin" valueType="num">
                                      <p:cBhvr>
                                        <p:cTn id="26" dur="1000" fill="hold"/>
                                        <p:tgtEl>
                                          <p:spTgt spid="5325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53251">
                                            <p:txEl>
                                              <p:pRg st="3" end="3"/>
                                            </p:txEl>
                                          </p:spTgt>
                                        </p:tgtEl>
                                      </p:cBhvr>
                                    </p:animEffect>
                                  </p:childTnLst>
                                </p:cTn>
                              </p:par>
                            </p:childTnLst>
                          </p:cTn>
                        </p:par>
                        <p:par>
                          <p:cTn id="28" fill="hold">
                            <p:stCondLst>
                              <p:cond delay="4000"/>
                            </p:stCondLst>
                            <p:childTnLst>
                              <p:par>
                                <p:cTn id="29" presetID="29" presetClass="entr" presetSubtype="0" fill="hold" grpId="0" nodeType="afterEffect">
                                  <p:stCondLst>
                                    <p:cond delay="0"/>
                                  </p:stCondLst>
                                  <p:childTnLst>
                                    <p:set>
                                      <p:cBhvr>
                                        <p:cTn id="30" dur="1" fill="hold">
                                          <p:stCondLst>
                                            <p:cond delay="0"/>
                                          </p:stCondLst>
                                        </p:cTn>
                                        <p:tgtEl>
                                          <p:spTgt spid="53251">
                                            <p:txEl>
                                              <p:pRg st="4" end="4"/>
                                            </p:txEl>
                                          </p:spTgt>
                                        </p:tgtEl>
                                        <p:attrNameLst>
                                          <p:attrName>style.visibility</p:attrName>
                                        </p:attrNameLst>
                                      </p:cBhvr>
                                      <p:to>
                                        <p:strVal val="visible"/>
                                      </p:to>
                                    </p:set>
                                    <p:anim calcmode="lin" valueType="num">
                                      <p:cBhvr>
                                        <p:cTn id="31" dur="1000" fill="hold"/>
                                        <p:tgtEl>
                                          <p:spTgt spid="53251">
                                            <p:txEl>
                                              <p:pRg st="4" end="4"/>
                                            </p:txEl>
                                          </p:spTgt>
                                        </p:tgtEl>
                                        <p:attrNameLst>
                                          <p:attrName>ppt_x</p:attrName>
                                        </p:attrNameLst>
                                      </p:cBhvr>
                                      <p:tavLst>
                                        <p:tav tm="0">
                                          <p:val>
                                            <p:strVal val="#ppt_x-.2"/>
                                          </p:val>
                                        </p:tav>
                                        <p:tav tm="100000">
                                          <p:val>
                                            <p:strVal val="#ppt_x"/>
                                          </p:val>
                                        </p:tav>
                                      </p:tavLst>
                                    </p:anim>
                                    <p:anim calcmode="lin" valueType="num">
                                      <p:cBhvr>
                                        <p:cTn id="32" dur="1000" fill="hold"/>
                                        <p:tgtEl>
                                          <p:spTgt spid="53251">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53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706437"/>
          </a:xfrm>
        </p:spPr>
        <p:txBody>
          <a:bodyPr>
            <a:noAutofit/>
          </a:bodyPr>
          <a:lstStyle/>
          <a:p>
            <a:pPr algn="ctr" eaLnBrk="1" hangingPunct="1">
              <a:defRPr/>
            </a:pPr>
            <a:r>
              <a:rPr lang="ru-RU" sz="2400" b="1" dirty="0" smtClean="0">
                <a:solidFill>
                  <a:srgbClr val="FFC000"/>
                </a:solidFill>
              </a:rPr>
              <a:t>Первая помощь пострадавшему от воздействия электрического тока</a:t>
            </a:r>
            <a:r>
              <a:rPr lang="ru-RU" sz="2400" dirty="0" smtClean="0">
                <a:solidFill>
                  <a:srgbClr val="FFC000"/>
                </a:solidFill>
              </a:rPr>
              <a:t> </a:t>
            </a:r>
          </a:p>
        </p:txBody>
      </p:sp>
      <p:pic>
        <p:nvPicPr>
          <p:cNvPr id="23555" name="Picture 4" descr="982344197"/>
          <p:cNvPicPr>
            <a:picLocks noGrp="1" noChangeAspect="1" noChangeArrowheads="1"/>
          </p:cNvPicPr>
          <p:nvPr>
            <p:ph idx="1"/>
          </p:nvPr>
        </p:nvPicPr>
        <p:blipFill>
          <a:blip r:embed="rId2" cstate="print"/>
          <a:srcRect/>
          <a:stretch>
            <a:fillRect/>
          </a:stretch>
        </p:blipFill>
        <p:spPr>
          <a:xfrm>
            <a:off x="428596" y="1059519"/>
            <a:ext cx="8358246" cy="5798481"/>
          </a:xfrm>
          <a:noFill/>
        </p:spPr>
      </p:pic>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633412"/>
          </a:xfrm>
        </p:spPr>
        <p:txBody>
          <a:bodyPr>
            <a:noAutofit/>
          </a:bodyPr>
          <a:lstStyle/>
          <a:p>
            <a:pPr algn="ctr" eaLnBrk="1" hangingPunct="1">
              <a:defRPr/>
            </a:pPr>
            <a:r>
              <a:rPr lang="ru-RU" sz="2400" b="1" dirty="0" smtClean="0">
                <a:solidFill>
                  <a:srgbClr val="FFC000"/>
                </a:solidFill>
              </a:rPr>
              <a:t>Первая помощь пострадавшему от воздействия электрического тока</a:t>
            </a:r>
          </a:p>
        </p:txBody>
      </p:sp>
      <p:pic>
        <p:nvPicPr>
          <p:cNvPr id="24579" name="Picture 6" descr="339282980"/>
          <p:cNvPicPr>
            <a:picLocks noGrp="1" noChangeAspect="1" noChangeArrowheads="1"/>
          </p:cNvPicPr>
          <p:nvPr>
            <p:ph idx="1"/>
          </p:nvPr>
        </p:nvPicPr>
        <p:blipFill>
          <a:blip r:embed="rId2" cstate="print"/>
          <a:srcRect/>
          <a:stretch>
            <a:fillRect/>
          </a:stretch>
        </p:blipFill>
        <p:spPr>
          <a:xfrm>
            <a:off x="214282" y="1142960"/>
            <a:ext cx="8572560" cy="5715040"/>
          </a:xfrm>
          <a:noFill/>
        </p:spPr>
      </p:pic>
    </p:spTree>
  </p:cSld>
  <p:clrMapOvr>
    <a:masterClrMapping/>
  </p:clrMapOvr>
  <p:transition>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274638"/>
            <a:ext cx="8229600" cy="850900"/>
          </a:xfrm>
        </p:spPr>
        <p:txBody>
          <a:bodyPr>
            <a:noAutofit/>
          </a:bodyPr>
          <a:lstStyle/>
          <a:p>
            <a:pPr algn="ctr" eaLnBrk="1" hangingPunct="1">
              <a:defRPr/>
            </a:pPr>
            <a:r>
              <a:rPr lang="ru-RU" sz="2400" b="1" dirty="0" smtClean="0">
                <a:solidFill>
                  <a:srgbClr val="FFC000"/>
                </a:solidFill>
              </a:rPr>
              <a:t>Первая помощь пострадавшему от воздействия электрического тока</a:t>
            </a:r>
          </a:p>
        </p:txBody>
      </p:sp>
      <p:pic>
        <p:nvPicPr>
          <p:cNvPr id="25603" name="Picture 4" descr="643918746"/>
          <p:cNvPicPr>
            <a:picLocks noGrp="1" noChangeAspect="1" noChangeArrowheads="1"/>
          </p:cNvPicPr>
          <p:nvPr>
            <p:ph idx="1"/>
          </p:nvPr>
        </p:nvPicPr>
        <p:blipFill>
          <a:blip r:embed="rId2" cstate="print"/>
          <a:srcRect/>
          <a:stretch>
            <a:fillRect/>
          </a:stretch>
        </p:blipFill>
        <p:spPr>
          <a:xfrm>
            <a:off x="357158" y="1363771"/>
            <a:ext cx="8429684" cy="5494230"/>
          </a:xfrm>
          <a:noFill/>
        </p:spPr>
      </p:pic>
    </p:spTree>
  </p:cSld>
  <p:clrMapOvr>
    <a:masterClrMapping/>
  </p:clrMapOvr>
  <p:transition>
    <p:cover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74638"/>
            <a:ext cx="8229600" cy="633412"/>
          </a:xfrm>
        </p:spPr>
        <p:txBody>
          <a:bodyPr>
            <a:noAutofit/>
          </a:bodyPr>
          <a:lstStyle/>
          <a:p>
            <a:pPr algn="ctr" eaLnBrk="1" hangingPunct="1">
              <a:defRPr/>
            </a:pPr>
            <a:r>
              <a:rPr lang="ru-RU" sz="2400" b="1" dirty="0" smtClean="0">
                <a:solidFill>
                  <a:srgbClr val="FFC000"/>
                </a:solidFill>
              </a:rPr>
              <a:t>Первая помощь пострадавшему от воздействия электрического тока</a:t>
            </a:r>
          </a:p>
        </p:txBody>
      </p:sp>
      <p:pic>
        <p:nvPicPr>
          <p:cNvPr id="27651" name="Picture 4" descr="766485775"/>
          <p:cNvPicPr>
            <a:picLocks noGrp="1" noChangeAspect="1" noChangeArrowheads="1"/>
          </p:cNvPicPr>
          <p:nvPr>
            <p:ph idx="1"/>
          </p:nvPr>
        </p:nvPicPr>
        <p:blipFill>
          <a:blip r:embed="rId2" cstate="print"/>
          <a:srcRect/>
          <a:stretch>
            <a:fillRect/>
          </a:stretch>
        </p:blipFill>
        <p:spPr>
          <a:xfrm>
            <a:off x="357158" y="1285860"/>
            <a:ext cx="8470440" cy="5572140"/>
          </a:xfrm>
          <a:noFill/>
        </p:spPr>
      </p:pic>
    </p:spTree>
  </p:cSld>
  <p:clrMapOvr>
    <a:masterClrMapping/>
  </p:clrMapOvr>
  <p:transition>
    <p:cover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5"/>
          <p:cNvSpPr>
            <a:spLocks noGrp="1" noChangeArrowheads="1"/>
          </p:cNvSpPr>
          <p:nvPr>
            <p:ph idx="1"/>
          </p:nvPr>
        </p:nvSpPr>
        <p:spPr>
          <a:xfrm>
            <a:off x="357158" y="214290"/>
            <a:ext cx="8435975" cy="4429156"/>
          </a:xfrm>
        </p:spPr>
        <p:txBody>
          <a:bodyPr>
            <a:noAutofit/>
          </a:bodyPr>
          <a:lstStyle/>
          <a:p>
            <a:pPr eaLnBrk="1" hangingPunct="1">
              <a:lnSpc>
                <a:spcPct val="80000"/>
              </a:lnSpc>
              <a:buFont typeface="Wingdings" pitchFamily="2" charset="2"/>
              <a:buNone/>
              <a:defRPr/>
            </a:pPr>
            <a:r>
              <a:rPr lang="ru-RU" sz="2200" dirty="0" smtClean="0"/>
              <a:t>При отсутствии признаков жизни искусственное дыхание сочетают с </a:t>
            </a:r>
            <a:r>
              <a:rPr lang="ru-RU" sz="2200" b="1" i="1" dirty="0" smtClean="0">
                <a:solidFill>
                  <a:srgbClr val="FFC000"/>
                </a:solidFill>
              </a:rPr>
              <a:t>наружным (непрямым) массажем сердца</a:t>
            </a:r>
            <a:r>
              <a:rPr lang="ru-RU" sz="2200" b="1" i="1" dirty="0" smtClean="0"/>
              <a:t>.</a:t>
            </a:r>
            <a:r>
              <a:rPr lang="ru-RU" sz="2200" dirty="0" smtClean="0"/>
              <a:t> Оказывающий помощь становится на колени сбоку от пострадавшего и занимает такое положение, чтобы иметь возможность наклонится над пострадавшим. Определить положение нижней трети грудины. Наложить на нее основание ладони (подушечку) разогнутой кисти. Ладонь второй руки накладывают поверх первой. И начинают ритмично надавливать на нижний край грудины. Надавливать на грудину надо резкими толчками: при этом грудина смещается вниз (к спине) в сторону позвонка на 3 - 4 см. Сердце сдавливается, и из его полостей выдавливается кровь в кровеносные сосуды. Надавливание необходимо повторять примерно 1 раз в секунду. Желательно, чтобы в оживлении участвовали два обученных правилам оказания первой помощи человека, поочередно, через каждые 5-10 минут сменяющих друг друга при проведении искусственного дыхания и массажа сердца</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50181">
                                            <p:txEl>
                                              <p:pRg st="0" end="0"/>
                                            </p:txEl>
                                          </p:spTgt>
                                        </p:tgtEl>
                                        <p:attrNameLst>
                                          <p:attrName>style.visibility</p:attrName>
                                        </p:attrNameLst>
                                      </p:cBhvr>
                                      <p:to>
                                        <p:strVal val="visible"/>
                                      </p:to>
                                    </p:set>
                                    <p:animEffect transition="in" filter="wedge">
                                      <p:cBhvr>
                                        <p:cTn id="7" dur="1000"/>
                                        <p:tgtEl>
                                          <p:spTgt spid="5018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8229600" cy="777875"/>
          </a:xfrm>
        </p:spPr>
        <p:txBody>
          <a:bodyPr/>
          <a:lstStyle/>
          <a:p>
            <a:pPr algn="ctr" eaLnBrk="1" hangingPunct="1">
              <a:defRPr/>
            </a:pPr>
            <a:r>
              <a:rPr lang="ru-RU" sz="3200" dirty="0" smtClean="0">
                <a:solidFill>
                  <a:srgbClr val="FFC000"/>
                </a:solidFill>
              </a:rPr>
              <a:t>Наружный массаж сердца</a:t>
            </a:r>
          </a:p>
        </p:txBody>
      </p:sp>
      <p:pic>
        <p:nvPicPr>
          <p:cNvPr id="30723" name="Picture 4" descr="99651677"/>
          <p:cNvPicPr>
            <a:picLocks noGrp="1" noChangeAspect="1" noChangeArrowheads="1"/>
          </p:cNvPicPr>
          <p:nvPr>
            <p:ph idx="1"/>
          </p:nvPr>
        </p:nvPicPr>
        <p:blipFill>
          <a:blip r:embed="rId2" cstate="print"/>
          <a:srcRect/>
          <a:stretch>
            <a:fillRect/>
          </a:stretch>
        </p:blipFill>
        <p:spPr>
          <a:xfrm>
            <a:off x="539750" y="1125538"/>
            <a:ext cx="8135938" cy="5399087"/>
          </a:xfrm>
          <a:noFill/>
        </p:spPr>
      </p:pic>
    </p:spTree>
  </p:cSld>
  <p:clrMapOvr>
    <a:masterClrMapping/>
  </p:clrMapOvr>
  <p:transition>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algn="ctr" eaLnBrk="1" hangingPunct="1">
              <a:defRPr/>
            </a:pPr>
            <a:r>
              <a:rPr lang="ru-RU" dirty="0" smtClean="0">
                <a:solidFill>
                  <a:srgbClr val="FFC000"/>
                </a:solidFill>
              </a:rPr>
              <a:t>Массаж сердца</a:t>
            </a:r>
          </a:p>
        </p:txBody>
      </p:sp>
      <p:pic>
        <p:nvPicPr>
          <p:cNvPr id="31747" name="Picture 4" descr="517637595"/>
          <p:cNvPicPr>
            <a:picLocks noGrp="1" noChangeAspect="1" noChangeArrowheads="1"/>
          </p:cNvPicPr>
          <p:nvPr>
            <p:ph idx="1"/>
          </p:nvPr>
        </p:nvPicPr>
        <p:blipFill>
          <a:blip r:embed="rId2" cstate="print"/>
          <a:srcRect/>
          <a:stretch>
            <a:fillRect/>
          </a:stretch>
        </p:blipFill>
        <p:spPr>
          <a:xfrm>
            <a:off x="142844" y="1428736"/>
            <a:ext cx="8812337" cy="5286388"/>
          </a:xfrm>
          <a:noFill/>
        </p:spPr>
      </p:pic>
    </p:spTree>
  </p:cSld>
  <p:clrMapOvr>
    <a:masterClrMapping/>
  </p:clrMapOvr>
  <p:transition>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428604"/>
            <a:ext cx="2971792" cy="725470"/>
          </a:xfrm>
        </p:spPr>
        <p:txBody>
          <a:bodyPr>
            <a:normAutofit/>
          </a:bodyPr>
          <a:lstStyle/>
          <a:p>
            <a:r>
              <a:rPr lang="ru-RU" sz="3200" dirty="0" smtClean="0">
                <a:solidFill>
                  <a:srgbClr val="FFC000"/>
                </a:solidFill>
              </a:rPr>
              <a:t>Сварщики</a:t>
            </a:r>
            <a:endParaRPr lang="ru-RU" sz="3200" dirty="0">
              <a:solidFill>
                <a:srgbClr val="FFC000"/>
              </a:solidFill>
            </a:endParaRPr>
          </a:p>
        </p:txBody>
      </p:sp>
      <p:sp>
        <p:nvSpPr>
          <p:cNvPr id="3" name="Содержимое 2"/>
          <p:cNvSpPr>
            <a:spLocks noGrp="1"/>
          </p:cNvSpPr>
          <p:nvPr>
            <p:ph idx="1"/>
          </p:nvPr>
        </p:nvSpPr>
        <p:spPr>
          <a:xfrm>
            <a:off x="642942" y="1142984"/>
            <a:ext cx="8329642" cy="2400303"/>
          </a:xfrm>
        </p:spPr>
        <p:txBody>
          <a:bodyPr>
            <a:normAutofit lnSpcReduction="10000"/>
          </a:bodyPr>
          <a:lstStyle/>
          <a:p>
            <a:pPr>
              <a:lnSpc>
                <a:spcPct val="90000"/>
              </a:lnSpc>
            </a:pPr>
            <a:r>
              <a:rPr lang="ru-RU" sz="2400" dirty="0" smtClean="0">
                <a:solidFill>
                  <a:srgbClr val="FFC000"/>
                </a:solidFill>
              </a:rPr>
              <a:t>Сварщик</a:t>
            </a:r>
            <a:r>
              <a:rPr lang="ru-RU" sz="2400" dirty="0" smtClean="0"/>
              <a:t> — рабочий, специалист сварочного производства.</a:t>
            </a:r>
          </a:p>
          <a:p>
            <a:pPr>
              <a:lnSpc>
                <a:spcPct val="90000"/>
              </a:lnSpc>
            </a:pPr>
            <a:r>
              <a:rPr lang="ru-RU" sz="2400" dirty="0" smtClean="0">
                <a:solidFill>
                  <a:srgbClr val="FFC000"/>
                </a:solidFill>
              </a:rPr>
              <a:t>Сварщик</a:t>
            </a:r>
            <a:r>
              <a:rPr lang="ru-RU" sz="2400" dirty="0" smtClean="0"/>
              <a:t> — профессия ответственная, почти виртуозная, от качества работы которого зависит многое — долговечность и устойчивость строительных конструкций, работа и срок службы различной техники. </a:t>
            </a:r>
            <a:endParaRPr lang="ru-RU" sz="2400" dirty="0"/>
          </a:p>
        </p:txBody>
      </p:sp>
      <p:sp>
        <p:nvSpPr>
          <p:cNvPr id="4" name="TextBox 3"/>
          <p:cNvSpPr txBox="1"/>
          <p:nvPr/>
        </p:nvSpPr>
        <p:spPr>
          <a:xfrm>
            <a:off x="285720" y="3357562"/>
            <a:ext cx="2582758" cy="584775"/>
          </a:xfrm>
          <a:prstGeom prst="rect">
            <a:avLst/>
          </a:prstGeom>
          <a:noFill/>
        </p:spPr>
        <p:txBody>
          <a:bodyPr wrap="none" rtlCol="0">
            <a:spAutoFit/>
          </a:bodyPr>
          <a:lstStyle/>
          <a:p>
            <a:r>
              <a:rPr lang="ru-RU" sz="3200" dirty="0" smtClean="0">
                <a:solidFill>
                  <a:srgbClr val="FFC000"/>
                </a:solidFill>
              </a:rPr>
              <a:t>Применение</a:t>
            </a:r>
            <a:endParaRPr lang="ru-RU" sz="3200" dirty="0">
              <a:solidFill>
                <a:srgbClr val="FFC000"/>
              </a:solidFill>
            </a:endParaRPr>
          </a:p>
        </p:txBody>
      </p:sp>
      <p:sp>
        <p:nvSpPr>
          <p:cNvPr id="5" name="TextBox 4"/>
          <p:cNvSpPr txBox="1"/>
          <p:nvPr/>
        </p:nvSpPr>
        <p:spPr>
          <a:xfrm>
            <a:off x="714380" y="3995679"/>
            <a:ext cx="8286808" cy="2308324"/>
          </a:xfrm>
          <a:prstGeom prst="rect">
            <a:avLst/>
          </a:prstGeom>
          <a:noFill/>
        </p:spPr>
        <p:txBody>
          <a:bodyPr wrap="square" rtlCol="0">
            <a:spAutoFit/>
          </a:bodyPr>
          <a:lstStyle/>
          <a:p>
            <a:pPr defTabSz="355600"/>
            <a:r>
              <a:rPr lang="ru-RU" dirty="0" smtClean="0"/>
              <a:t>	Сварочные работы применяются во многих отраслях промышленности. Сварщики трудятся на стройплощадках, создавая конструкции и системы различных коммуникаций, в промышленности, где применяют свой опыт и навыки в машиностроении, кораблестроении и в других областях, таких как, энергетика, нефтеперерабатывающая промышленность, сельское хозяйство. Трудно назвать такой сегмент производства, где не применялся бы труд сварщика. </a:t>
            </a:r>
          </a:p>
          <a:p>
            <a:endParaRPr lang="ru-RU" dirty="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1700"/>
                            </p:stCondLst>
                            <p:childTnLst>
                              <p:par>
                                <p:cTn id="11" presetID="3" presetClass="entr" presetSubtype="1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par>
                          <p:cTn id="14" fill="hold">
                            <p:stCondLst>
                              <p:cond delay="2200"/>
                            </p:stCondLst>
                            <p:childTnLst>
                              <p:par>
                                <p:cTn id="15" presetID="3" presetClass="entr" presetSubtype="1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par>
                          <p:cTn id="18" fill="hold">
                            <p:stCondLst>
                              <p:cond delay="2700"/>
                            </p:stCondLst>
                            <p:childTnLst>
                              <p:par>
                                <p:cTn id="19" presetID="40" presetClass="entr" presetSubtype="0" fill="hold" nodeType="afterEffect">
                                  <p:stCondLst>
                                    <p:cond delay="0"/>
                                  </p:stCondLst>
                                  <p:iterate type="lt">
                                    <p:tmPct val="10000"/>
                                  </p:iterate>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1"/>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4600"/>
                            </p:stCondLst>
                            <p:childTnLst>
                              <p:par>
                                <p:cTn id="25" presetID="3" presetClass="entr" presetSubtype="1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descr="http://images.tomas.by/i/firms/49/5272/5272443/informacionnyy-stend-nastennyy-pozharnaya-bezopasnost-92x80-sm-plastikovyy-krasnyy-belyy_b9580a34e6433d1_800x600.jpg"/>
          <p:cNvPicPr>
            <a:picLocks noChangeAspect="1" noChangeArrowheads="1"/>
          </p:cNvPicPr>
          <p:nvPr/>
        </p:nvPicPr>
        <p:blipFill>
          <a:blip r:embed="rId2" cstate="print"/>
          <a:srcRect t="7000" b="7000"/>
          <a:stretch>
            <a:fillRect/>
          </a:stretch>
        </p:blipFill>
        <p:spPr bwMode="auto">
          <a:xfrm>
            <a:off x="0" y="0"/>
            <a:ext cx="9144000" cy="7050088"/>
          </a:xfrm>
          <a:prstGeom prst="rect">
            <a:avLst/>
          </a:prstGeom>
          <a:noFill/>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455613" y="474663"/>
            <a:ext cx="8226425" cy="720725"/>
          </a:xfrm>
        </p:spPr>
        <p:txBody>
          <a:bodyPr>
            <a:normAutofit fontScale="90000"/>
          </a:bodyPr>
          <a:lstStyle/>
          <a:p>
            <a:pPr algn="ctr" eaLnBrk="1" hangingPunct="1">
              <a:defRPr/>
            </a:pPr>
            <a:r>
              <a:rPr lang="ru-RU" dirty="0" smtClean="0">
                <a:solidFill>
                  <a:srgbClr val="FFC000"/>
                </a:solidFill>
              </a:rPr>
              <a:t>Источником возникновения пожара могут быть</a:t>
            </a:r>
            <a:r>
              <a:rPr lang="ru-RU" dirty="0" smtClean="0"/>
              <a:t>: </a:t>
            </a:r>
          </a:p>
        </p:txBody>
      </p:sp>
      <p:sp>
        <p:nvSpPr>
          <p:cNvPr id="2053" name="Rectangle 5"/>
          <p:cNvSpPr>
            <a:spLocks noGrp="1" noChangeArrowheads="1"/>
          </p:cNvSpPr>
          <p:nvPr>
            <p:ph idx="1"/>
          </p:nvPr>
        </p:nvSpPr>
        <p:spPr>
          <a:xfrm>
            <a:off x="214313" y="1598613"/>
            <a:ext cx="8715375" cy="4497387"/>
          </a:xfrm>
        </p:spPr>
        <p:txBody>
          <a:bodyPr>
            <a:normAutofit lnSpcReduction="10000"/>
          </a:bodyPr>
          <a:lstStyle/>
          <a:p>
            <a:pPr eaLnBrk="1" hangingPunct="1">
              <a:lnSpc>
                <a:spcPct val="90000"/>
              </a:lnSpc>
              <a:defRPr/>
            </a:pPr>
            <a:r>
              <a:rPr lang="ru-RU" sz="2800" dirty="0" smtClean="0"/>
              <a:t>токи короткого замыкания, образующие электрическую дугу;</a:t>
            </a:r>
          </a:p>
          <a:p>
            <a:pPr eaLnBrk="1" hangingPunct="1">
              <a:lnSpc>
                <a:spcPct val="90000"/>
              </a:lnSpc>
              <a:defRPr/>
            </a:pPr>
            <a:r>
              <a:rPr lang="ru-RU" sz="2800" dirty="0" smtClean="0"/>
              <a:t>перегрев электрических сетей и электрооборудования;</a:t>
            </a:r>
          </a:p>
          <a:p>
            <a:pPr eaLnBrk="1" hangingPunct="1">
              <a:lnSpc>
                <a:spcPct val="90000"/>
              </a:lnSpc>
              <a:defRPr/>
            </a:pPr>
            <a:r>
              <a:rPr lang="ru-RU" sz="2800" dirty="0" smtClean="0"/>
              <a:t>теплота, образующаяся при трении дисков, подшипников, ременных передач;</a:t>
            </a:r>
          </a:p>
          <a:p>
            <a:pPr eaLnBrk="1" hangingPunct="1">
              <a:lnSpc>
                <a:spcPct val="90000"/>
              </a:lnSpc>
              <a:defRPr/>
            </a:pPr>
            <a:r>
              <a:rPr lang="ru-RU" sz="2800" dirty="0" smtClean="0"/>
              <a:t> искровые разряды статического электричества;</a:t>
            </a:r>
          </a:p>
          <a:p>
            <a:pPr eaLnBrk="1" hangingPunct="1">
              <a:lnSpc>
                <a:spcPct val="90000"/>
              </a:lnSpc>
              <a:defRPr/>
            </a:pPr>
            <a:r>
              <a:rPr lang="ru-RU" sz="2800" dirty="0" smtClean="0"/>
              <a:t> пламя; </a:t>
            </a:r>
          </a:p>
          <a:p>
            <a:pPr eaLnBrk="1" hangingPunct="1">
              <a:lnSpc>
                <a:spcPct val="90000"/>
              </a:lnSpc>
              <a:defRPr/>
            </a:pPr>
            <a:r>
              <a:rPr lang="ru-RU" sz="2800" dirty="0" smtClean="0"/>
              <a:t> лучистая энергия; </a:t>
            </a:r>
          </a:p>
          <a:p>
            <a:pPr eaLnBrk="1" hangingPunct="1">
              <a:lnSpc>
                <a:spcPct val="90000"/>
              </a:lnSpc>
              <a:defRPr/>
            </a:pPr>
            <a:r>
              <a:rPr lang="ru-RU" sz="2800" dirty="0" smtClean="0"/>
              <a:t> искры.</a:t>
            </a:r>
          </a:p>
          <a:p>
            <a:pPr eaLnBrk="1" hangingPunct="1">
              <a:lnSpc>
                <a:spcPct val="90000"/>
              </a:lnSpc>
              <a:buFont typeface="Wingdings" pitchFamily="2" charset="2"/>
              <a:buNone/>
              <a:defRPr/>
            </a:pPr>
            <a:r>
              <a:rPr lang="ru-RU" sz="2800" dirty="0" smtClean="0"/>
              <a:t> </a:t>
            </a:r>
          </a:p>
          <a:p>
            <a:pPr eaLnBrk="1" hangingPunct="1">
              <a:lnSpc>
                <a:spcPct val="90000"/>
              </a:lnSpc>
              <a:defRPr/>
            </a:pPr>
            <a:endParaRPr lang="ru-RU" sz="2400" dirty="0" smtClean="0"/>
          </a:p>
        </p:txBody>
      </p:sp>
      <p:pic>
        <p:nvPicPr>
          <p:cNvPr id="29698" name="Picture 2" descr="http://51.mchs.gov.ru/upload/site6/document_news/UwqPmj8day-big-reduce350.jpg"/>
          <p:cNvPicPr>
            <a:picLocks noChangeAspect="1" noChangeArrowheads="1"/>
          </p:cNvPicPr>
          <p:nvPr/>
        </p:nvPicPr>
        <p:blipFill>
          <a:blip r:embed="rId2" cstate="print"/>
          <a:srcRect/>
          <a:stretch>
            <a:fillRect/>
          </a:stretch>
        </p:blipFill>
        <p:spPr bwMode="auto">
          <a:xfrm>
            <a:off x="4857752" y="4286256"/>
            <a:ext cx="3643338" cy="2571744"/>
          </a:xfrm>
          <a:prstGeom prst="rect">
            <a:avLst/>
          </a:prstGeom>
          <a:noFill/>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500" fill="hold"/>
                                        <p:tgtEl>
                                          <p:spTgt spid="2052"/>
                                        </p:tgtEl>
                                        <p:attrNameLst>
                                          <p:attrName>ppt_w</p:attrName>
                                        </p:attrNameLst>
                                      </p:cBhvr>
                                      <p:tavLst>
                                        <p:tav tm="0">
                                          <p:val>
                                            <p:fltVal val="0"/>
                                          </p:val>
                                        </p:tav>
                                        <p:tav tm="100000">
                                          <p:val>
                                            <p:strVal val="#ppt_w"/>
                                          </p:val>
                                        </p:tav>
                                      </p:tavLst>
                                    </p:anim>
                                    <p:anim calcmode="lin" valueType="num">
                                      <p:cBhvr>
                                        <p:cTn id="8" dur="500" fill="hold"/>
                                        <p:tgtEl>
                                          <p:spTgt spid="2052"/>
                                        </p:tgtEl>
                                        <p:attrNameLst>
                                          <p:attrName>ppt_h</p:attrName>
                                        </p:attrNameLst>
                                      </p:cBhvr>
                                      <p:tavLst>
                                        <p:tav tm="0">
                                          <p:val>
                                            <p:fltVal val="0"/>
                                          </p:val>
                                        </p:tav>
                                        <p:tav tm="100000">
                                          <p:val>
                                            <p:strVal val="#ppt_h"/>
                                          </p:val>
                                        </p:tav>
                                      </p:tavLst>
                                    </p:anim>
                                    <p:anim calcmode="lin" valueType="num">
                                      <p:cBhvr>
                                        <p:cTn id="9" dur="500" fill="hold"/>
                                        <p:tgtEl>
                                          <p:spTgt spid="2052"/>
                                        </p:tgtEl>
                                        <p:attrNameLst>
                                          <p:attrName>ppt_x</p:attrName>
                                        </p:attrNameLst>
                                      </p:cBhvr>
                                      <p:tavLst>
                                        <p:tav tm="0">
                                          <p:val>
                                            <p:fltVal val="0.5"/>
                                          </p:val>
                                        </p:tav>
                                        <p:tav tm="100000">
                                          <p:val>
                                            <p:strVal val="#ppt_x"/>
                                          </p:val>
                                        </p:tav>
                                      </p:tavLst>
                                    </p:anim>
                                    <p:anim calcmode="lin" valueType="num">
                                      <p:cBhvr>
                                        <p:cTn id="10" dur="500" fill="hold"/>
                                        <p:tgtEl>
                                          <p:spTgt spid="205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36" fill="hold" grpId="0" nodeType="afterEffect">
                                  <p:stCondLst>
                                    <p:cond delay="0"/>
                                  </p:stCondLst>
                                  <p:childTnLst>
                                    <p:set>
                                      <p:cBhvr>
                                        <p:cTn id="13" dur="1" fill="hold">
                                          <p:stCondLst>
                                            <p:cond delay="0"/>
                                          </p:stCondLst>
                                        </p:cTn>
                                        <p:tgtEl>
                                          <p:spTgt spid="2053">
                                            <p:txEl>
                                              <p:pRg st="0" end="0"/>
                                            </p:txEl>
                                          </p:spTgt>
                                        </p:tgtEl>
                                        <p:attrNameLst>
                                          <p:attrName>style.visibility</p:attrName>
                                        </p:attrNameLst>
                                      </p:cBhvr>
                                      <p:to>
                                        <p:strVal val="visible"/>
                                      </p:to>
                                    </p:set>
                                    <p:anim calcmode="lin" valueType="num">
                                      <p:cBhvr>
                                        <p:cTn id="14" dur="500" fill="hold"/>
                                        <p:tgtEl>
                                          <p:spTgt spid="2053">
                                            <p:txEl>
                                              <p:pRg st="0" end="0"/>
                                            </p:txEl>
                                          </p:spTgt>
                                        </p:tgtEl>
                                        <p:attrNameLst>
                                          <p:attrName>ppt_w</p:attrName>
                                        </p:attrNameLst>
                                      </p:cBhvr>
                                      <p:tavLst>
                                        <p:tav tm="0">
                                          <p:val>
                                            <p:strVal val="(6*min(max(#ppt_w*#ppt_h,.3),1)-7.4)/-.7*#ppt_w"/>
                                          </p:val>
                                        </p:tav>
                                        <p:tav tm="100000">
                                          <p:val>
                                            <p:strVal val="#ppt_w"/>
                                          </p:val>
                                        </p:tav>
                                      </p:tavLst>
                                    </p:anim>
                                    <p:anim calcmode="lin" valueType="num">
                                      <p:cBhvr>
                                        <p:cTn id="15" dur="500" fill="hold"/>
                                        <p:tgtEl>
                                          <p:spTgt spid="2053">
                                            <p:txEl>
                                              <p:pRg st="0" end="0"/>
                                            </p:txEl>
                                          </p:spTgt>
                                        </p:tgtEl>
                                        <p:attrNameLst>
                                          <p:attrName>ppt_h</p:attrName>
                                        </p:attrNameLst>
                                      </p:cBhvr>
                                      <p:tavLst>
                                        <p:tav tm="0">
                                          <p:val>
                                            <p:strVal val="(6*min(max(#ppt_w*#ppt_h,.3),1)-7.4)/-.7*#ppt_h"/>
                                          </p:val>
                                        </p:tav>
                                        <p:tav tm="100000">
                                          <p:val>
                                            <p:strVal val="#ppt_h"/>
                                          </p:val>
                                        </p:tav>
                                      </p:tavLst>
                                    </p:anim>
                                    <p:anim calcmode="lin" valueType="num">
                                      <p:cBhvr>
                                        <p:cTn id="16" dur="500" fill="hold"/>
                                        <p:tgtEl>
                                          <p:spTgt spid="2053">
                                            <p:txEl>
                                              <p:pRg st="0" end="0"/>
                                            </p:txEl>
                                          </p:spTgt>
                                        </p:tgtEl>
                                        <p:attrNameLst>
                                          <p:attrName>ppt_x</p:attrName>
                                        </p:attrNameLst>
                                      </p:cBhvr>
                                      <p:tavLst>
                                        <p:tav tm="0">
                                          <p:val>
                                            <p:fltVal val="0.5"/>
                                          </p:val>
                                        </p:tav>
                                        <p:tav tm="100000">
                                          <p:val>
                                            <p:strVal val="#ppt_x"/>
                                          </p:val>
                                        </p:tav>
                                      </p:tavLst>
                                    </p:anim>
                                    <p:anim calcmode="lin" valueType="num">
                                      <p:cBhvr>
                                        <p:cTn id="17" dur="500" fill="hold"/>
                                        <p:tgtEl>
                                          <p:spTgt spid="2053">
                                            <p:txEl>
                                              <p:pRg st="0" end="0"/>
                                            </p:txEl>
                                          </p:spTgt>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grpId="0" nodeType="afterEffect">
                                  <p:stCondLst>
                                    <p:cond delay="0"/>
                                  </p:stCondLst>
                                  <p:childTnLst>
                                    <p:set>
                                      <p:cBhvr>
                                        <p:cTn id="20" dur="1" fill="hold">
                                          <p:stCondLst>
                                            <p:cond delay="0"/>
                                          </p:stCondLst>
                                        </p:cTn>
                                        <p:tgtEl>
                                          <p:spTgt spid="2053">
                                            <p:txEl>
                                              <p:pRg st="1" end="1"/>
                                            </p:txEl>
                                          </p:spTgt>
                                        </p:tgtEl>
                                        <p:attrNameLst>
                                          <p:attrName>style.visibility</p:attrName>
                                        </p:attrNameLst>
                                      </p:cBhvr>
                                      <p:to>
                                        <p:strVal val="visible"/>
                                      </p:to>
                                    </p:set>
                                    <p:anim calcmode="lin" valueType="num">
                                      <p:cBhvr>
                                        <p:cTn id="21" dur="500" fill="hold"/>
                                        <p:tgtEl>
                                          <p:spTgt spid="2053">
                                            <p:txEl>
                                              <p:pRg st="1" end="1"/>
                                            </p:txEl>
                                          </p:spTgt>
                                        </p:tgtEl>
                                        <p:attrNameLst>
                                          <p:attrName>ppt_w</p:attrName>
                                        </p:attrNameLst>
                                      </p:cBhvr>
                                      <p:tavLst>
                                        <p:tav tm="0">
                                          <p:val>
                                            <p:strVal val="(6*min(max(#ppt_w*#ppt_h,.3),1)-7.4)/-.7*#ppt_w"/>
                                          </p:val>
                                        </p:tav>
                                        <p:tav tm="100000">
                                          <p:val>
                                            <p:strVal val="#ppt_w"/>
                                          </p:val>
                                        </p:tav>
                                      </p:tavLst>
                                    </p:anim>
                                    <p:anim calcmode="lin" valueType="num">
                                      <p:cBhvr>
                                        <p:cTn id="22" dur="500" fill="hold"/>
                                        <p:tgtEl>
                                          <p:spTgt spid="2053">
                                            <p:txEl>
                                              <p:pRg st="1" end="1"/>
                                            </p:txEl>
                                          </p:spTgt>
                                        </p:tgtEl>
                                        <p:attrNameLst>
                                          <p:attrName>ppt_h</p:attrName>
                                        </p:attrNameLst>
                                      </p:cBhvr>
                                      <p:tavLst>
                                        <p:tav tm="0">
                                          <p:val>
                                            <p:strVal val="(6*min(max(#ppt_w*#ppt_h,.3),1)-7.4)/-.7*#ppt_h"/>
                                          </p:val>
                                        </p:tav>
                                        <p:tav tm="100000">
                                          <p:val>
                                            <p:strVal val="#ppt_h"/>
                                          </p:val>
                                        </p:tav>
                                      </p:tavLst>
                                    </p:anim>
                                    <p:anim calcmode="lin" valueType="num">
                                      <p:cBhvr>
                                        <p:cTn id="23" dur="500" fill="hold"/>
                                        <p:tgtEl>
                                          <p:spTgt spid="2053">
                                            <p:txEl>
                                              <p:pRg st="1" end="1"/>
                                            </p:txEl>
                                          </p:spTgt>
                                        </p:tgtEl>
                                        <p:attrNameLst>
                                          <p:attrName>ppt_x</p:attrName>
                                        </p:attrNameLst>
                                      </p:cBhvr>
                                      <p:tavLst>
                                        <p:tav tm="0">
                                          <p:val>
                                            <p:fltVal val="0.5"/>
                                          </p:val>
                                        </p:tav>
                                        <p:tav tm="100000">
                                          <p:val>
                                            <p:strVal val="#ppt_x"/>
                                          </p:val>
                                        </p:tav>
                                      </p:tavLst>
                                    </p:anim>
                                    <p:anim calcmode="lin" valueType="num">
                                      <p:cBhvr>
                                        <p:cTn id="24" dur="500" fill="hold"/>
                                        <p:tgtEl>
                                          <p:spTgt spid="2053">
                                            <p:txEl>
                                              <p:pRg st="1" end="1"/>
                                            </p:txEl>
                                          </p:spTgt>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3" presetClass="entr" presetSubtype="36" fill="hold" grpId="0" nodeType="afterEffect">
                                  <p:stCondLst>
                                    <p:cond delay="0"/>
                                  </p:stCondLst>
                                  <p:childTnLst>
                                    <p:set>
                                      <p:cBhvr>
                                        <p:cTn id="27" dur="1" fill="hold">
                                          <p:stCondLst>
                                            <p:cond delay="0"/>
                                          </p:stCondLst>
                                        </p:cTn>
                                        <p:tgtEl>
                                          <p:spTgt spid="2053">
                                            <p:txEl>
                                              <p:pRg st="2" end="2"/>
                                            </p:txEl>
                                          </p:spTgt>
                                        </p:tgtEl>
                                        <p:attrNameLst>
                                          <p:attrName>style.visibility</p:attrName>
                                        </p:attrNameLst>
                                      </p:cBhvr>
                                      <p:to>
                                        <p:strVal val="visible"/>
                                      </p:to>
                                    </p:set>
                                    <p:anim calcmode="lin" valueType="num">
                                      <p:cBhvr>
                                        <p:cTn id="28" dur="500" fill="hold"/>
                                        <p:tgtEl>
                                          <p:spTgt spid="2053">
                                            <p:txEl>
                                              <p:pRg st="2" end="2"/>
                                            </p:txEl>
                                          </p:spTgt>
                                        </p:tgtEl>
                                        <p:attrNameLst>
                                          <p:attrName>ppt_w</p:attrName>
                                        </p:attrNameLst>
                                      </p:cBhvr>
                                      <p:tavLst>
                                        <p:tav tm="0">
                                          <p:val>
                                            <p:strVal val="(6*min(max(#ppt_w*#ppt_h,.3),1)-7.4)/-.7*#ppt_w"/>
                                          </p:val>
                                        </p:tav>
                                        <p:tav tm="100000">
                                          <p:val>
                                            <p:strVal val="#ppt_w"/>
                                          </p:val>
                                        </p:tav>
                                      </p:tavLst>
                                    </p:anim>
                                    <p:anim calcmode="lin" valueType="num">
                                      <p:cBhvr>
                                        <p:cTn id="29" dur="500" fill="hold"/>
                                        <p:tgtEl>
                                          <p:spTgt spid="2053">
                                            <p:txEl>
                                              <p:pRg st="2" end="2"/>
                                            </p:txEl>
                                          </p:spTgt>
                                        </p:tgtEl>
                                        <p:attrNameLst>
                                          <p:attrName>ppt_h</p:attrName>
                                        </p:attrNameLst>
                                      </p:cBhvr>
                                      <p:tavLst>
                                        <p:tav tm="0">
                                          <p:val>
                                            <p:strVal val="(6*min(max(#ppt_w*#ppt_h,.3),1)-7.4)/-.7*#ppt_h"/>
                                          </p:val>
                                        </p:tav>
                                        <p:tav tm="100000">
                                          <p:val>
                                            <p:strVal val="#ppt_h"/>
                                          </p:val>
                                        </p:tav>
                                      </p:tavLst>
                                    </p:anim>
                                    <p:anim calcmode="lin" valueType="num">
                                      <p:cBhvr>
                                        <p:cTn id="30" dur="500" fill="hold"/>
                                        <p:tgtEl>
                                          <p:spTgt spid="2053">
                                            <p:txEl>
                                              <p:pRg st="2" end="2"/>
                                            </p:txEl>
                                          </p:spTgt>
                                        </p:tgtEl>
                                        <p:attrNameLst>
                                          <p:attrName>ppt_x</p:attrName>
                                        </p:attrNameLst>
                                      </p:cBhvr>
                                      <p:tavLst>
                                        <p:tav tm="0">
                                          <p:val>
                                            <p:fltVal val="0.5"/>
                                          </p:val>
                                        </p:tav>
                                        <p:tav tm="100000">
                                          <p:val>
                                            <p:strVal val="#ppt_x"/>
                                          </p:val>
                                        </p:tav>
                                      </p:tavLst>
                                    </p:anim>
                                    <p:anim calcmode="lin" valueType="num">
                                      <p:cBhvr>
                                        <p:cTn id="31" dur="500" fill="hold"/>
                                        <p:tgtEl>
                                          <p:spTgt spid="2053">
                                            <p:txEl>
                                              <p:pRg st="2" end="2"/>
                                            </p:txEl>
                                          </p:spTgt>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000"/>
                            </p:stCondLst>
                            <p:childTnLst>
                              <p:par>
                                <p:cTn id="33" presetID="23" presetClass="entr" presetSubtype="36" fill="hold" grpId="0" nodeType="afterEffect">
                                  <p:stCondLst>
                                    <p:cond delay="0"/>
                                  </p:stCondLst>
                                  <p:childTnLst>
                                    <p:set>
                                      <p:cBhvr>
                                        <p:cTn id="34" dur="1" fill="hold">
                                          <p:stCondLst>
                                            <p:cond delay="0"/>
                                          </p:stCondLst>
                                        </p:cTn>
                                        <p:tgtEl>
                                          <p:spTgt spid="2053">
                                            <p:txEl>
                                              <p:pRg st="3" end="3"/>
                                            </p:txEl>
                                          </p:spTgt>
                                        </p:tgtEl>
                                        <p:attrNameLst>
                                          <p:attrName>style.visibility</p:attrName>
                                        </p:attrNameLst>
                                      </p:cBhvr>
                                      <p:to>
                                        <p:strVal val="visible"/>
                                      </p:to>
                                    </p:set>
                                    <p:anim calcmode="lin" valueType="num">
                                      <p:cBhvr>
                                        <p:cTn id="35" dur="500" fill="hold"/>
                                        <p:tgtEl>
                                          <p:spTgt spid="2053">
                                            <p:txEl>
                                              <p:pRg st="3" end="3"/>
                                            </p:txEl>
                                          </p:spTgt>
                                        </p:tgtEl>
                                        <p:attrNameLst>
                                          <p:attrName>ppt_w</p:attrName>
                                        </p:attrNameLst>
                                      </p:cBhvr>
                                      <p:tavLst>
                                        <p:tav tm="0">
                                          <p:val>
                                            <p:strVal val="(6*min(max(#ppt_w*#ppt_h,.3),1)-7.4)/-.7*#ppt_w"/>
                                          </p:val>
                                        </p:tav>
                                        <p:tav tm="100000">
                                          <p:val>
                                            <p:strVal val="#ppt_w"/>
                                          </p:val>
                                        </p:tav>
                                      </p:tavLst>
                                    </p:anim>
                                    <p:anim calcmode="lin" valueType="num">
                                      <p:cBhvr>
                                        <p:cTn id="36" dur="500" fill="hold"/>
                                        <p:tgtEl>
                                          <p:spTgt spid="2053">
                                            <p:txEl>
                                              <p:pRg st="3" end="3"/>
                                            </p:txEl>
                                          </p:spTgt>
                                        </p:tgtEl>
                                        <p:attrNameLst>
                                          <p:attrName>ppt_h</p:attrName>
                                        </p:attrNameLst>
                                      </p:cBhvr>
                                      <p:tavLst>
                                        <p:tav tm="0">
                                          <p:val>
                                            <p:strVal val="(6*min(max(#ppt_w*#ppt_h,.3),1)-7.4)/-.7*#ppt_h"/>
                                          </p:val>
                                        </p:tav>
                                        <p:tav tm="100000">
                                          <p:val>
                                            <p:strVal val="#ppt_h"/>
                                          </p:val>
                                        </p:tav>
                                      </p:tavLst>
                                    </p:anim>
                                    <p:anim calcmode="lin" valueType="num">
                                      <p:cBhvr>
                                        <p:cTn id="37" dur="500" fill="hold"/>
                                        <p:tgtEl>
                                          <p:spTgt spid="2053">
                                            <p:txEl>
                                              <p:pRg st="3" end="3"/>
                                            </p:txEl>
                                          </p:spTgt>
                                        </p:tgtEl>
                                        <p:attrNameLst>
                                          <p:attrName>ppt_x</p:attrName>
                                        </p:attrNameLst>
                                      </p:cBhvr>
                                      <p:tavLst>
                                        <p:tav tm="0">
                                          <p:val>
                                            <p:fltVal val="0.5"/>
                                          </p:val>
                                        </p:tav>
                                        <p:tav tm="100000">
                                          <p:val>
                                            <p:strVal val="#ppt_x"/>
                                          </p:val>
                                        </p:tav>
                                      </p:tavLst>
                                    </p:anim>
                                    <p:anim calcmode="lin" valueType="num">
                                      <p:cBhvr>
                                        <p:cTn id="38" dur="500" fill="hold"/>
                                        <p:tgtEl>
                                          <p:spTgt spid="2053">
                                            <p:txEl>
                                              <p:pRg st="3" end="3"/>
                                            </p:txEl>
                                          </p:spTgt>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500"/>
                            </p:stCondLst>
                            <p:childTnLst>
                              <p:par>
                                <p:cTn id="40" presetID="23" presetClass="entr" presetSubtype="36" fill="hold" grpId="0" nodeType="afterEffect">
                                  <p:stCondLst>
                                    <p:cond delay="0"/>
                                  </p:stCondLst>
                                  <p:childTnLst>
                                    <p:set>
                                      <p:cBhvr>
                                        <p:cTn id="41" dur="1" fill="hold">
                                          <p:stCondLst>
                                            <p:cond delay="0"/>
                                          </p:stCondLst>
                                        </p:cTn>
                                        <p:tgtEl>
                                          <p:spTgt spid="2053">
                                            <p:txEl>
                                              <p:pRg st="4" end="4"/>
                                            </p:txEl>
                                          </p:spTgt>
                                        </p:tgtEl>
                                        <p:attrNameLst>
                                          <p:attrName>style.visibility</p:attrName>
                                        </p:attrNameLst>
                                      </p:cBhvr>
                                      <p:to>
                                        <p:strVal val="visible"/>
                                      </p:to>
                                    </p:set>
                                    <p:anim calcmode="lin" valueType="num">
                                      <p:cBhvr>
                                        <p:cTn id="42" dur="500" fill="hold"/>
                                        <p:tgtEl>
                                          <p:spTgt spid="2053">
                                            <p:txEl>
                                              <p:pRg st="4" end="4"/>
                                            </p:txEl>
                                          </p:spTgt>
                                        </p:tgtEl>
                                        <p:attrNameLst>
                                          <p:attrName>ppt_w</p:attrName>
                                        </p:attrNameLst>
                                      </p:cBhvr>
                                      <p:tavLst>
                                        <p:tav tm="0">
                                          <p:val>
                                            <p:strVal val="(6*min(max(#ppt_w*#ppt_h,.3),1)-7.4)/-.7*#ppt_w"/>
                                          </p:val>
                                        </p:tav>
                                        <p:tav tm="100000">
                                          <p:val>
                                            <p:strVal val="#ppt_w"/>
                                          </p:val>
                                        </p:tav>
                                      </p:tavLst>
                                    </p:anim>
                                    <p:anim calcmode="lin" valueType="num">
                                      <p:cBhvr>
                                        <p:cTn id="43" dur="500" fill="hold"/>
                                        <p:tgtEl>
                                          <p:spTgt spid="2053">
                                            <p:txEl>
                                              <p:pRg st="4" end="4"/>
                                            </p:txEl>
                                          </p:spTgt>
                                        </p:tgtEl>
                                        <p:attrNameLst>
                                          <p:attrName>ppt_h</p:attrName>
                                        </p:attrNameLst>
                                      </p:cBhvr>
                                      <p:tavLst>
                                        <p:tav tm="0">
                                          <p:val>
                                            <p:strVal val="(6*min(max(#ppt_w*#ppt_h,.3),1)-7.4)/-.7*#ppt_h"/>
                                          </p:val>
                                        </p:tav>
                                        <p:tav tm="100000">
                                          <p:val>
                                            <p:strVal val="#ppt_h"/>
                                          </p:val>
                                        </p:tav>
                                      </p:tavLst>
                                    </p:anim>
                                    <p:anim calcmode="lin" valueType="num">
                                      <p:cBhvr>
                                        <p:cTn id="44" dur="500" fill="hold"/>
                                        <p:tgtEl>
                                          <p:spTgt spid="2053">
                                            <p:txEl>
                                              <p:pRg st="4" end="4"/>
                                            </p:txEl>
                                          </p:spTgt>
                                        </p:tgtEl>
                                        <p:attrNameLst>
                                          <p:attrName>ppt_x</p:attrName>
                                        </p:attrNameLst>
                                      </p:cBhvr>
                                      <p:tavLst>
                                        <p:tav tm="0">
                                          <p:val>
                                            <p:fltVal val="0.5"/>
                                          </p:val>
                                        </p:tav>
                                        <p:tav tm="100000">
                                          <p:val>
                                            <p:strVal val="#ppt_x"/>
                                          </p:val>
                                        </p:tav>
                                      </p:tavLst>
                                    </p:anim>
                                    <p:anim calcmode="lin" valueType="num">
                                      <p:cBhvr>
                                        <p:cTn id="45" dur="500" fill="hold"/>
                                        <p:tgtEl>
                                          <p:spTgt spid="2053">
                                            <p:txEl>
                                              <p:pRg st="4" end="4"/>
                                            </p:txEl>
                                          </p:spTgt>
                                        </p:tgtEl>
                                        <p:attrNameLst>
                                          <p:attrName>ppt_y</p:attrName>
                                        </p:attrNameLst>
                                      </p:cBhvr>
                                      <p:tavLst>
                                        <p:tav tm="0">
                                          <p:val>
                                            <p:strVal val="1+(6*min(max(#ppt_w*#ppt_h,.3),1)-7.4)/-.7*#ppt_h/2"/>
                                          </p:val>
                                        </p:tav>
                                        <p:tav tm="100000">
                                          <p:val>
                                            <p:strVal val="#ppt_y"/>
                                          </p:val>
                                        </p:tav>
                                      </p:tavLst>
                                    </p:anim>
                                  </p:childTnLst>
                                </p:cTn>
                              </p:par>
                            </p:childTnLst>
                          </p:cTn>
                        </p:par>
                        <p:par>
                          <p:cTn id="46" fill="hold">
                            <p:stCondLst>
                              <p:cond delay="3000"/>
                            </p:stCondLst>
                            <p:childTnLst>
                              <p:par>
                                <p:cTn id="47" presetID="23" presetClass="entr" presetSubtype="36" fill="hold" grpId="0" nodeType="afterEffect">
                                  <p:stCondLst>
                                    <p:cond delay="0"/>
                                  </p:stCondLst>
                                  <p:childTnLst>
                                    <p:set>
                                      <p:cBhvr>
                                        <p:cTn id="48" dur="1" fill="hold">
                                          <p:stCondLst>
                                            <p:cond delay="0"/>
                                          </p:stCondLst>
                                        </p:cTn>
                                        <p:tgtEl>
                                          <p:spTgt spid="2053">
                                            <p:txEl>
                                              <p:pRg st="5" end="5"/>
                                            </p:txEl>
                                          </p:spTgt>
                                        </p:tgtEl>
                                        <p:attrNameLst>
                                          <p:attrName>style.visibility</p:attrName>
                                        </p:attrNameLst>
                                      </p:cBhvr>
                                      <p:to>
                                        <p:strVal val="visible"/>
                                      </p:to>
                                    </p:set>
                                    <p:anim calcmode="lin" valueType="num">
                                      <p:cBhvr>
                                        <p:cTn id="49" dur="500" fill="hold"/>
                                        <p:tgtEl>
                                          <p:spTgt spid="2053">
                                            <p:txEl>
                                              <p:pRg st="5" end="5"/>
                                            </p:txEl>
                                          </p:spTgt>
                                        </p:tgtEl>
                                        <p:attrNameLst>
                                          <p:attrName>ppt_w</p:attrName>
                                        </p:attrNameLst>
                                      </p:cBhvr>
                                      <p:tavLst>
                                        <p:tav tm="0">
                                          <p:val>
                                            <p:strVal val="(6*min(max(#ppt_w*#ppt_h,.3),1)-7.4)/-.7*#ppt_w"/>
                                          </p:val>
                                        </p:tav>
                                        <p:tav tm="100000">
                                          <p:val>
                                            <p:strVal val="#ppt_w"/>
                                          </p:val>
                                        </p:tav>
                                      </p:tavLst>
                                    </p:anim>
                                    <p:anim calcmode="lin" valueType="num">
                                      <p:cBhvr>
                                        <p:cTn id="50" dur="500" fill="hold"/>
                                        <p:tgtEl>
                                          <p:spTgt spid="2053">
                                            <p:txEl>
                                              <p:pRg st="5" end="5"/>
                                            </p:txEl>
                                          </p:spTgt>
                                        </p:tgtEl>
                                        <p:attrNameLst>
                                          <p:attrName>ppt_h</p:attrName>
                                        </p:attrNameLst>
                                      </p:cBhvr>
                                      <p:tavLst>
                                        <p:tav tm="0">
                                          <p:val>
                                            <p:strVal val="(6*min(max(#ppt_w*#ppt_h,.3),1)-7.4)/-.7*#ppt_h"/>
                                          </p:val>
                                        </p:tav>
                                        <p:tav tm="100000">
                                          <p:val>
                                            <p:strVal val="#ppt_h"/>
                                          </p:val>
                                        </p:tav>
                                      </p:tavLst>
                                    </p:anim>
                                    <p:anim calcmode="lin" valueType="num">
                                      <p:cBhvr>
                                        <p:cTn id="51" dur="500" fill="hold"/>
                                        <p:tgtEl>
                                          <p:spTgt spid="2053">
                                            <p:txEl>
                                              <p:pRg st="5" end="5"/>
                                            </p:txEl>
                                          </p:spTgt>
                                        </p:tgtEl>
                                        <p:attrNameLst>
                                          <p:attrName>ppt_x</p:attrName>
                                        </p:attrNameLst>
                                      </p:cBhvr>
                                      <p:tavLst>
                                        <p:tav tm="0">
                                          <p:val>
                                            <p:fltVal val="0.5"/>
                                          </p:val>
                                        </p:tav>
                                        <p:tav tm="100000">
                                          <p:val>
                                            <p:strVal val="#ppt_x"/>
                                          </p:val>
                                        </p:tav>
                                      </p:tavLst>
                                    </p:anim>
                                    <p:anim calcmode="lin" valueType="num">
                                      <p:cBhvr>
                                        <p:cTn id="52" dur="500" fill="hold"/>
                                        <p:tgtEl>
                                          <p:spTgt spid="2053">
                                            <p:txEl>
                                              <p:pRg st="5" end="5"/>
                                            </p:txEl>
                                          </p:spTgt>
                                        </p:tgtEl>
                                        <p:attrNameLst>
                                          <p:attrName>ppt_y</p:attrName>
                                        </p:attrNameLst>
                                      </p:cBhvr>
                                      <p:tavLst>
                                        <p:tav tm="0">
                                          <p:val>
                                            <p:strVal val="1+(6*min(max(#ppt_w*#ppt_h,.3),1)-7.4)/-.7*#ppt_h/2"/>
                                          </p:val>
                                        </p:tav>
                                        <p:tav tm="100000">
                                          <p:val>
                                            <p:strVal val="#ppt_y"/>
                                          </p:val>
                                        </p:tav>
                                      </p:tavLst>
                                    </p:anim>
                                  </p:childTnLst>
                                </p:cTn>
                              </p:par>
                            </p:childTnLst>
                          </p:cTn>
                        </p:par>
                        <p:par>
                          <p:cTn id="53" fill="hold">
                            <p:stCondLst>
                              <p:cond delay="3500"/>
                            </p:stCondLst>
                            <p:childTnLst>
                              <p:par>
                                <p:cTn id="54" presetID="23" presetClass="entr" presetSubtype="36" fill="hold" grpId="0" nodeType="afterEffect">
                                  <p:stCondLst>
                                    <p:cond delay="0"/>
                                  </p:stCondLst>
                                  <p:childTnLst>
                                    <p:set>
                                      <p:cBhvr>
                                        <p:cTn id="55" dur="1" fill="hold">
                                          <p:stCondLst>
                                            <p:cond delay="0"/>
                                          </p:stCondLst>
                                        </p:cTn>
                                        <p:tgtEl>
                                          <p:spTgt spid="2053">
                                            <p:txEl>
                                              <p:pRg st="6" end="6"/>
                                            </p:txEl>
                                          </p:spTgt>
                                        </p:tgtEl>
                                        <p:attrNameLst>
                                          <p:attrName>style.visibility</p:attrName>
                                        </p:attrNameLst>
                                      </p:cBhvr>
                                      <p:to>
                                        <p:strVal val="visible"/>
                                      </p:to>
                                    </p:set>
                                    <p:anim calcmode="lin" valueType="num">
                                      <p:cBhvr>
                                        <p:cTn id="56" dur="500" fill="hold"/>
                                        <p:tgtEl>
                                          <p:spTgt spid="2053">
                                            <p:txEl>
                                              <p:pRg st="6" end="6"/>
                                            </p:txEl>
                                          </p:spTgt>
                                        </p:tgtEl>
                                        <p:attrNameLst>
                                          <p:attrName>ppt_w</p:attrName>
                                        </p:attrNameLst>
                                      </p:cBhvr>
                                      <p:tavLst>
                                        <p:tav tm="0">
                                          <p:val>
                                            <p:strVal val="(6*min(max(#ppt_w*#ppt_h,.3),1)-7.4)/-.7*#ppt_w"/>
                                          </p:val>
                                        </p:tav>
                                        <p:tav tm="100000">
                                          <p:val>
                                            <p:strVal val="#ppt_w"/>
                                          </p:val>
                                        </p:tav>
                                      </p:tavLst>
                                    </p:anim>
                                    <p:anim calcmode="lin" valueType="num">
                                      <p:cBhvr>
                                        <p:cTn id="57" dur="500" fill="hold"/>
                                        <p:tgtEl>
                                          <p:spTgt spid="2053">
                                            <p:txEl>
                                              <p:pRg st="6" end="6"/>
                                            </p:txEl>
                                          </p:spTgt>
                                        </p:tgtEl>
                                        <p:attrNameLst>
                                          <p:attrName>ppt_h</p:attrName>
                                        </p:attrNameLst>
                                      </p:cBhvr>
                                      <p:tavLst>
                                        <p:tav tm="0">
                                          <p:val>
                                            <p:strVal val="(6*min(max(#ppt_w*#ppt_h,.3),1)-7.4)/-.7*#ppt_h"/>
                                          </p:val>
                                        </p:tav>
                                        <p:tav tm="100000">
                                          <p:val>
                                            <p:strVal val="#ppt_h"/>
                                          </p:val>
                                        </p:tav>
                                      </p:tavLst>
                                    </p:anim>
                                    <p:anim calcmode="lin" valueType="num">
                                      <p:cBhvr>
                                        <p:cTn id="58" dur="500" fill="hold"/>
                                        <p:tgtEl>
                                          <p:spTgt spid="2053">
                                            <p:txEl>
                                              <p:pRg st="6" end="6"/>
                                            </p:txEl>
                                          </p:spTgt>
                                        </p:tgtEl>
                                        <p:attrNameLst>
                                          <p:attrName>ppt_x</p:attrName>
                                        </p:attrNameLst>
                                      </p:cBhvr>
                                      <p:tavLst>
                                        <p:tav tm="0">
                                          <p:val>
                                            <p:fltVal val="0.5"/>
                                          </p:val>
                                        </p:tav>
                                        <p:tav tm="100000">
                                          <p:val>
                                            <p:strVal val="#ppt_x"/>
                                          </p:val>
                                        </p:tav>
                                      </p:tavLst>
                                    </p:anim>
                                    <p:anim calcmode="lin" valueType="num">
                                      <p:cBhvr>
                                        <p:cTn id="59" dur="500" fill="hold"/>
                                        <p:tgtEl>
                                          <p:spTgt spid="2053">
                                            <p:txEl>
                                              <p:pRg st="6" end="6"/>
                                            </p:txEl>
                                          </p:spTgt>
                                        </p:tgtEl>
                                        <p:attrNameLst>
                                          <p:attrName>ppt_y</p:attrName>
                                        </p:attrNameLst>
                                      </p:cBhvr>
                                      <p:tavLst>
                                        <p:tav tm="0">
                                          <p:val>
                                            <p:strVal val="1+(6*min(max(#ppt_w*#ppt_h,.3),1)-7.4)/-.7*#ppt_h/2"/>
                                          </p:val>
                                        </p:tav>
                                        <p:tav tm="100000">
                                          <p:val>
                                            <p:strVal val="#ppt_y"/>
                                          </p:val>
                                        </p:tav>
                                      </p:tavLst>
                                    </p:anim>
                                  </p:childTnLst>
                                </p:cTn>
                              </p:par>
                            </p:childTnLst>
                          </p:cTn>
                        </p:par>
                        <p:par>
                          <p:cTn id="60" fill="hold">
                            <p:stCondLst>
                              <p:cond delay="4000"/>
                            </p:stCondLst>
                            <p:childTnLst>
                              <p:par>
                                <p:cTn id="61" presetID="23" presetClass="entr" presetSubtype="36" fill="hold" grpId="0" nodeType="afterEffect">
                                  <p:stCondLst>
                                    <p:cond delay="0"/>
                                  </p:stCondLst>
                                  <p:childTnLst>
                                    <p:set>
                                      <p:cBhvr>
                                        <p:cTn id="62" dur="1" fill="hold">
                                          <p:stCondLst>
                                            <p:cond delay="0"/>
                                          </p:stCondLst>
                                        </p:cTn>
                                        <p:tgtEl>
                                          <p:spTgt spid="2053">
                                            <p:txEl>
                                              <p:pRg st="7" end="7"/>
                                            </p:txEl>
                                          </p:spTgt>
                                        </p:tgtEl>
                                        <p:attrNameLst>
                                          <p:attrName>style.visibility</p:attrName>
                                        </p:attrNameLst>
                                      </p:cBhvr>
                                      <p:to>
                                        <p:strVal val="visible"/>
                                      </p:to>
                                    </p:set>
                                    <p:anim calcmode="lin" valueType="num">
                                      <p:cBhvr>
                                        <p:cTn id="63" dur="500" fill="hold"/>
                                        <p:tgtEl>
                                          <p:spTgt spid="2053">
                                            <p:txEl>
                                              <p:pRg st="7" end="7"/>
                                            </p:txEl>
                                          </p:spTgt>
                                        </p:tgtEl>
                                        <p:attrNameLst>
                                          <p:attrName>ppt_w</p:attrName>
                                        </p:attrNameLst>
                                      </p:cBhvr>
                                      <p:tavLst>
                                        <p:tav tm="0">
                                          <p:val>
                                            <p:strVal val="(6*min(max(#ppt_w*#ppt_h,.3),1)-7.4)/-.7*#ppt_w"/>
                                          </p:val>
                                        </p:tav>
                                        <p:tav tm="100000">
                                          <p:val>
                                            <p:strVal val="#ppt_w"/>
                                          </p:val>
                                        </p:tav>
                                      </p:tavLst>
                                    </p:anim>
                                    <p:anim calcmode="lin" valueType="num">
                                      <p:cBhvr>
                                        <p:cTn id="64" dur="500" fill="hold"/>
                                        <p:tgtEl>
                                          <p:spTgt spid="2053">
                                            <p:txEl>
                                              <p:pRg st="7" end="7"/>
                                            </p:txEl>
                                          </p:spTgt>
                                        </p:tgtEl>
                                        <p:attrNameLst>
                                          <p:attrName>ppt_h</p:attrName>
                                        </p:attrNameLst>
                                      </p:cBhvr>
                                      <p:tavLst>
                                        <p:tav tm="0">
                                          <p:val>
                                            <p:strVal val="(6*min(max(#ppt_w*#ppt_h,.3),1)-7.4)/-.7*#ppt_h"/>
                                          </p:val>
                                        </p:tav>
                                        <p:tav tm="100000">
                                          <p:val>
                                            <p:strVal val="#ppt_h"/>
                                          </p:val>
                                        </p:tav>
                                      </p:tavLst>
                                    </p:anim>
                                    <p:anim calcmode="lin" valueType="num">
                                      <p:cBhvr>
                                        <p:cTn id="65" dur="500" fill="hold"/>
                                        <p:tgtEl>
                                          <p:spTgt spid="2053">
                                            <p:txEl>
                                              <p:pRg st="7" end="7"/>
                                            </p:txEl>
                                          </p:spTgt>
                                        </p:tgtEl>
                                        <p:attrNameLst>
                                          <p:attrName>ppt_x</p:attrName>
                                        </p:attrNameLst>
                                      </p:cBhvr>
                                      <p:tavLst>
                                        <p:tav tm="0">
                                          <p:val>
                                            <p:fltVal val="0.5"/>
                                          </p:val>
                                        </p:tav>
                                        <p:tav tm="100000">
                                          <p:val>
                                            <p:strVal val="#ppt_x"/>
                                          </p:val>
                                        </p:tav>
                                      </p:tavLst>
                                    </p:anim>
                                    <p:anim calcmode="lin" valueType="num">
                                      <p:cBhvr>
                                        <p:cTn id="66" dur="500" fill="hold"/>
                                        <p:tgtEl>
                                          <p:spTgt spid="2053">
                                            <p:txEl>
                                              <p:pRg st="7" end="7"/>
                                            </p:txEl>
                                          </p:spTgt>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500"/>
                            </p:stCondLst>
                            <p:childTnLst>
                              <p:par>
                                <p:cTn id="68" presetID="35" presetClass="entr" presetSubtype="0" fill="hold" nodeType="afterEffect">
                                  <p:stCondLst>
                                    <p:cond delay="0"/>
                                  </p:stCondLst>
                                  <p:childTnLst>
                                    <p:set>
                                      <p:cBhvr>
                                        <p:cTn id="69" dur="1" fill="hold">
                                          <p:stCondLst>
                                            <p:cond delay="0"/>
                                          </p:stCondLst>
                                        </p:cTn>
                                        <p:tgtEl>
                                          <p:spTgt spid="29698"/>
                                        </p:tgtEl>
                                        <p:attrNameLst>
                                          <p:attrName>style.visibility</p:attrName>
                                        </p:attrNameLst>
                                      </p:cBhvr>
                                      <p:to>
                                        <p:strVal val="visible"/>
                                      </p:to>
                                    </p:set>
                                    <p:animEffect transition="in" filter="fade">
                                      <p:cBhvr>
                                        <p:cTn id="70" dur="1000"/>
                                        <p:tgtEl>
                                          <p:spTgt spid="29698"/>
                                        </p:tgtEl>
                                      </p:cBhvr>
                                    </p:animEffect>
                                    <p:anim calcmode="lin" valueType="num">
                                      <p:cBhvr>
                                        <p:cTn id="71" dur="1000" fill="hold"/>
                                        <p:tgtEl>
                                          <p:spTgt spid="29698"/>
                                        </p:tgtEl>
                                        <p:attrNameLst>
                                          <p:attrName>style.rotation</p:attrName>
                                        </p:attrNameLst>
                                      </p:cBhvr>
                                      <p:tavLst>
                                        <p:tav tm="0">
                                          <p:val>
                                            <p:fltVal val="720"/>
                                          </p:val>
                                        </p:tav>
                                        <p:tav tm="100000">
                                          <p:val>
                                            <p:fltVal val="0"/>
                                          </p:val>
                                        </p:tav>
                                      </p:tavLst>
                                    </p:anim>
                                    <p:anim calcmode="lin" valueType="num">
                                      <p:cBhvr>
                                        <p:cTn id="72" dur="1000" fill="hold"/>
                                        <p:tgtEl>
                                          <p:spTgt spid="29698"/>
                                        </p:tgtEl>
                                        <p:attrNameLst>
                                          <p:attrName>ppt_h</p:attrName>
                                        </p:attrNameLst>
                                      </p:cBhvr>
                                      <p:tavLst>
                                        <p:tav tm="0">
                                          <p:val>
                                            <p:fltVal val="0"/>
                                          </p:val>
                                        </p:tav>
                                        <p:tav tm="100000">
                                          <p:val>
                                            <p:strVal val="#ppt_h"/>
                                          </p:val>
                                        </p:tav>
                                      </p:tavLst>
                                    </p:anim>
                                    <p:anim calcmode="lin" valueType="num">
                                      <p:cBhvr>
                                        <p:cTn id="73" dur="1000" fill="hold"/>
                                        <p:tgtEl>
                                          <p:spTgt spid="2969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42844" y="285728"/>
            <a:ext cx="8858312" cy="2071702"/>
          </a:xfrm>
        </p:spPr>
        <p:txBody>
          <a:bodyPr>
            <a:normAutofit/>
          </a:bodyPr>
          <a:lstStyle/>
          <a:p>
            <a:pPr algn="ctr" eaLnBrk="1" hangingPunct="1">
              <a:defRPr/>
            </a:pPr>
            <a:r>
              <a:rPr lang="ru-RU" sz="4000" dirty="0" smtClean="0">
                <a:solidFill>
                  <a:srgbClr val="FFC000"/>
                </a:solidFill>
              </a:rPr>
              <a:t>Причинами возникновения пожаров могут быть горючие вещества:  </a:t>
            </a:r>
          </a:p>
        </p:txBody>
      </p:sp>
      <p:sp>
        <p:nvSpPr>
          <p:cNvPr id="4099" name="Rectangle 3"/>
          <p:cNvSpPr>
            <a:spLocks noGrp="1" noChangeArrowheads="1"/>
          </p:cNvSpPr>
          <p:nvPr>
            <p:ph idx="1"/>
          </p:nvPr>
        </p:nvSpPr>
        <p:spPr>
          <a:xfrm>
            <a:off x="428596" y="2714620"/>
            <a:ext cx="8229600" cy="3554413"/>
          </a:xfrm>
        </p:spPr>
        <p:txBody>
          <a:bodyPr>
            <a:normAutofit lnSpcReduction="10000"/>
          </a:bodyPr>
          <a:lstStyle/>
          <a:p>
            <a:pPr eaLnBrk="1" hangingPunct="1">
              <a:defRPr/>
            </a:pPr>
            <a:r>
              <a:rPr lang="ru-RU" sz="2800" dirty="0" smtClean="0"/>
              <a:t>производственные отбросы, </a:t>
            </a:r>
          </a:p>
          <a:p>
            <a:pPr eaLnBrk="1" hangingPunct="1">
              <a:defRPr/>
            </a:pPr>
            <a:r>
              <a:rPr lang="ru-RU" sz="2800" dirty="0" smtClean="0"/>
              <a:t>масляные тряпки, </a:t>
            </a:r>
          </a:p>
          <a:p>
            <a:pPr eaLnBrk="1" hangingPunct="1">
              <a:defRPr/>
            </a:pPr>
            <a:r>
              <a:rPr lang="ru-RU" sz="2800" dirty="0" smtClean="0"/>
              <a:t>пакля, </a:t>
            </a:r>
          </a:p>
          <a:p>
            <a:pPr eaLnBrk="1" hangingPunct="1">
              <a:defRPr/>
            </a:pPr>
            <a:r>
              <a:rPr lang="ru-RU" sz="2800" dirty="0" smtClean="0"/>
              <a:t>бумага</a:t>
            </a:r>
          </a:p>
          <a:p>
            <a:pPr eaLnBrk="1" hangingPunct="1">
              <a:defRPr/>
            </a:pPr>
            <a:r>
              <a:rPr lang="ru-RU" sz="2800" dirty="0" smtClean="0"/>
              <a:t>другие материалы, используемые для очистки механизмов, легко воспламеняющиеся от случайной искры. </a:t>
            </a:r>
          </a:p>
          <a:p>
            <a:pPr eaLnBrk="1" hangingPunct="1">
              <a:buFont typeface="Wingdings" pitchFamily="2" charset="2"/>
              <a:buNone/>
              <a:defRPr/>
            </a:pPr>
            <a:r>
              <a:rPr lang="ru-RU" sz="2400" dirty="0" smtClean="0"/>
              <a:t>    </a:t>
            </a:r>
            <a:endParaRPr lang="ru-RU" dirty="0" smtClean="0"/>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arn(outHorizontal)">
                                      <p:cBhvr>
                                        <p:cTn id="7" dur="1000"/>
                                        <p:tgtEl>
                                          <p:spTgt spid="4098"/>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4099">
                                            <p:txEl>
                                              <p:pRg st="0" end="0"/>
                                            </p:txEl>
                                          </p:spTgt>
                                        </p:tgtEl>
                                        <p:attrNameLst>
                                          <p:attrName>style.visibility</p:attrName>
                                        </p:attrNameLst>
                                      </p:cBhvr>
                                      <p:to>
                                        <p:strVal val="visible"/>
                                      </p:to>
                                    </p:set>
                                    <p:animEffect transition="in" filter="randombar(horizontal)">
                                      <p:cBhvr>
                                        <p:cTn id="11" dur="500"/>
                                        <p:tgtEl>
                                          <p:spTgt spid="4099">
                                            <p:txEl>
                                              <p:pRg st="0" end="0"/>
                                            </p:txEl>
                                          </p:spTgt>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4099">
                                            <p:txEl>
                                              <p:pRg st="1" end="1"/>
                                            </p:txEl>
                                          </p:spTgt>
                                        </p:tgtEl>
                                        <p:attrNameLst>
                                          <p:attrName>style.visibility</p:attrName>
                                        </p:attrNameLst>
                                      </p:cBhvr>
                                      <p:to>
                                        <p:strVal val="visible"/>
                                      </p:to>
                                    </p:set>
                                    <p:animEffect transition="in" filter="randombar(horizontal)">
                                      <p:cBhvr>
                                        <p:cTn id="15" dur="500"/>
                                        <p:tgtEl>
                                          <p:spTgt spid="4099">
                                            <p:txEl>
                                              <p:pRg st="1" end="1"/>
                                            </p:txEl>
                                          </p:spTgt>
                                        </p:tgtEl>
                                      </p:cBhvr>
                                    </p:animEffect>
                                  </p:childTnLst>
                                </p:cTn>
                              </p:par>
                            </p:childTnLst>
                          </p:cTn>
                        </p:par>
                        <p:par>
                          <p:cTn id="16" fill="hold">
                            <p:stCondLst>
                              <p:cond delay="2000"/>
                            </p:stCondLst>
                            <p:childTnLst>
                              <p:par>
                                <p:cTn id="17" presetID="14" presetClass="entr" presetSubtype="10" fill="hold" grpId="0" nodeType="after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Effect transition="in" filter="randombar(horizontal)">
                                      <p:cBhvr>
                                        <p:cTn id="19" dur="500"/>
                                        <p:tgtEl>
                                          <p:spTgt spid="4099">
                                            <p:txEl>
                                              <p:pRg st="2" end="2"/>
                                            </p:txEl>
                                          </p:spTgt>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4099">
                                            <p:txEl>
                                              <p:pRg st="3" end="3"/>
                                            </p:txEl>
                                          </p:spTgt>
                                        </p:tgtEl>
                                        <p:attrNameLst>
                                          <p:attrName>style.visibility</p:attrName>
                                        </p:attrNameLst>
                                      </p:cBhvr>
                                      <p:to>
                                        <p:strVal val="visible"/>
                                      </p:to>
                                    </p:set>
                                    <p:animEffect transition="in" filter="randombar(horizontal)">
                                      <p:cBhvr>
                                        <p:cTn id="23" dur="500"/>
                                        <p:tgtEl>
                                          <p:spTgt spid="4099">
                                            <p:txEl>
                                              <p:pRg st="3" end="3"/>
                                            </p:txEl>
                                          </p:spTgt>
                                        </p:tgtEl>
                                      </p:cBhvr>
                                    </p:animEffect>
                                  </p:childTnLst>
                                </p:cTn>
                              </p:par>
                            </p:childTnLst>
                          </p:cTn>
                        </p:par>
                        <p:par>
                          <p:cTn id="24" fill="hold">
                            <p:stCondLst>
                              <p:cond delay="3000"/>
                            </p:stCondLst>
                            <p:childTnLst>
                              <p:par>
                                <p:cTn id="25" presetID="14" presetClass="entr" presetSubtype="10" fill="hold" grpId="0" nodeType="after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randombar(horizontal)">
                                      <p:cBhvr>
                                        <p:cTn id="27" dur="500"/>
                                        <p:tgtEl>
                                          <p:spTgt spid="4099">
                                            <p:txEl>
                                              <p:pRg st="4" end="4"/>
                                            </p:txEl>
                                          </p:spTgt>
                                        </p:tgtEl>
                                      </p:cBhvr>
                                    </p:animEffect>
                                  </p:childTnLst>
                                </p:cTn>
                              </p:par>
                            </p:childTnLst>
                          </p:cTn>
                        </p:par>
                        <p:par>
                          <p:cTn id="28" fill="hold">
                            <p:stCondLst>
                              <p:cond delay="3500"/>
                            </p:stCondLst>
                            <p:childTnLst>
                              <p:par>
                                <p:cTn id="29" presetID="14" presetClass="entr" presetSubtype="10" fill="hold" grpId="0" nodeType="afterEffect">
                                  <p:stCondLst>
                                    <p:cond delay="0"/>
                                  </p:stCondLst>
                                  <p:childTnLst>
                                    <p:set>
                                      <p:cBhvr>
                                        <p:cTn id="30" dur="1" fill="hold">
                                          <p:stCondLst>
                                            <p:cond delay="0"/>
                                          </p:stCondLst>
                                        </p:cTn>
                                        <p:tgtEl>
                                          <p:spTgt spid="4099">
                                            <p:txEl>
                                              <p:pRg st="5" end="5"/>
                                            </p:txEl>
                                          </p:spTgt>
                                        </p:tgtEl>
                                        <p:attrNameLst>
                                          <p:attrName>style.visibility</p:attrName>
                                        </p:attrNameLst>
                                      </p:cBhvr>
                                      <p:to>
                                        <p:strVal val="visible"/>
                                      </p:to>
                                    </p:set>
                                    <p:animEffect transition="in" filter="randombar(horizontal)">
                                      <p:cBhvr>
                                        <p:cTn id="31"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285720" y="1000108"/>
            <a:ext cx="8501122" cy="5214974"/>
          </a:xfrm>
        </p:spPr>
        <p:txBody>
          <a:bodyPr>
            <a:normAutofit/>
          </a:bodyPr>
          <a:lstStyle/>
          <a:p>
            <a:pPr indent="0">
              <a:buNone/>
              <a:defRPr/>
            </a:pPr>
            <a:r>
              <a:rPr lang="ru-RU" sz="2400" dirty="0" smtClean="0"/>
              <a:t>  При возникновении пожара необходимо выключить все электроустановки, немедленно по телефону или специальным сигналом вызвать пожарную команду и принять меры к тушению пожара собственными силами. До прибытия пожарной команды пожар тушат своими силами с помощью простейшего противопожарного оборудования и инвентаря:</a:t>
            </a:r>
          </a:p>
          <a:p>
            <a:pPr indent="0">
              <a:buNone/>
              <a:defRPr/>
            </a:pPr>
            <a:r>
              <a:rPr lang="ru-RU" sz="2400" dirty="0" smtClean="0"/>
              <a:t>пожарного крана, насосов, огнетушителей, ящиков с песком и лопатами и др. </a:t>
            </a:r>
          </a:p>
        </p:txBody>
      </p:sp>
      <p:sp>
        <p:nvSpPr>
          <p:cNvPr id="4" name="TextBox 3"/>
          <p:cNvSpPr txBox="1"/>
          <p:nvPr/>
        </p:nvSpPr>
        <p:spPr>
          <a:xfrm>
            <a:off x="285720" y="214290"/>
            <a:ext cx="8634088" cy="646331"/>
          </a:xfrm>
          <a:prstGeom prst="rect">
            <a:avLst/>
          </a:prstGeom>
          <a:noFill/>
        </p:spPr>
        <p:txBody>
          <a:bodyPr wrap="square" rtlCol="0">
            <a:spAutoFit/>
          </a:bodyPr>
          <a:lstStyle/>
          <a:p>
            <a:r>
              <a:rPr lang="ru-RU" sz="3600" dirty="0" smtClean="0">
                <a:solidFill>
                  <a:srgbClr val="FFC000"/>
                </a:solidFill>
              </a:rPr>
              <a:t>Действия при возникновении пожара</a:t>
            </a:r>
            <a:endParaRPr lang="ru-RU" sz="3600" dirty="0">
              <a:solidFill>
                <a:srgbClr val="FFC000"/>
              </a:solidFill>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800" decel="100000"/>
                                        <p:tgtEl>
                                          <p:spTgt spid="4">
                                            <p:txEl>
                                              <p:pRg st="0" end="0"/>
                                            </p:txEl>
                                          </p:spTgt>
                                        </p:tgtEl>
                                      </p:cBhvr>
                                    </p:animEffect>
                                    <p:anim calcmode="lin" valueType="num">
                                      <p:cBhvr>
                                        <p:cTn id="8" dur="800" decel="100000" fill="hold"/>
                                        <p:tgtEl>
                                          <p:spTgt spid="4">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4">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4">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xEl>
                                              <p:pRg st="0" end="0"/>
                                            </p:txEl>
                                          </p:spTgt>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9219">
                                            <p:txEl>
                                              <p:pRg st="0" end="0"/>
                                            </p:txEl>
                                          </p:spTgt>
                                        </p:tgtEl>
                                        <p:attrNameLst>
                                          <p:attrName>style.visibility</p:attrName>
                                        </p:attrNameLst>
                                      </p:cBhvr>
                                      <p:to>
                                        <p:strVal val="visible"/>
                                      </p:to>
                                    </p:set>
                                    <p:anim calcmode="lin" valueType="num">
                                      <p:cBhvr>
                                        <p:cTn id="16" dur="1000" fill="hold"/>
                                        <p:tgtEl>
                                          <p:spTgt spid="9219">
                                            <p:txEl>
                                              <p:pRg st="0" end="0"/>
                                            </p:txEl>
                                          </p:spTgt>
                                        </p:tgtEl>
                                        <p:attrNameLst>
                                          <p:attrName>ppt_w</p:attrName>
                                        </p:attrNameLst>
                                      </p:cBhvr>
                                      <p:tavLst>
                                        <p:tav tm="0">
                                          <p:val>
                                            <p:fltVal val="0"/>
                                          </p:val>
                                        </p:tav>
                                        <p:tav tm="100000">
                                          <p:val>
                                            <p:strVal val="#ppt_w"/>
                                          </p:val>
                                        </p:tav>
                                      </p:tavLst>
                                    </p:anim>
                                    <p:anim calcmode="lin" valueType="num">
                                      <p:cBhvr>
                                        <p:cTn id="17" dur="1000" fill="hold"/>
                                        <p:tgtEl>
                                          <p:spTgt spid="9219">
                                            <p:txEl>
                                              <p:pRg st="0" end="0"/>
                                            </p:txEl>
                                          </p:spTgt>
                                        </p:tgtEl>
                                        <p:attrNameLst>
                                          <p:attrName>ppt_h</p:attrName>
                                        </p:attrNameLst>
                                      </p:cBhvr>
                                      <p:tavLst>
                                        <p:tav tm="0">
                                          <p:val>
                                            <p:fltVal val="0"/>
                                          </p:val>
                                        </p:tav>
                                        <p:tav tm="100000">
                                          <p:val>
                                            <p:strVal val="#ppt_h"/>
                                          </p:val>
                                        </p:tav>
                                      </p:tavLst>
                                    </p:anim>
                                    <p:anim calcmode="lin" valueType="num">
                                      <p:cBhvr>
                                        <p:cTn id="18" dur="1000" fill="hold"/>
                                        <p:tgtEl>
                                          <p:spTgt spid="9219">
                                            <p:txEl>
                                              <p:pRg st="0" end="0"/>
                                            </p:txEl>
                                          </p:spTgt>
                                        </p:tgtEl>
                                        <p:attrNameLst>
                                          <p:attrName>style.rotation</p:attrName>
                                        </p:attrNameLst>
                                      </p:cBhvr>
                                      <p:tavLst>
                                        <p:tav tm="0">
                                          <p:val>
                                            <p:fltVal val="360"/>
                                          </p:val>
                                        </p:tav>
                                        <p:tav tm="100000">
                                          <p:val>
                                            <p:fltVal val="0"/>
                                          </p:val>
                                        </p:tav>
                                      </p:tavLst>
                                    </p:anim>
                                    <p:animEffect transition="in" filter="fade">
                                      <p:cBhvr>
                                        <p:cTn id="19" dur="1000"/>
                                        <p:tgtEl>
                                          <p:spTgt spid="9219">
                                            <p:txEl>
                                              <p:pRg st="0" end="0"/>
                                            </p:txEl>
                                          </p:spTgt>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9219">
                                            <p:txEl>
                                              <p:pRg st="1" end="1"/>
                                            </p:txEl>
                                          </p:spTgt>
                                        </p:tgtEl>
                                        <p:attrNameLst>
                                          <p:attrName>style.visibility</p:attrName>
                                        </p:attrNameLst>
                                      </p:cBhvr>
                                      <p:to>
                                        <p:strVal val="visible"/>
                                      </p:to>
                                    </p:set>
                                    <p:anim calcmode="lin" valueType="num">
                                      <p:cBhvr>
                                        <p:cTn id="23" dur="1000" fill="hold"/>
                                        <p:tgtEl>
                                          <p:spTgt spid="9219">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9219">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9219">
                                            <p:txEl>
                                              <p:pRg st="1" end="1"/>
                                            </p:txEl>
                                          </p:spTgt>
                                        </p:tgtEl>
                                        <p:attrNameLst>
                                          <p:attrName>style.rotation</p:attrName>
                                        </p:attrNameLst>
                                      </p:cBhvr>
                                      <p:tavLst>
                                        <p:tav tm="0">
                                          <p:val>
                                            <p:fltVal val="360"/>
                                          </p:val>
                                        </p:tav>
                                        <p:tav tm="100000">
                                          <p:val>
                                            <p:fltVal val="0"/>
                                          </p:val>
                                        </p:tav>
                                      </p:tavLst>
                                    </p:anim>
                                    <p:animEffect transition="in" filter="fade">
                                      <p:cBhvr>
                                        <p:cTn id="26" dur="1000"/>
                                        <p:tgtEl>
                                          <p:spTgt spid="92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357158" y="142852"/>
            <a:ext cx="8001056" cy="5453080"/>
          </a:xfrm>
        </p:spPr>
        <p:txBody>
          <a:bodyPr>
            <a:noAutofit/>
          </a:bodyPr>
          <a:lstStyle/>
          <a:p>
            <a:pPr>
              <a:defRPr/>
            </a:pPr>
            <a:r>
              <a:rPr lang="ru-RU" sz="2400" dirty="0" smtClean="0"/>
              <a:t>Горящие материалы, небольшие количества жидкостей - тушат песком. </a:t>
            </a:r>
          </a:p>
          <a:p>
            <a:pPr>
              <a:defRPr/>
            </a:pPr>
            <a:r>
              <a:rPr lang="ru-RU" sz="2400" dirty="0" smtClean="0"/>
              <a:t>Керосин, бензин, лаки, спирты, ацетон — пеной.  </a:t>
            </a:r>
          </a:p>
          <a:p>
            <a:pPr>
              <a:defRPr/>
            </a:pPr>
            <a:r>
              <a:rPr lang="ru-RU" sz="2400" dirty="0" smtClean="0"/>
              <a:t>Смазочные масла, олифу, скипидар — распыленной водой или пеной. </a:t>
            </a:r>
          </a:p>
          <a:p>
            <a:pPr>
              <a:defRPr/>
            </a:pPr>
            <a:r>
              <a:rPr lang="ru-RU" sz="2400" dirty="0" smtClean="0"/>
              <a:t> Для тушения тлеющих материалов, нефти и её производных, металлов и их сплавов </a:t>
            </a:r>
          </a:p>
          <a:p>
            <a:pPr>
              <a:defRPr/>
            </a:pPr>
            <a:r>
              <a:rPr lang="ru-RU" sz="2400" dirty="0" smtClean="0"/>
              <a:t>предназначены огнетушители порошковые: ОП-2, ОП-3, ОП-5, ОП-10 ОП-50.</a:t>
            </a:r>
          </a:p>
          <a:p>
            <a:pPr>
              <a:defRPr/>
            </a:pPr>
            <a:r>
              <a:rPr lang="ru-RU" sz="2400" dirty="0" smtClean="0"/>
              <a:t>Принцип тушения такими огнетушителями основан на «связывании» кислорода при воздействии порошка на очаг возгорания.</a:t>
            </a:r>
          </a:p>
          <a:p>
            <a:pPr>
              <a:defRPr/>
            </a:pPr>
            <a:endParaRPr lang="ru-RU" sz="2400" dirty="0" smtClean="0"/>
          </a:p>
        </p:txBody>
      </p:sp>
      <p:pic>
        <p:nvPicPr>
          <p:cNvPr id="6" name="Picture 4" descr="http://almaty.vsesdelki.kz/content/2014/20140327/u110290/images/201403/p20140327113923-1066474_60466.jpg"/>
          <p:cNvPicPr>
            <a:picLocks noChangeAspect="1" noChangeArrowheads="1"/>
          </p:cNvPicPr>
          <p:nvPr/>
        </p:nvPicPr>
        <p:blipFill>
          <a:blip r:embed="rId2" cstate="print"/>
          <a:srcRect/>
          <a:stretch>
            <a:fillRect/>
          </a:stretch>
        </p:blipFill>
        <p:spPr bwMode="auto">
          <a:xfrm>
            <a:off x="714348" y="5000636"/>
            <a:ext cx="4786346" cy="1857364"/>
          </a:xfrm>
          <a:prstGeom prst="rect">
            <a:avLst/>
          </a:prstGeom>
          <a:noFill/>
        </p:spPr>
      </p:pic>
      <p:pic>
        <p:nvPicPr>
          <p:cNvPr id="26630" name="Picture 6" descr="http://socgrad.ru/uploads/images/00/06/37/2013/10/15/fc74aa.jpg"/>
          <p:cNvPicPr>
            <a:picLocks noChangeAspect="1" noChangeArrowheads="1"/>
          </p:cNvPicPr>
          <p:nvPr/>
        </p:nvPicPr>
        <p:blipFill>
          <a:blip r:embed="rId3" cstate="print"/>
          <a:srcRect/>
          <a:stretch>
            <a:fillRect/>
          </a:stretch>
        </p:blipFill>
        <p:spPr bwMode="auto">
          <a:xfrm>
            <a:off x="5643570" y="5000636"/>
            <a:ext cx="2571736" cy="1857364"/>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anim calcmode="lin" valueType="num">
                                      <p:cBhvr>
                                        <p:cTn id="8"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9" dur="450" decel="100000" fill="hold"/>
                                        <p:tgtEl>
                                          <p:spTgt spid="10243">
                                            <p:txEl>
                                              <p:pRg st="0" end="0"/>
                                            </p:txEl>
                                          </p:spTgt>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024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10243">
                                            <p:txEl>
                                              <p:pRg st="1" end="1"/>
                                            </p:txEl>
                                          </p:spTgt>
                                        </p:tgtEl>
                                        <p:attrNameLst>
                                          <p:attrName>style.visibility</p:attrName>
                                        </p:attrNameLst>
                                      </p:cBhvr>
                                      <p:to>
                                        <p:strVal val="visible"/>
                                      </p:to>
                                    </p:set>
                                    <p:animEffect transition="in" filter="fade">
                                      <p:cBhvr>
                                        <p:cTn id="14" dur="500"/>
                                        <p:tgtEl>
                                          <p:spTgt spid="10243">
                                            <p:txEl>
                                              <p:pRg st="1" end="1"/>
                                            </p:txEl>
                                          </p:spTgt>
                                        </p:tgtEl>
                                      </p:cBhvr>
                                    </p:animEffect>
                                    <p:anim calcmode="lin" valueType="num">
                                      <p:cBhvr>
                                        <p:cTn id="15" dur="5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p:cTn id="16" dur="450" decel="100000" fill="hold"/>
                                        <p:tgtEl>
                                          <p:spTgt spid="10243">
                                            <p:txEl>
                                              <p:pRg st="1" end="1"/>
                                            </p:txEl>
                                          </p:spTgt>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10243">
                                            <p:txEl>
                                              <p:pRg st="1" end="1"/>
                                            </p:txEl>
                                          </p:spTgt>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10243">
                                            <p:txEl>
                                              <p:pRg st="2" end="2"/>
                                            </p:txEl>
                                          </p:spTgt>
                                        </p:tgtEl>
                                        <p:attrNameLst>
                                          <p:attrName>style.visibility</p:attrName>
                                        </p:attrNameLst>
                                      </p:cBhvr>
                                      <p:to>
                                        <p:strVal val="visible"/>
                                      </p:to>
                                    </p:set>
                                    <p:animEffect transition="in" filter="fade">
                                      <p:cBhvr>
                                        <p:cTn id="21" dur="500"/>
                                        <p:tgtEl>
                                          <p:spTgt spid="10243">
                                            <p:txEl>
                                              <p:pRg st="2" end="2"/>
                                            </p:txEl>
                                          </p:spTgt>
                                        </p:tgtEl>
                                      </p:cBhvr>
                                    </p:animEffect>
                                    <p:anim calcmode="lin" valueType="num">
                                      <p:cBhvr>
                                        <p:cTn id="22"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p:cTn id="23" dur="450" decel="100000" fill="hold"/>
                                        <p:tgtEl>
                                          <p:spTgt spid="10243">
                                            <p:txEl>
                                              <p:pRg st="2" end="2"/>
                                            </p:txEl>
                                          </p:spTgt>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10243">
                                            <p:txEl>
                                              <p:pRg st="2" end="2"/>
                                            </p:txEl>
                                          </p:spTgt>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grpId="0" nodeType="afterEffect">
                                  <p:stCondLst>
                                    <p:cond delay="0"/>
                                  </p:stCondLst>
                                  <p:childTnLst>
                                    <p:set>
                                      <p:cBhvr>
                                        <p:cTn id="27" dur="1" fill="hold">
                                          <p:stCondLst>
                                            <p:cond delay="0"/>
                                          </p:stCondLst>
                                        </p:cTn>
                                        <p:tgtEl>
                                          <p:spTgt spid="10243">
                                            <p:txEl>
                                              <p:pRg st="3" end="3"/>
                                            </p:txEl>
                                          </p:spTgt>
                                        </p:tgtEl>
                                        <p:attrNameLst>
                                          <p:attrName>style.visibility</p:attrName>
                                        </p:attrNameLst>
                                      </p:cBhvr>
                                      <p:to>
                                        <p:strVal val="visible"/>
                                      </p:to>
                                    </p:set>
                                    <p:animEffect transition="in" filter="fade">
                                      <p:cBhvr>
                                        <p:cTn id="28" dur="500"/>
                                        <p:tgtEl>
                                          <p:spTgt spid="10243">
                                            <p:txEl>
                                              <p:pRg st="3" end="3"/>
                                            </p:txEl>
                                          </p:spTgt>
                                        </p:tgtEl>
                                      </p:cBhvr>
                                    </p:animEffect>
                                    <p:anim calcmode="lin" valueType="num">
                                      <p:cBhvr>
                                        <p:cTn id="29" dur="5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p:cTn id="30" dur="450" decel="100000" fill="hold"/>
                                        <p:tgtEl>
                                          <p:spTgt spid="10243">
                                            <p:txEl>
                                              <p:pRg st="3" end="3"/>
                                            </p:txEl>
                                          </p:spTgt>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10243">
                                            <p:txEl>
                                              <p:pRg st="3" end="3"/>
                                            </p:txEl>
                                          </p:spTgt>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grpId="0" nodeType="afterEffect">
                                  <p:stCondLst>
                                    <p:cond delay="0"/>
                                  </p:stCondLst>
                                  <p:childTnLst>
                                    <p:set>
                                      <p:cBhvr>
                                        <p:cTn id="34" dur="1" fill="hold">
                                          <p:stCondLst>
                                            <p:cond delay="0"/>
                                          </p:stCondLst>
                                        </p:cTn>
                                        <p:tgtEl>
                                          <p:spTgt spid="10243">
                                            <p:txEl>
                                              <p:pRg st="4" end="4"/>
                                            </p:txEl>
                                          </p:spTgt>
                                        </p:tgtEl>
                                        <p:attrNameLst>
                                          <p:attrName>style.visibility</p:attrName>
                                        </p:attrNameLst>
                                      </p:cBhvr>
                                      <p:to>
                                        <p:strVal val="visible"/>
                                      </p:to>
                                    </p:set>
                                    <p:animEffect transition="in" filter="fade">
                                      <p:cBhvr>
                                        <p:cTn id="35" dur="500"/>
                                        <p:tgtEl>
                                          <p:spTgt spid="10243">
                                            <p:txEl>
                                              <p:pRg st="4" end="4"/>
                                            </p:txEl>
                                          </p:spTgt>
                                        </p:tgtEl>
                                      </p:cBhvr>
                                    </p:animEffect>
                                    <p:anim calcmode="lin" valueType="num">
                                      <p:cBhvr>
                                        <p:cTn id="36"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p:cTn id="37" dur="450" decel="100000" fill="hold"/>
                                        <p:tgtEl>
                                          <p:spTgt spid="10243">
                                            <p:txEl>
                                              <p:pRg st="4" end="4"/>
                                            </p:txEl>
                                          </p:spTgt>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10243">
                                            <p:txEl>
                                              <p:pRg st="4" end="4"/>
                                            </p:txEl>
                                          </p:spTgt>
                                        </p:tgtEl>
                                        <p:attrNameLst>
                                          <p:attrName>ppt_y</p:attrName>
                                        </p:attrNameLst>
                                      </p:cBhvr>
                                      <p:tavLst>
                                        <p:tav tm="0">
                                          <p:val>
                                            <p:strVal val="#ppt_y-.03"/>
                                          </p:val>
                                        </p:tav>
                                        <p:tav tm="100000">
                                          <p:val>
                                            <p:strVal val="#ppt_y"/>
                                          </p:val>
                                        </p:tav>
                                      </p:tavLst>
                                    </p:anim>
                                  </p:childTnLst>
                                </p:cTn>
                              </p:par>
                            </p:childTnLst>
                          </p:cTn>
                        </p:par>
                        <p:par>
                          <p:cTn id="39" fill="hold">
                            <p:stCondLst>
                              <p:cond delay="2500"/>
                            </p:stCondLst>
                            <p:childTnLst>
                              <p:par>
                                <p:cTn id="40" presetID="37" presetClass="entr" presetSubtype="0" fill="hold" grpId="0" nodeType="afterEffect">
                                  <p:stCondLst>
                                    <p:cond delay="0"/>
                                  </p:stCondLst>
                                  <p:childTnLst>
                                    <p:set>
                                      <p:cBhvr>
                                        <p:cTn id="41" dur="1" fill="hold">
                                          <p:stCondLst>
                                            <p:cond delay="0"/>
                                          </p:stCondLst>
                                        </p:cTn>
                                        <p:tgtEl>
                                          <p:spTgt spid="10243">
                                            <p:txEl>
                                              <p:pRg st="5" end="5"/>
                                            </p:txEl>
                                          </p:spTgt>
                                        </p:tgtEl>
                                        <p:attrNameLst>
                                          <p:attrName>style.visibility</p:attrName>
                                        </p:attrNameLst>
                                      </p:cBhvr>
                                      <p:to>
                                        <p:strVal val="visible"/>
                                      </p:to>
                                    </p:set>
                                    <p:animEffect transition="in" filter="fade">
                                      <p:cBhvr>
                                        <p:cTn id="42" dur="500"/>
                                        <p:tgtEl>
                                          <p:spTgt spid="10243">
                                            <p:txEl>
                                              <p:pRg st="5" end="5"/>
                                            </p:txEl>
                                          </p:spTgt>
                                        </p:tgtEl>
                                      </p:cBhvr>
                                    </p:animEffect>
                                    <p:anim calcmode="lin" valueType="num">
                                      <p:cBhvr>
                                        <p:cTn id="43" dur="500" fill="hold"/>
                                        <p:tgtEl>
                                          <p:spTgt spid="10243">
                                            <p:txEl>
                                              <p:pRg st="5" end="5"/>
                                            </p:txEl>
                                          </p:spTgt>
                                        </p:tgtEl>
                                        <p:attrNameLst>
                                          <p:attrName>ppt_x</p:attrName>
                                        </p:attrNameLst>
                                      </p:cBhvr>
                                      <p:tavLst>
                                        <p:tav tm="0">
                                          <p:val>
                                            <p:strVal val="#ppt_x"/>
                                          </p:val>
                                        </p:tav>
                                        <p:tav tm="100000">
                                          <p:val>
                                            <p:strVal val="#ppt_x"/>
                                          </p:val>
                                        </p:tav>
                                      </p:tavLst>
                                    </p:anim>
                                    <p:anim calcmode="lin" valueType="num">
                                      <p:cBhvr>
                                        <p:cTn id="44" dur="450" decel="100000" fill="hold"/>
                                        <p:tgtEl>
                                          <p:spTgt spid="10243">
                                            <p:txEl>
                                              <p:pRg st="5" end="5"/>
                                            </p:txEl>
                                          </p:spTgt>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10243">
                                            <p:txEl>
                                              <p:pRg st="5" end="5"/>
                                            </p:txEl>
                                          </p:spTgt>
                                        </p:tgtEl>
                                        <p:attrNameLst>
                                          <p:attrName>ppt_y</p:attrName>
                                        </p:attrNameLst>
                                      </p:cBhvr>
                                      <p:tavLst>
                                        <p:tav tm="0">
                                          <p:val>
                                            <p:strVal val="#ppt_y-.03"/>
                                          </p:val>
                                        </p:tav>
                                        <p:tav tm="100000">
                                          <p:val>
                                            <p:strVal val="#ppt_y"/>
                                          </p:val>
                                        </p:tav>
                                      </p:tavLst>
                                    </p:anim>
                                  </p:childTnLst>
                                </p:cTn>
                              </p:par>
                            </p:childTnLst>
                          </p:cTn>
                        </p:par>
                        <p:par>
                          <p:cTn id="46" fill="hold">
                            <p:stCondLst>
                              <p:cond delay="3000"/>
                            </p:stCondLst>
                            <p:childTnLst>
                              <p:par>
                                <p:cTn id="47" presetID="58" presetClass="entr" presetSubtype="0" accel="100000"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strVal val="#ppt_w*2.5"/>
                                          </p:val>
                                        </p:tav>
                                        <p:tav tm="100000">
                                          <p:val>
                                            <p:strVal val="#ppt_w"/>
                                          </p:val>
                                        </p:tav>
                                      </p:tavLst>
                                    </p:anim>
                                    <p:anim calcmode="lin" valueType="num">
                                      <p:cBhvr>
                                        <p:cTn id="50" dur="500" fill="hold"/>
                                        <p:tgtEl>
                                          <p:spTgt spid="6"/>
                                        </p:tgtEl>
                                        <p:attrNameLst>
                                          <p:attrName>ppt_h</p:attrName>
                                        </p:attrNameLst>
                                      </p:cBhvr>
                                      <p:tavLst>
                                        <p:tav tm="0">
                                          <p:val>
                                            <p:strVal val="#ppt_h*0.01"/>
                                          </p:val>
                                        </p:tav>
                                        <p:tav tm="100000">
                                          <p:val>
                                            <p:strVal val="#ppt_h"/>
                                          </p:val>
                                        </p:tav>
                                      </p:tavLst>
                                    </p:anim>
                                    <p:anim calcmode="lin" valueType="num">
                                      <p:cBhvr>
                                        <p:cTn id="51" dur="500" fill="hold"/>
                                        <p:tgtEl>
                                          <p:spTgt spid="6"/>
                                        </p:tgtEl>
                                        <p:attrNameLst>
                                          <p:attrName>ppt_x</p:attrName>
                                        </p:attrNameLst>
                                      </p:cBhvr>
                                      <p:tavLst>
                                        <p:tav tm="0">
                                          <p:val>
                                            <p:strVal val="#ppt_x"/>
                                          </p:val>
                                        </p:tav>
                                        <p:tav tm="100000">
                                          <p:val>
                                            <p:strVal val="#ppt_x"/>
                                          </p:val>
                                        </p:tav>
                                      </p:tavLst>
                                    </p:anim>
                                    <p:anim calcmode="lin" valueType="num">
                                      <p:cBhvr>
                                        <p:cTn id="52" dur="500" fill="hold"/>
                                        <p:tgtEl>
                                          <p:spTgt spid="6"/>
                                        </p:tgtEl>
                                        <p:attrNameLst>
                                          <p:attrName>ppt_y</p:attrName>
                                        </p:attrNameLst>
                                      </p:cBhvr>
                                      <p:tavLst>
                                        <p:tav tm="0">
                                          <p:val>
                                            <p:strVal val="#ppt_h+1"/>
                                          </p:val>
                                        </p:tav>
                                        <p:tav tm="100000">
                                          <p:val>
                                            <p:strVal val="#ppt_y"/>
                                          </p:val>
                                        </p:tav>
                                      </p:tavLst>
                                    </p:anim>
                                    <p:animEffect transition="in" filter="fade">
                                      <p:cBhvr>
                                        <p:cTn id="53" dur="500"/>
                                        <p:tgtEl>
                                          <p:spTgt spid="6"/>
                                        </p:tgtEl>
                                      </p:cBhvr>
                                    </p:animEffect>
                                  </p:childTnLst>
                                </p:cTn>
                              </p:par>
                              <p:par>
                                <p:cTn id="54" presetID="58" presetClass="entr" presetSubtype="0" accel="100000" fill="hold" nodeType="withEffect">
                                  <p:stCondLst>
                                    <p:cond delay="0"/>
                                  </p:stCondLst>
                                  <p:childTnLst>
                                    <p:set>
                                      <p:cBhvr>
                                        <p:cTn id="55" dur="1" fill="hold">
                                          <p:stCondLst>
                                            <p:cond delay="0"/>
                                          </p:stCondLst>
                                        </p:cTn>
                                        <p:tgtEl>
                                          <p:spTgt spid="26630"/>
                                        </p:tgtEl>
                                        <p:attrNameLst>
                                          <p:attrName>style.visibility</p:attrName>
                                        </p:attrNameLst>
                                      </p:cBhvr>
                                      <p:to>
                                        <p:strVal val="visible"/>
                                      </p:to>
                                    </p:set>
                                    <p:anim calcmode="lin" valueType="num">
                                      <p:cBhvr>
                                        <p:cTn id="56" dur="500" fill="hold"/>
                                        <p:tgtEl>
                                          <p:spTgt spid="26630"/>
                                        </p:tgtEl>
                                        <p:attrNameLst>
                                          <p:attrName>ppt_w</p:attrName>
                                        </p:attrNameLst>
                                      </p:cBhvr>
                                      <p:tavLst>
                                        <p:tav tm="0">
                                          <p:val>
                                            <p:strVal val="#ppt_w*2.5"/>
                                          </p:val>
                                        </p:tav>
                                        <p:tav tm="100000">
                                          <p:val>
                                            <p:strVal val="#ppt_w"/>
                                          </p:val>
                                        </p:tav>
                                      </p:tavLst>
                                    </p:anim>
                                    <p:anim calcmode="lin" valueType="num">
                                      <p:cBhvr>
                                        <p:cTn id="57" dur="500" fill="hold"/>
                                        <p:tgtEl>
                                          <p:spTgt spid="26630"/>
                                        </p:tgtEl>
                                        <p:attrNameLst>
                                          <p:attrName>ppt_h</p:attrName>
                                        </p:attrNameLst>
                                      </p:cBhvr>
                                      <p:tavLst>
                                        <p:tav tm="0">
                                          <p:val>
                                            <p:strVal val="#ppt_h*0.01"/>
                                          </p:val>
                                        </p:tav>
                                        <p:tav tm="100000">
                                          <p:val>
                                            <p:strVal val="#ppt_h"/>
                                          </p:val>
                                        </p:tav>
                                      </p:tavLst>
                                    </p:anim>
                                    <p:anim calcmode="lin" valueType="num">
                                      <p:cBhvr>
                                        <p:cTn id="58" dur="500" fill="hold"/>
                                        <p:tgtEl>
                                          <p:spTgt spid="26630"/>
                                        </p:tgtEl>
                                        <p:attrNameLst>
                                          <p:attrName>ppt_x</p:attrName>
                                        </p:attrNameLst>
                                      </p:cBhvr>
                                      <p:tavLst>
                                        <p:tav tm="0">
                                          <p:val>
                                            <p:strVal val="#ppt_x"/>
                                          </p:val>
                                        </p:tav>
                                        <p:tav tm="100000">
                                          <p:val>
                                            <p:strVal val="#ppt_x"/>
                                          </p:val>
                                        </p:tav>
                                      </p:tavLst>
                                    </p:anim>
                                    <p:anim calcmode="lin" valueType="num">
                                      <p:cBhvr>
                                        <p:cTn id="59" dur="500" fill="hold"/>
                                        <p:tgtEl>
                                          <p:spTgt spid="26630"/>
                                        </p:tgtEl>
                                        <p:attrNameLst>
                                          <p:attrName>ppt_y</p:attrName>
                                        </p:attrNameLst>
                                      </p:cBhvr>
                                      <p:tavLst>
                                        <p:tav tm="0">
                                          <p:val>
                                            <p:strVal val="#ppt_h+1"/>
                                          </p:val>
                                        </p:tav>
                                        <p:tav tm="100000">
                                          <p:val>
                                            <p:strVal val="#ppt_y"/>
                                          </p:val>
                                        </p:tav>
                                      </p:tavLst>
                                    </p:anim>
                                    <p:animEffect transition="in" filter="fade">
                                      <p:cBhvr>
                                        <p:cTn id="60" dur="5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401080" cy="1143000"/>
          </a:xfrm>
        </p:spPr>
        <p:txBody>
          <a:bodyPr>
            <a:normAutofit fontScale="90000"/>
          </a:bodyPr>
          <a:lstStyle/>
          <a:p>
            <a:r>
              <a:rPr lang="ru-RU" b="1" dirty="0" smtClean="0"/>
              <a:t>Чтобы жизнь была Прекрасной</a:t>
            </a:r>
            <a:br>
              <a:rPr lang="ru-RU" b="1" dirty="0" smtClean="0"/>
            </a:br>
            <a:r>
              <a:rPr lang="ru-RU" b="1" dirty="0" smtClean="0"/>
              <a:t>И работа </a:t>
            </a:r>
            <a:r>
              <a:rPr lang="ru-RU" b="1" dirty="0" smtClean="0">
                <a:solidFill>
                  <a:srgbClr val="FFC000"/>
                </a:solidFill>
              </a:rPr>
              <a:t>БЕЗОПАСНОЙ</a:t>
            </a:r>
            <a:r>
              <a:rPr lang="ru-RU" b="1" dirty="0" smtClean="0"/>
              <a:t> -</a:t>
            </a:r>
            <a:endParaRPr lang="ru-RU" b="1" dirty="0"/>
          </a:p>
        </p:txBody>
      </p:sp>
      <p:sp>
        <p:nvSpPr>
          <p:cNvPr id="2" name="Объект 1"/>
          <p:cNvSpPr>
            <a:spLocks noGrp="1"/>
          </p:cNvSpPr>
          <p:nvPr>
            <p:ph idx="1"/>
          </p:nvPr>
        </p:nvSpPr>
        <p:spPr>
          <a:xfrm rot="10800000" flipV="1">
            <a:off x="-6" y="5930138"/>
            <a:ext cx="9144001" cy="927862"/>
          </a:xfrm>
        </p:spPr>
        <p:txBody>
          <a:bodyPr>
            <a:normAutofit fontScale="32500" lnSpcReduction="20000"/>
          </a:bodyPr>
          <a:lstStyle/>
          <a:p>
            <a:pPr marL="0" indent="0" algn="ctr">
              <a:buNone/>
            </a:pPr>
            <a:endParaRPr lang="ru-RU" sz="4100" b="1" dirty="0" smtClean="0"/>
          </a:p>
          <a:p>
            <a:pPr marL="0" indent="0" algn="ctr">
              <a:buNone/>
            </a:pPr>
            <a:r>
              <a:rPr lang="ru-RU" sz="8000" b="1" dirty="0" smtClean="0"/>
              <a:t>Правила не только </a:t>
            </a:r>
            <a:r>
              <a:rPr lang="ru-RU" sz="8000" b="1" dirty="0" smtClean="0">
                <a:solidFill>
                  <a:srgbClr val="FFC000"/>
                </a:solidFill>
              </a:rPr>
              <a:t>Знай</a:t>
            </a:r>
            <a:r>
              <a:rPr lang="ru-RU" sz="8000" b="1" dirty="0" smtClean="0"/>
              <a:t>, но  и четко </a:t>
            </a:r>
            <a:r>
              <a:rPr lang="ru-RU" sz="8000" b="1" dirty="0" smtClean="0">
                <a:solidFill>
                  <a:srgbClr val="FFC000"/>
                </a:solidFill>
              </a:rPr>
              <a:t>СОБЛЮДАЙ !</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4282" y="1785926"/>
            <a:ext cx="3962720" cy="40520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5689" t="14759" r="17242" b="16965"/>
          <a:stretch/>
        </p:blipFill>
        <p:spPr bwMode="auto">
          <a:xfrm>
            <a:off x="4427984" y="1700808"/>
            <a:ext cx="4392488" cy="4229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43051417"/>
      </p:ext>
    </p:extLst>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13312" y="2857496"/>
            <a:ext cx="9288505" cy="923330"/>
          </a:xfrm>
          <a:prstGeom prst="rect">
            <a:avLst/>
          </a:prstGeom>
          <a:noFill/>
        </p:spPr>
        <p:txBody>
          <a:bodyPr wrap="none" lIns="91440" tIns="45720" rIns="91440" bIns="45720">
            <a:spAutoFit/>
            <a:scene3d>
              <a:camera prst="perspectiveHeroicExtremeRightFacing"/>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за внимание!</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ppt_x</p:attrName>
                                        </p:attrNameLst>
                                      </p:cBhvr>
                                      <p:tavLst>
                                        <p:tav tm="0">
                                          <p:val>
                                            <p:strVal val="#ppt_x-.2"/>
                                          </p:val>
                                        </p:tav>
                                        <p:tav tm="100000">
                                          <p:val>
                                            <p:strVal val="#ppt_x"/>
                                          </p:val>
                                        </p:tav>
                                      </p:tavLst>
                                    </p:anim>
                                    <p:anim calcmode="lin" valueType="num">
                                      <p:cBhvr>
                                        <p:cTn id="8" dur="2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5972188" cy="1000132"/>
          </a:xfrm>
        </p:spPr>
        <p:txBody>
          <a:bodyPr/>
          <a:lstStyle/>
          <a:p>
            <a:r>
              <a:rPr lang="ru-RU" dirty="0" smtClean="0">
                <a:solidFill>
                  <a:srgbClr val="FFC000"/>
                </a:solidFill>
              </a:rPr>
              <a:t>Специализация</a:t>
            </a:r>
            <a:endParaRPr lang="ru-RU" dirty="0">
              <a:solidFill>
                <a:srgbClr val="FFC000"/>
              </a:solidFill>
            </a:endParaRPr>
          </a:p>
        </p:txBody>
      </p:sp>
      <p:sp>
        <p:nvSpPr>
          <p:cNvPr id="3" name="Содержимое 2"/>
          <p:cNvSpPr>
            <a:spLocks noGrp="1"/>
          </p:cNvSpPr>
          <p:nvPr>
            <p:ph idx="1"/>
          </p:nvPr>
        </p:nvSpPr>
        <p:spPr>
          <a:xfrm>
            <a:off x="142844" y="928670"/>
            <a:ext cx="9001156" cy="4071966"/>
          </a:xfrm>
        </p:spPr>
        <p:txBody>
          <a:bodyPr>
            <a:normAutofit fontScale="70000" lnSpcReduction="20000"/>
          </a:bodyPr>
          <a:lstStyle/>
          <a:p>
            <a:pPr marL="0" indent="0" defTabSz="722313">
              <a:buNone/>
              <a:tabLst>
                <a:tab pos="355600" algn="l"/>
                <a:tab pos="539750" algn="l"/>
              </a:tabLst>
            </a:pPr>
            <a:r>
              <a:rPr lang="ru-RU" dirty="0" smtClean="0"/>
              <a:t>	Сварщик, как профессия, подразделяется на несколько специализаций: сварщик ручной дуговой сварки, газосварщик, оператор автоматических сварочных аппаратов. Рабочие всех этих специальностей занимаются одним делом — соединением металлических конструкций, сложных аппаратов, деталей, узлов методом сплавления металлов. От мастерства сварщиков зависит качество сварочных швов. Любые ошибки, небрежность, допускаемые в работе, могут привести к катастрофическим последствиям. Страшно подумать, к чему могла бы привести некачественная работа по сварке </a:t>
            </a:r>
            <a:r>
              <a:rPr lang="ru-RU" dirty="0" err="1" smtClean="0"/>
              <a:t>нефте</a:t>
            </a:r>
            <a:r>
              <a:rPr lang="ru-RU" dirty="0" smtClean="0"/>
              <a:t>- или газопроводов. Сварщик — профессионал должен знать электротехнику, технологию плавления металлов, свойства газов, применяемых для </a:t>
            </a:r>
            <a:r>
              <a:rPr lang="ru-RU" dirty="0" err="1" smtClean="0"/>
              <a:t>антиокисления</a:t>
            </a:r>
            <a:r>
              <a:rPr lang="ru-RU" dirty="0" smtClean="0"/>
              <a:t>, методы и принципы действия используемых агрегатов и оборудования. Большое значение имеет соблюдение техники безопасности и производственной санитарии. </a:t>
            </a:r>
          </a:p>
          <a:p>
            <a:endParaRPr lang="ru-RU" dirty="0"/>
          </a:p>
        </p:txBody>
      </p:sp>
      <p:pic>
        <p:nvPicPr>
          <p:cNvPr id="48136" name="Picture 8" descr="https://cdn.riastatic.com/photosnew/general/adv_photos/svarochnye-raboty-lyuboy-slozhnosty-svarka__42680649m.jpg"/>
          <p:cNvPicPr>
            <a:picLocks noChangeAspect="1" noChangeArrowheads="1"/>
          </p:cNvPicPr>
          <p:nvPr/>
        </p:nvPicPr>
        <p:blipFill>
          <a:blip r:embed="rId2" cstate="print"/>
          <a:srcRect/>
          <a:stretch>
            <a:fillRect/>
          </a:stretch>
        </p:blipFill>
        <p:spPr bwMode="auto">
          <a:xfrm>
            <a:off x="571472" y="4554148"/>
            <a:ext cx="3071802" cy="2303852"/>
          </a:xfrm>
          <a:prstGeom prst="rect">
            <a:avLst/>
          </a:prstGeom>
          <a:noFill/>
        </p:spPr>
      </p:pic>
      <p:pic>
        <p:nvPicPr>
          <p:cNvPr id="48138" name="Picture 10" descr="http://f1.ds-russia.ru/u_dirs/116/116467/533d973a502d59714b51870c16b8e0e7.png"/>
          <p:cNvPicPr>
            <a:picLocks noChangeAspect="1" noChangeArrowheads="1"/>
          </p:cNvPicPr>
          <p:nvPr/>
        </p:nvPicPr>
        <p:blipFill>
          <a:blip r:embed="rId3" cstate="print"/>
          <a:srcRect/>
          <a:stretch>
            <a:fillRect/>
          </a:stretch>
        </p:blipFill>
        <p:spPr bwMode="auto">
          <a:xfrm>
            <a:off x="5643570" y="4572008"/>
            <a:ext cx="2714612" cy="2481937"/>
          </a:xfrm>
          <a:prstGeom prst="rect">
            <a:avLst/>
          </a:prstGeom>
          <a:noFill/>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800" decel="100000"/>
                                        <p:tgtEl>
                                          <p:spTgt spid="3">
                                            <p:txEl>
                                              <p:pRg st="0" end="0"/>
                                            </p:txEl>
                                          </p:spTgt>
                                        </p:tgtEl>
                                      </p:cBhvr>
                                    </p:animEffect>
                                    <p:anim calcmode="lin" valueType="num">
                                      <p:cBhvr>
                                        <p:cTn id="15"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par>
                          <p:cTn id="20" fill="hold">
                            <p:stCondLst>
                              <p:cond delay="2000"/>
                            </p:stCondLst>
                            <p:childTnLst>
                              <p:par>
                                <p:cTn id="21" presetID="17" presetClass="entr" presetSubtype="4" fill="hold" nodeType="afterEffect">
                                  <p:stCondLst>
                                    <p:cond delay="0"/>
                                  </p:stCondLst>
                                  <p:childTnLst>
                                    <p:set>
                                      <p:cBhvr>
                                        <p:cTn id="22" dur="1" fill="hold">
                                          <p:stCondLst>
                                            <p:cond delay="0"/>
                                          </p:stCondLst>
                                        </p:cTn>
                                        <p:tgtEl>
                                          <p:spTgt spid="48136"/>
                                        </p:tgtEl>
                                        <p:attrNameLst>
                                          <p:attrName>style.visibility</p:attrName>
                                        </p:attrNameLst>
                                      </p:cBhvr>
                                      <p:to>
                                        <p:strVal val="visible"/>
                                      </p:to>
                                    </p:set>
                                    <p:anim calcmode="lin" valueType="num">
                                      <p:cBhvr>
                                        <p:cTn id="23" dur="1000" fill="hold"/>
                                        <p:tgtEl>
                                          <p:spTgt spid="48136"/>
                                        </p:tgtEl>
                                        <p:attrNameLst>
                                          <p:attrName>ppt_x</p:attrName>
                                        </p:attrNameLst>
                                      </p:cBhvr>
                                      <p:tavLst>
                                        <p:tav tm="0">
                                          <p:val>
                                            <p:strVal val="#ppt_x"/>
                                          </p:val>
                                        </p:tav>
                                        <p:tav tm="100000">
                                          <p:val>
                                            <p:strVal val="#ppt_x"/>
                                          </p:val>
                                        </p:tav>
                                      </p:tavLst>
                                    </p:anim>
                                    <p:anim calcmode="lin" valueType="num">
                                      <p:cBhvr>
                                        <p:cTn id="24" dur="1000" fill="hold"/>
                                        <p:tgtEl>
                                          <p:spTgt spid="48136"/>
                                        </p:tgtEl>
                                        <p:attrNameLst>
                                          <p:attrName>ppt_y</p:attrName>
                                        </p:attrNameLst>
                                      </p:cBhvr>
                                      <p:tavLst>
                                        <p:tav tm="0">
                                          <p:val>
                                            <p:strVal val="#ppt_y+#ppt_h/2"/>
                                          </p:val>
                                        </p:tav>
                                        <p:tav tm="100000">
                                          <p:val>
                                            <p:strVal val="#ppt_y"/>
                                          </p:val>
                                        </p:tav>
                                      </p:tavLst>
                                    </p:anim>
                                    <p:anim calcmode="lin" valueType="num">
                                      <p:cBhvr>
                                        <p:cTn id="25" dur="1000" fill="hold"/>
                                        <p:tgtEl>
                                          <p:spTgt spid="48136"/>
                                        </p:tgtEl>
                                        <p:attrNameLst>
                                          <p:attrName>ppt_w</p:attrName>
                                        </p:attrNameLst>
                                      </p:cBhvr>
                                      <p:tavLst>
                                        <p:tav tm="0">
                                          <p:val>
                                            <p:strVal val="#ppt_w"/>
                                          </p:val>
                                        </p:tav>
                                        <p:tav tm="100000">
                                          <p:val>
                                            <p:strVal val="#ppt_w"/>
                                          </p:val>
                                        </p:tav>
                                      </p:tavLst>
                                    </p:anim>
                                    <p:anim calcmode="lin" valueType="num">
                                      <p:cBhvr>
                                        <p:cTn id="26" dur="1000" fill="hold"/>
                                        <p:tgtEl>
                                          <p:spTgt spid="48136"/>
                                        </p:tgtEl>
                                        <p:attrNameLst>
                                          <p:attrName>ppt_h</p:attrName>
                                        </p:attrNameLst>
                                      </p:cBhvr>
                                      <p:tavLst>
                                        <p:tav tm="0">
                                          <p:val>
                                            <p:fltVal val="0"/>
                                          </p:val>
                                        </p:tav>
                                        <p:tav tm="100000">
                                          <p:val>
                                            <p:strVal val="#ppt_h"/>
                                          </p:val>
                                        </p:tav>
                                      </p:tavLst>
                                    </p:anim>
                                  </p:childTnLst>
                                </p:cTn>
                              </p:par>
                              <p:par>
                                <p:cTn id="27" presetID="17" presetClass="entr" presetSubtype="4" fill="hold" nodeType="withEffect">
                                  <p:stCondLst>
                                    <p:cond delay="0"/>
                                  </p:stCondLst>
                                  <p:childTnLst>
                                    <p:set>
                                      <p:cBhvr>
                                        <p:cTn id="28" dur="1" fill="hold">
                                          <p:stCondLst>
                                            <p:cond delay="0"/>
                                          </p:stCondLst>
                                        </p:cTn>
                                        <p:tgtEl>
                                          <p:spTgt spid="48138"/>
                                        </p:tgtEl>
                                        <p:attrNameLst>
                                          <p:attrName>style.visibility</p:attrName>
                                        </p:attrNameLst>
                                      </p:cBhvr>
                                      <p:to>
                                        <p:strVal val="visible"/>
                                      </p:to>
                                    </p:set>
                                    <p:anim calcmode="lin" valueType="num">
                                      <p:cBhvr>
                                        <p:cTn id="29" dur="1000" fill="hold"/>
                                        <p:tgtEl>
                                          <p:spTgt spid="48138"/>
                                        </p:tgtEl>
                                        <p:attrNameLst>
                                          <p:attrName>ppt_x</p:attrName>
                                        </p:attrNameLst>
                                      </p:cBhvr>
                                      <p:tavLst>
                                        <p:tav tm="0">
                                          <p:val>
                                            <p:strVal val="#ppt_x"/>
                                          </p:val>
                                        </p:tav>
                                        <p:tav tm="100000">
                                          <p:val>
                                            <p:strVal val="#ppt_x"/>
                                          </p:val>
                                        </p:tav>
                                      </p:tavLst>
                                    </p:anim>
                                    <p:anim calcmode="lin" valueType="num">
                                      <p:cBhvr>
                                        <p:cTn id="30" dur="1000" fill="hold"/>
                                        <p:tgtEl>
                                          <p:spTgt spid="48138"/>
                                        </p:tgtEl>
                                        <p:attrNameLst>
                                          <p:attrName>ppt_y</p:attrName>
                                        </p:attrNameLst>
                                      </p:cBhvr>
                                      <p:tavLst>
                                        <p:tav tm="0">
                                          <p:val>
                                            <p:strVal val="#ppt_y+#ppt_h/2"/>
                                          </p:val>
                                        </p:tav>
                                        <p:tav tm="100000">
                                          <p:val>
                                            <p:strVal val="#ppt_y"/>
                                          </p:val>
                                        </p:tav>
                                      </p:tavLst>
                                    </p:anim>
                                    <p:anim calcmode="lin" valueType="num">
                                      <p:cBhvr>
                                        <p:cTn id="31" dur="1000" fill="hold"/>
                                        <p:tgtEl>
                                          <p:spTgt spid="48138"/>
                                        </p:tgtEl>
                                        <p:attrNameLst>
                                          <p:attrName>ppt_w</p:attrName>
                                        </p:attrNameLst>
                                      </p:cBhvr>
                                      <p:tavLst>
                                        <p:tav tm="0">
                                          <p:val>
                                            <p:strVal val="#ppt_w"/>
                                          </p:val>
                                        </p:tav>
                                        <p:tav tm="100000">
                                          <p:val>
                                            <p:strVal val="#ppt_w"/>
                                          </p:val>
                                        </p:tav>
                                      </p:tavLst>
                                    </p:anim>
                                    <p:anim calcmode="lin" valueType="num">
                                      <p:cBhvr>
                                        <p:cTn id="32" dur="1000" fill="hold"/>
                                        <p:tgtEl>
                                          <p:spTgt spid="481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142852"/>
            <a:ext cx="4429156" cy="1143000"/>
          </a:xfrm>
        </p:spPr>
        <p:txBody>
          <a:bodyPr/>
          <a:lstStyle/>
          <a:p>
            <a:r>
              <a:rPr lang="ru-RU" dirty="0" smtClean="0">
                <a:solidFill>
                  <a:srgbClr val="FFC000"/>
                </a:solidFill>
              </a:rPr>
              <a:t>Охрана труда</a:t>
            </a:r>
            <a:endParaRPr lang="ru-RU" dirty="0">
              <a:solidFill>
                <a:srgbClr val="FFC000"/>
              </a:solidFill>
            </a:endParaRPr>
          </a:p>
        </p:txBody>
      </p:sp>
      <p:sp>
        <p:nvSpPr>
          <p:cNvPr id="3" name="Содержимое 2"/>
          <p:cNvSpPr>
            <a:spLocks noGrp="1"/>
          </p:cNvSpPr>
          <p:nvPr>
            <p:ph idx="1"/>
          </p:nvPr>
        </p:nvSpPr>
        <p:spPr>
          <a:xfrm>
            <a:off x="4643438" y="1214422"/>
            <a:ext cx="4014758" cy="4967959"/>
          </a:xfrm>
        </p:spPr>
        <p:txBody>
          <a:bodyPr>
            <a:normAutofit fontScale="92500" lnSpcReduction="20000"/>
          </a:bodyPr>
          <a:lstStyle/>
          <a:p>
            <a:pPr marL="0" indent="0" defTabSz="625475">
              <a:buNone/>
              <a:tabLst>
                <a:tab pos="539750" algn="l"/>
              </a:tabLst>
            </a:pPr>
            <a:r>
              <a:rPr lang="ru-RU" dirty="0" smtClean="0">
                <a:effectLst>
                  <a:outerShdw blurRad="38100" dist="38100" dir="2700000" algn="tl">
                    <a:srgbClr val="C0C0C0"/>
                  </a:outerShdw>
                </a:effectLst>
              </a:rPr>
              <a:t>	- это система обеспечения безопасности жизни и здоровья работников в процессе трудовой деятельности, включающая правовые, санитарно-гигиенические, лечебно-профилактические, реабилитационные и иные мероприятия.</a:t>
            </a:r>
          </a:p>
          <a:p>
            <a:endParaRPr lang="ru-RU" dirty="0"/>
          </a:p>
        </p:txBody>
      </p:sp>
      <p:pic>
        <p:nvPicPr>
          <p:cNvPr id="4" name="Picture 2" descr="C:\Users\Юльчик\Desktop\tehbeztrur_da.jpg"/>
          <p:cNvPicPr>
            <a:picLocks noChangeAspect="1" noChangeArrowheads="1"/>
          </p:cNvPicPr>
          <p:nvPr/>
        </p:nvPicPr>
        <p:blipFill>
          <a:blip r:embed="rId2" cstate="print"/>
          <a:srcRect/>
          <a:stretch>
            <a:fillRect/>
          </a:stretch>
        </p:blipFill>
        <p:spPr bwMode="auto">
          <a:xfrm>
            <a:off x="0" y="1115904"/>
            <a:ext cx="4500562" cy="5742096"/>
          </a:xfrm>
          <a:prstGeom prst="rect">
            <a:avLst/>
          </a:prstGeom>
          <a:noFill/>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up)">
                                      <p:cBhvr>
                                        <p:cTn id="15" dur="2000"/>
                                        <p:tgtEl>
                                          <p:spTgt spid="3">
                                            <p:txEl>
                                              <p:pRg st="0" end="0"/>
                                            </p:txEl>
                                          </p:spTgt>
                                        </p:tgtEl>
                                      </p:cBhvr>
                                    </p:animEffect>
                                  </p:childTnLst>
                                </p:cTn>
                              </p:par>
                            </p:childTnLst>
                          </p:cTn>
                        </p:par>
                        <p:par>
                          <p:cTn id="16" fill="hold">
                            <p:stCondLst>
                              <p:cond delay="4000"/>
                            </p:stCondLst>
                            <p:childTnLst>
                              <p:par>
                                <p:cTn id="17" presetID="14" presetClass="entr" presetSubtype="1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C000"/>
                </a:solidFill>
              </a:rPr>
              <a:t>Правила безопасности</a:t>
            </a:r>
            <a:endParaRPr lang="ru-RU" dirty="0">
              <a:solidFill>
                <a:srgbClr val="FFC000"/>
              </a:solidFill>
            </a:endParaRPr>
          </a:p>
        </p:txBody>
      </p:sp>
      <p:sp>
        <p:nvSpPr>
          <p:cNvPr id="3" name="Содержимое 2"/>
          <p:cNvSpPr>
            <a:spLocks noGrp="1"/>
          </p:cNvSpPr>
          <p:nvPr>
            <p:ph idx="1"/>
          </p:nvPr>
        </p:nvSpPr>
        <p:spPr>
          <a:xfrm>
            <a:off x="428596" y="1428736"/>
            <a:ext cx="8229600" cy="4525963"/>
          </a:xfrm>
        </p:spPr>
        <p:txBody>
          <a:bodyPr>
            <a:normAutofit fontScale="92500" lnSpcReduction="10000"/>
          </a:bodyPr>
          <a:lstStyle/>
          <a:p>
            <a:r>
              <a:rPr lang="ru-RU" dirty="0" smtClean="0"/>
              <a:t>К электросварочным, газосварочным работам допускаются лица не моложе 18 лет, прошедшие специальную подготовку и проверку теоретических знаний, практических навыков, знаний инструкций по охране труда и правил пожарной безопасности и имеющие «Удостоверение сварщика», запись в квалификационном удостоверении о допуске к выполнению специальных работ и специальный талон по технике пожарной безопасности.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1000"/>
                                        <p:tgtEl>
                                          <p:spTgt spid="2"/>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654032"/>
          </a:xfrm>
        </p:spPr>
        <p:txBody>
          <a:bodyPr>
            <a:normAutofit fontScale="90000"/>
          </a:bodyPr>
          <a:lstStyle/>
          <a:p>
            <a:r>
              <a:rPr lang="ru-RU" sz="4000" dirty="0" smtClean="0">
                <a:solidFill>
                  <a:srgbClr val="FFC000"/>
                </a:solidFill>
              </a:rPr>
              <a:t>Виды </a:t>
            </a:r>
            <a:r>
              <a:rPr lang="ru-RU" sz="4000" dirty="0" err="1" smtClean="0">
                <a:solidFill>
                  <a:srgbClr val="FFC000"/>
                </a:solidFill>
              </a:rPr>
              <a:t>электротравм</a:t>
            </a:r>
            <a:endParaRPr lang="ru-RU" sz="4000" dirty="0">
              <a:solidFill>
                <a:srgbClr val="FFC000"/>
              </a:solidFill>
            </a:endParaRPr>
          </a:p>
        </p:txBody>
      </p:sp>
      <p:sp>
        <p:nvSpPr>
          <p:cNvPr id="3" name="Содержимое 2"/>
          <p:cNvSpPr>
            <a:spLocks noGrp="1"/>
          </p:cNvSpPr>
          <p:nvPr>
            <p:ph idx="1"/>
          </p:nvPr>
        </p:nvSpPr>
        <p:spPr>
          <a:xfrm>
            <a:off x="214282" y="928670"/>
            <a:ext cx="8572560" cy="5572164"/>
          </a:xfrm>
        </p:spPr>
        <p:txBody>
          <a:bodyPr>
            <a:noAutofit/>
          </a:bodyPr>
          <a:lstStyle/>
          <a:p>
            <a:pPr>
              <a:lnSpc>
                <a:spcPct val="80000"/>
              </a:lnSpc>
              <a:defRPr/>
            </a:pPr>
            <a:r>
              <a:rPr lang="ru-RU" sz="1600" u="sng" dirty="0" smtClean="0">
                <a:solidFill>
                  <a:srgbClr val="FFC000"/>
                </a:solidFill>
              </a:rPr>
              <a:t>электрический ожог</a:t>
            </a:r>
            <a:r>
              <a:rPr lang="ru-RU" sz="1600" dirty="0" smtClean="0">
                <a:solidFill>
                  <a:srgbClr val="FFC000"/>
                </a:solidFill>
              </a:rPr>
              <a:t> </a:t>
            </a:r>
            <a:r>
              <a:rPr lang="ru-RU" sz="1600" dirty="0" smtClean="0"/>
              <a:t>- примерно 2/3 всех </a:t>
            </a:r>
            <a:r>
              <a:rPr lang="ru-RU" sz="1600" dirty="0" err="1" smtClean="0"/>
              <a:t>электротравм</a:t>
            </a:r>
            <a:r>
              <a:rPr lang="ru-RU" sz="1600" dirty="0" smtClean="0"/>
              <a:t> сопровождаются ожогами. Они вызываются протеканием тока через тело человека, особенно при непосредственном контакте тела с электрическим проводом, а также под воздействием на тело человека электрической дуги, температура которой достигает нескольких тысяч градусов;</a:t>
            </a:r>
          </a:p>
          <a:p>
            <a:pPr>
              <a:lnSpc>
                <a:spcPct val="80000"/>
              </a:lnSpc>
              <a:defRPr/>
            </a:pPr>
            <a:r>
              <a:rPr lang="ru-RU" sz="1600" dirty="0" smtClean="0">
                <a:solidFill>
                  <a:srgbClr val="FFC000"/>
                </a:solidFill>
              </a:rPr>
              <a:t>- </a:t>
            </a:r>
            <a:r>
              <a:rPr lang="ru-RU" sz="1600" u="sng" dirty="0" smtClean="0">
                <a:solidFill>
                  <a:srgbClr val="FFC000"/>
                </a:solidFill>
              </a:rPr>
              <a:t>электрические знаки</a:t>
            </a:r>
            <a:r>
              <a:rPr lang="ru-RU" sz="1600" dirty="0" smtClean="0"/>
              <a:t>, возникающие в местах контакта человека с токоведущими частями электроустановок; на коже в местах, где проходил электрический ток, появляются электрические знаки. Они представляют собой пятна серого или бледно-желтого цвета. Эти пятна, как правило, излечиваются. Такие пятна встречаются примерно у каждого пятого, получившего </a:t>
            </a:r>
            <a:r>
              <a:rPr lang="ru-RU" sz="1600" dirty="0" err="1" smtClean="0"/>
              <a:t>электротравму</a:t>
            </a:r>
            <a:r>
              <a:rPr lang="ru-RU" sz="1600" dirty="0" smtClean="0"/>
              <a:t>;</a:t>
            </a:r>
          </a:p>
          <a:p>
            <a:pPr>
              <a:lnSpc>
                <a:spcPct val="80000"/>
              </a:lnSpc>
              <a:defRPr/>
            </a:pPr>
            <a:r>
              <a:rPr lang="ru-RU" sz="1600" dirty="0" smtClean="0">
                <a:solidFill>
                  <a:srgbClr val="FFC000"/>
                </a:solidFill>
              </a:rPr>
              <a:t>- </a:t>
            </a:r>
            <a:r>
              <a:rPr lang="ru-RU" sz="1600" u="sng" dirty="0" smtClean="0">
                <a:solidFill>
                  <a:srgbClr val="FFC000"/>
                </a:solidFill>
              </a:rPr>
              <a:t>металлизация кожи</a:t>
            </a:r>
            <a:r>
              <a:rPr lang="ru-RU" sz="1600" dirty="0" smtClean="0">
                <a:solidFill>
                  <a:srgbClr val="FFC000"/>
                </a:solidFill>
              </a:rPr>
              <a:t>  </a:t>
            </a:r>
            <a:r>
              <a:rPr lang="ru-RU" sz="1600" dirty="0" smtClean="0"/>
              <a:t>- проникновение в нее частиц металла, под действием электрической дуги в верхние слои кожи человека могут проникнуть мелкие расплавленные частицы металла. Такая травма встречается у каждого десятого пострадавшего </a:t>
            </a:r>
          </a:p>
          <a:p>
            <a:pPr>
              <a:lnSpc>
                <a:spcPct val="80000"/>
              </a:lnSpc>
              <a:defRPr/>
            </a:pPr>
            <a:r>
              <a:rPr lang="ru-RU" sz="1600" dirty="0" smtClean="0">
                <a:solidFill>
                  <a:srgbClr val="FFC000"/>
                </a:solidFill>
              </a:rPr>
              <a:t>- </a:t>
            </a:r>
            <a:r>
              <a:rPr lang="ru-RU" sz="1600" u="sng" dirty="0" smtClean="0">
                <a:solidFill>
                  <a:srgbClr val="FFC000"/>
                </a:solidFill>
              </a:rPr>
              <a:t>механические повреждения</a:t>
            </a:r>
            <a:r>
              <a:rPr lang="ru-RU" sz="1600" dirty="0" smtClean="0"/>
              <a:t> - иногда возникают механические повреждения органов и тканей тела (разрывы кожи и различных тканей, вывихи, переломы костей) в результате судорожных сокращений мышц, вызываемых действием тока;</a:t>
            </a:r>
          </a:p>
          <a:p>
            <a:pPr>
              <a:lnSpc>
                <a:spcPct val="80000"/>
              </a:lnSpc>
              <a:defRPr/>
            </a:pPr>
            <a:r>
              <a:rPr lang="ru-RU" sz="1600" dirty="0" smtClean="0">
                <a:solidFill>
                  <a:srgbClr val="FFC000"/>
                </a:solidFill>
              </a:rPr>
              <a:t>- </a:t>
            </a:r>
            <a:r>
              <a:rPr lang="ru-RU" sz="1600" u="sng" dirty="0" err="1" smtClean="0">
                <a:solidFill>
                  <a:srgbClr val="FFC000"/>
                </a:solidFill>
              </a:rPr>
              <a:t>электроофтальмия</a:t>
            </a:r>
            <a:r>
              <a:rPr lang="ru-RU" sz="1600" dirty="0" smtClean="0">
                <a:solidFill>
                  <a:srgbClr val="FFC000"/>
                </a:solidFill>
              </a:rPr>
              <a:t> </a:t>
            </a:r>
            <a:r>
              <a:rPr lang="ru-RU" sz="1600" dirty="0" smtClean="0"/>
              <a:t>– воспаление наружной оболочки глаз; под действием ультрафиолетового излучения электрической дуги воспаляются наружные оболочки глаз.  В ряде случаев лечение этого заболевания сложно и длительно;</a:t>
            </a:r>
          </a:p>
          <a:p>
            <a:pPr>
              <a:lnSpc>
                <a:spcPct val="80000"/>
              </a:lnSpc>
              <a:defRPr/>
            </a:pPr>
            <a:r>
              <a:rPr lang="ru-RU" sz="1600" dirty="0" smtClean="0">
                <a:solidFill>
                  <a:srgbClr val="FFC000"/>
                </a:solidFill>
              </a:rPr>
              <a:t>- </a:t>
            </a:r>
            <a:r>
              <a:rPr lang="ru-RU" sz="1600" u="sng" dirty="0" smtClean="0">
                <a:solidFill>
                  <a:srgbClr val="FFC000"/>
                </a:solidFill>
              </a:rPr>
              <a:t>электрический удар</a:t>
            </a:r>
            <a:r>
              <a:rPr lang="ru-RU" sz="1600" dirty="0" smtClean="0">
                <a:solidFill>
                  <a:srgbClr val="FFC000"/>
                </a:solidFill>
              </a:rPr>
              <a:t> </a:t>
            </a:r>
            <a:r>
              <a:rPr lang="ru-RU" sz="1600" dirty="0" smtClean="0"/>
              <a:t>– </a:t>
            </a:r>
            <a:r>
              <a:rPr lang="ru-RU" sz="1600" dirty="0" err="1" smtClean="0"/>
              <a:t>электротравма</a:t>
            </a:r>
            <a:r>
              <a:rPr lang="ru-RU" sz="1600" dirty="0" smtClean="0"/>
              <a:t>, вызванная реакцией нервной системы на раздражение электрическим током Это возбуждение живых тканей организма электрическим током, проходящим через него, сопровождающееся судорожными сокращениями мышц тела. Он составляет более трети всех </a:t>
            </a:r>
            <a:r>
              <a:rPr lang="ru-RU" sz="1600" dirty="0" err="1" smtClean="0"/>
              <a:t>электротравм</a:t>
            </a:r>
            <a:r>
              <a:rPr lang="ru-RU" sz="1600" dirty="0" smtClean="0"/>
              <a:t> </a:t>
            </a:r>
          </a:p>
          <a:p>
            <a:pPr>
              <a:buNone/>
            </a:pPr>
            <a:endParaRPr lang="ru-RU" sz="11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34"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from="(-#ppt_w/2)" to="(#ppt_x)" calcmode="lin" valueType="num">
                                      <p:cBhvr>
                                        <p:cTn id="12" dur="600" fill="hold">
                                          <p:stCondLst>
                                            <p:cond delay="0"/>
                                          </p:stCondLst>
                                        </p:cTn>
                                        <p:tgtEl>
                                          <p:spTgt spid="3">
                                            <p:txEl>
                                              <p:pRg st="0" end="0"/>
                                            </p:txEl>
                                          </p:spTgt>
                                        </p:tgtEl>
                                        <p:attrNameLst>
                                          <p:attrName>ppt_x</p:attrName>
                                        </p:attrNameLst>
                                      </p:cBhvr>
                                    </p:anim>
                                    <p:anim from="0" to="-1.0" calcmode="lin" valueType="num">
                                      <p:cBhvr>
                                        <p:cTn id="13" dur="200" decel="50000" autoRev="1" fill="hold">
                                          <p:stCondLst>
                                            <p:cond delay="600"/>
                                          </p:stCondLst>
                                        </p:cTn>
                                        <p:tgtEl>
                                          <p:spTgt spid="3">
                                            <p:txEl>
                                              <p:pRg st="0" end="0"/>
                                            </p:txEl>
                                          </p:spTgt>
                                        </p:tgtEl>
                                        <p:attrNameLst>
                                          <p:attrName>xshear</p:attrName>
                                        </p:attrNameLst>
                                      </p:cBhvr>
                                    </p:anim>
                                    <p:animScale>
                                      <p:cBhvr>
                                        <p:cTn id="14" dur="200" decel="100000" autoRev="1" fill="hold">
                                          <p:stCondLst>
                                            <p:cond delay="600"/>
                                          </p:stCondLst>
                                        </p:cTn>
                                        <p:tgtEl>
                                          <p:spTgt spid="3">
                                            <p:txEl>
                                              <p:pRg st="0" end="0"/>
                                            </p:txEl>
                                          </p:spTgt>
                                        </p:tgtEl>
                                      </p:cBhvr>
                                      <p:from x="100000" y="100000"/>
                                      <p:to x="80000" y="100000"/>
                                    </p:animScale>
                                    <p:anim by="(#ppt_h/3+#ppt_w*0.1)" calcmode="lin" valueType="num">
                                      <p:cBhvr additive="sum">
                                        <p:cTn id="15" dur="200" decel="100000" autoRev="1" fill="hold">
                                          <p:stCondLst>
                                            <p:cond delay="600"/>
                                          </p:stCondLst>
                                        </p:cTn>
                                        <p:tgtEl>
                                          <p:spTgt spid="3">
                                            <p:txEl>
                                              <p:pRg st="0" end="0"/>
                                            </p:txEl>
                                          </p:spTgt>
                                        </p:tgtEl>
                                        <p:attrNameLst>
                                          <p:attrName>ppt_x</p:attrName>
                                        </p:attrNameLst>
                                      </p:cBhvr>
                                    </p:anim>
                                  </p:childTnLst>
                                </p:cTn>
                              </p:par>
                            </p:childTnLst>
                          </p:cTn>
                        </p:par>
                        <p:par>
                          <p:cTn id="16" fill="hold">
                            <p:stCondLst>
                              <p:cond delay="2000"/>
                            </p:stCondLst>
                            <p:childTnLst>
                              <p:par>
                                <p:cTn id="17" presetID="34"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from="(-#ppt_w/2)" to="(#ppt_x)" calcmode="lin" valueType="num">
                                      <p:cBhvr>
                                        <p:cTn id="19" dur="600" fill="hold">
                                          <p:stCondLst>
                                            <p:cond delay="0"/>
                                          </p:stCondLst>
                                        </p:cTn>
                                        <p:tgtEl>
                                          <p:spTgt spid="3">
                                            <p:txEl>
                                              <p:pRg st="1" end="1"/>
                                            </p:txEl>
                                          </p:spTgt>
                                        </p:tgtEl>
                                        <p:attrNameLst>
                                          <p:attrName>ppt_x</p:attrName>
                                        </p:attrNameLst>
                                      </p:cBhvr>
                                    </p:anim>
                                    <p:anim from="0" to="-1.0" calcmode="lin" valueType="num">
                                      <p:cBhvr>
                                        <p:cTn id="20" dur="200" decel="50000" autoRev="1" fill="hold">
                                          <p:stCondLst>
                                            <p:cond delay="600"/>
                                          </p:stCondLst>
                                        </p:cTn>
                                        <p:tgtEl>
                                          <p:spTgt spid="3">
                                            <p:txEl>
                                              <p:pRg st="1" end="1"/>
                                            </p:txEl>
                                          </p:spTgt>
                                        </p:tgtEl>
                                        <p:attrNameLst>
                                          <p:attrName>xshear</p:attrName>
                                        </p:attrNameLst>
                                      </p:cBhvr>
                                    </p:anim>
                                    <p:animScale>
                                      <p:cBhvr>
                                        <p:cTn id="21" dur="200" decel="100000" autoRev="1" fill="hold">
                                          <p:stCondLst>
                                            <p:cond delay="600"/>
                                          </p:stCondLst>
                                        </p:cTn>
                                        <p:tgtEl>
                                          <p:spTgt spid="3">
                                            <p:txEl>
                                              <p:pRg st="1" end="1"/>
                                            </p:txEl>
                                          </p:spTgt>
                                        </p:tgtEl>
                                      </p:cBhvr>
                                      <p:from x="100000" y="100000"/>
                                      <p:to x="80000" y="100000"/>
                                    </p:animScale>
                                    <p:anim by="(#ppt_h/3+#ppt_w*0.1)" calcmode="lin" valueType="num">
                                      <p:cBhvr additive="sum">
                                        <p:cTn id="22" dur="200" decel="100000" autoRev="1" fill="hold">
                                          <p:stCondLst>
                                            <p:cond delay="600"/>
                                          </p:stCondLst>
                                        </p:cTn>
                                        <p:tgtEl>
                                          <p:spTgt spid="3">
                                            <p:txEl>
                                              <p:pRg st="1" end="1"/>
                                            </p:txEl>
                                          </p:spTgt>
                                        </p:tgtEl>
                                        <p:attrNameLst>
                                          <p:attrName>ppt_x</p:attrName>
                                        </p:attrNameLst>
                                      </p:cBhvr>
                                    </p:anim>
                                  </p:childTnLst>
                                </p:cTn>
                              </p:par>
                            </p:childTnLst>
                          </p:cTn>
                        </p:par>
                        <p:par>
                          <p:cTn id="23" fill="hold">
                            <p:stCondLst>
                              <p:cond delay="3000"/>
                            </p:stCondLst>
                            <p:childTnLst>
                              <p:par>
                                <p:cTn id="24" presetID="34" presetClass="entr" presetSubtype="0" fill="hold" grpId="0"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from="(-#ppt_w/2)" to="(#ppt_x)" calcmode="lin" valueType="num">
                                      <p:cBhvr>
                                        <p:cTn id="26" dur="600" fill="hold">
                                          <p:stCondLst>
                                            <p:cond delay="0"/>
                                          </p:stCondLst>
                                        </p:cTn>
                                        <p:tgtEl>
                                          <p:spTgt spid="3">
                                            <p:txEl>
                                              <p:pRg st="2" end="2"/>
                                            </p:txEl>
                                          </p:spTgt>
                                        </p:tgtEl>
                                        <p:attrNameLst>
                                          <p:attrName>ppt_x</p:attrName>
                                        </p:attrNameLst>
                                      </p:cBhvr>
                                    </p:anim>
                                    <p:anim from="0" to="-1.0" calcmode="lin" valueType="num">
                                      <p:cBhvr>
                                        <p:cTn id="27" dur="200" decel="50000" autoRev="1" fill="hold">
                                          <p:stCondLst>
                                            <p:cond delay="600"/>
                                          </p:stCondLst>
                                        </p:cTn>
                                        <p:tgtEl>
                                          <p:spTgt spid="3">
                                            <p:txEl>
                                              <p:pRg st="2" end="2"/>
                                            </p:txEl>
                                          </p:spTgt>
                                        </p:tgtEl>
                                        <p:attrNameLst>
                                          <p:attrName>xshear</p:attrName>
                                        </p:attrNameLst>
                                      </p:cBhvr>
                                    </p:anim>
                                    <p:animScale>
                                      <p:cBhvr>
                                        <p:cTn id="28" dur="200" decel="100000" autoRev="1" fill="hold">
                                          <p:stCondLst>
                                            <p:cond delay="600"/>
                                          </p:stCondLst>
                                        </p:cTn>
                                        <p:tgtEl>
                                          <p:spTgt spid="3">
                                            <p:txEl>
                                              <p:pRg st="2" end="2"/>
                                            </p:txEl>
                                          </p:spTgt>
                                        </p:tgtEl>
                                      </p:cBhvr>
                                      <p:from x="100000" y="100000"/>
                                      <p:to x="80000" y="100000"/>
                                    </p:animScale>
                                    <p:anim by="(#ppt_h/3+#ppt_w*0.1)" calcmode="lin" valueType="num">
                                      <p:cBhvr additive="sum">
                                        <p:cTn id="29" dur="200" decel="100000" autoRev="1" fill="hold">
                                          <p:stCondLst>
                                            <p:cond delay="600"/>
                                          </p:stCondLst>
                                        </p:cTn>
                                        <p:tgtEl>
                                          <p:spTgt spid="3">
                                            <p:txEl>
                                              <p:pRg st="2" end="2"/>
                                            </p:txEl>
                                          </p:spTgt>
                                        </p:tgtEl>
                                        <p:attrNameLst>
                                          <p:attrName>ppt_x</p:attrName>
                                        </p:attrNameLst>
                                      </p:cBhvr>
                                    </p:anim>
                                  </p:childTnLst>
                                </p:cTn>
                              </p:par>
                            </p:childTnLst>
                          </p:cTn>
                        </p:par>
                        <p:par>
                          <p:cTn id="30" fill="hold">
                            <p:stCondLst>
                              <p:cond delay="4000"/>
                            </p:stCondLst>
                            <p:childTnLst>
                              <p:par>
                                <p:cTn id="31" presetID="34" presetClass="entr" presetSubtype="0" fill="hold" grpId="0"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from="(-#ppt_w/2)" to="(#ppt_x)" calcmode="lin" valueType="num">
                                      <p:cBhvr>
                                        <p:cTn id="33" dur="600" fill="hold">
                                          <p:stCondLst>
                                            <p:cond delay="0"/>
                                          </p:stCondLst>
                                        </p:cTn>
                                        <p:tgtEl>
                                          <p:spTgt spid="3">
                                            <p:txEl>
                                              <p:pRg st="3" end="3"/>
                                            </p:txEl>
                                          </p:spTgt>
                                        </p:tgtEl>
                                        <p:attrNameLst>
                                          <p:attrName>ppt_x</p:attrName>
                                        </p:attrNameLst>
                                      </p:cBhvr>
                                    </p:anim>
                                    <p:anim from="0" to="-1.0" calcmode="lin" valueType="num">
                                      <p:cBhvr>
                                        <p:cTn id="34" dur="200" decel="50000" autoRev="1" fill="hold">
                                          <p:stCondLst>
                                            <p:cond delay="600"/>
                                          </p:stCondLst>
                                        </p:cTn>
                                        <p:tgtEl>
                                          <p:spTgt spid="3">
                                            <p:txEl>
                                              <p:pRg st="3" end="3"/>
                                            </p:txEl>
                                          </p:spTgt>
                                        </p:tgtEl>
                                        <p:attrNameLst>
                                          <p:attrName>xshear</p:attrName>
                                        </p:attrNameLst>
                                      </p:cBhvr>
                                    </p:anim>
                                    <p:animScale>
                                      <p:cBhvr>
                                        <p:cTn id="35" dur="200" decel="100000" autoRev="1" fill="hold">
                                          <p:stCondLst>
                                            <p:cond delay="600"/>
                                          </p:stCondLst>
                                        </p:cTn>
                                        <p:tgtEl>
                                          <p:spTgt spid="3">
                                            <p:txEl>
                                              <p:pRg st="3" end="3"/>
                                            </p:txEl>
                                          </p:spTgt>
                                        </p:tgtEl>
                                      </p:cBhvr>
                                      <p:from x="100000" y="100000"/>
                                      <p:to x="80000" y="100000"/>
                                    </p:animScale>
                                    <p:anim by="(#ppt_h/3+#ppt_w*0.1)" calcmode="lin" valueType="num">
                                      <p:cBhvr additive="sum">
                                        <p:cTn id="36" dur="200" decel="100000" autoRev="1" fill="hold">
                                          <p:stCondLst>
                                            <p:cond delay="600"/>
                                          </p:stCondLst>
                                        </p:cTn>
                                        <p:tgtEl>
                                          <p:spTgt spid="3">
                                            <p:txEl>
                                              <p:pRg st="3" end="3"/>
                                            </p:txEl>
                                          </p:spTgt>
                                        </p:tgtEl>
                                        <p:attrNameLst>
                                          <p:attrName>ppt_x</p:attrName>
                                        </p:attrNameLst>
                                      </p:cBhvr>
                                    </p:anim>
                                  </p:childTnLst>
                                </p:cTn>
                              </p:par>
                            </p:childTnLst>
                          </p:cTn>
                        </p:par>
                        <p:par>
                          <p:cTn id="37" fill="hold">
                            <p:stCondLst>
                              <p:cond delay="5000"/>
                            </p:stCondLst>
                            <p:childTnLst>
                              <p:par>
                                <p:cTn id="38" presetID="34" presetClass="entr" presetSubtype="0" fill="hold" grpId="0" nodeType="after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from="(-#ppt_w/2)" to="(#ppt_x)" calcmode="lin" valueType="num">
                                      <p:cBhvr>
                                        <p:cTn id="40" dur="600" fill="hold">
                                          <p:stCondLst>
                                            <p:cond delay="0"/>
                                          </p:stCondLst>
                                        </p:cTn>
                                        <p:tgtEl>
                                          <p:spTgt spid="3">
                                            <p:txEl>
                                              <p:pRg st="4" end="4"/>
                                            </p:txEl>
                                          </p:spTgt>
                                        </p:tgtEl>
                                        <p:attrNameLst>
                                          <p:attrName>ppt_x</p:attrName>
                                        </p:attrNameLst>
                                      </p:cBhvr>
                                    </p:anim>
                                    <p:anim from="0" to="-1.0" calcmode="lin" valueType="num">
                                      <p:cBhvr>
                                        <p:cTn id="41" dur="200" decel="50000" autoRev="1" fill="hold">
                                          <p:stCondLst>
                                            <p:cond delay="600"/>
                                          </p:stCondLst>
                                        </p:cTn>
                                        <p:tgtEl>
                                          <p:spTgt spid="3">
                                            <p:txEl>
                                              <p:pRg st="4" end="4"/>
                                            </p:txEl>
                                          </p:spTgt>
                                        </p:tgtEl>
                                        <p:attrNameLst>
                                          <p:attrName>xshear</p:attrName>
                                        </p:attrNameLst>
                                      </p:cBhvr>
                                    </p:anim>
                                    <p:animScale>
                                      <p:cBhvr>
                                        <p:cTn id="42" dur="200" decel="100000" autoRev="1" fill="hold">
                                          <p:stCondLst>
                                            <p:cond delay="600"/>
                                          </p:stCondLst>
                                        </p:cTn>
                                        <p:tgtEl>
                                          <p:spTgt spid="3">
                                            <p:txEl>
                                              <p:pRg st="4" end="4"/>
                                            </p:txEl>
                                          </p:spTgt>
                                        </p:tgtEl>
                                      </p:cBhvr>
                                      <p:from x="100000" y="100000"/>
                                      <p:to x="80000" y="100000"/>
                                    </p:animScale>
                                    <p:anim by="(#ppt_h/3+#ppt_w*0.1)" calcmode="lin" valueType="num">
                                      <p:cBhvr additive="sum">
                                        <p:cTn id="43" dur="200" decel="100000" autoRev="1" fill="hold">
                                          <p:stCondLst>
                                            <p:cond delay="600"/>
                                          </p:stCondLst>
                                        </p:cTn>
                                        <p:tgtEl>
                                          <p:spTgt spid="3">
                                            <p:txEl>
                                              <p:pRg st="4" end="4"/>
                                            </p:txEl>
                                          </p:spTgt>
                                        </p:tgtEl>
                                        <p:attrNameLst>
                                          <p:attrName>ppt_x</p:attrName>
                                        </p:attrNameLst>
                                      </p:cBhvr>
                                    </p:anim>
                                  </p:childTnLst>
                                </p:cTn>
                              </p:par>
                            </p:childTnLst>
                          </p:cTn>
                        </p:par>
                        <p:par>
                          <p:cTn id="44" fill="hold">
                            <p:stCondLst>
                              <p:cond delay="6000"/>
                            </p:stCondLst>
                            <p:childTnLst>
                              <p:par>
                                <p:cTn id="45" presetID="34" presetClass="entr" presetSubtype="0" fill="hold" grpId="0" nodeType="after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3">
                                            <p:txEl>
                                              <p:pRg st="5" end="5"/>
                                            </p:txEl>
                                          </p:spTgt>
                                        </p:tgtEl>
                                        <p:attrNameLst>
                                          <p:attrName>ppt_x</p:attrName>
                                        </p:attrNameLst>
                                      </p:cBhvr>
                                    </p:anim>
                                    <p:anim from="0" to="-1.0" calcmode="lin" valueType="num">
                                      <p:cBhvr>
                                        <p:cTn id="48" dur="200" decel="50000" autoRev="1" fill="hold">
                                          <p:stCondLst>
                                            <p:cond delay="600"/>
                                          </p:stCondLst>
                                        </p:cTn>
                                        <p:tgtEl>
                                          <p:spTgt spid="3">
                                            <p:txEl>
                                              <p:pRg st="5" end="5"/>
                                            </p:txEl>
                                          </p:spTgt>
                                        </p:tgtEl>
                                        <p:attrNameLst>
                                          <p:attrName>xshear</p:attrName>
                                        </p:attrNameLst>
                                      </p:cBhvr>
                                    </p:anim>
                                    <p:animScale>
                                      <p:cBhvr>
                                        <p:cTn id="49" dur="200" decel="100000" autoRev="1" fill="hold">
                                          <p:stCondLst>
                                            <p:cond delay="600"/>
                                          </p:stCondLst>
                                        </p:cTn>
                                        <p:tgtEl>
                                          <p:spTgt spid="3">
                                            <p:txEl>
                                              <p:pRg st="5" end="5"/>
                                            </p:txEl>
                                          </p:spTgt>
                                        </p:tgtEl>
                                      </p:cBhvr>
                                      <p:from x="100000" y="100000"/>
                                      <p:to x="80000" y="100000"/>
                                    </p:animScale>
                                    <p:anim by="(#ppt_h/3+#ppt_w*0.1)" calcmode="lin" valueType="num">
                                      <p:cBhvr additive="sum">
                                        <p:cTn id="50" dur="200" decel="100000" autoRev="1" fill="hold">
                                          <p:stCondLst>
                                            <p:cond delay="600"/>
                                          </p:stCondLst>
                                        </p:cTn>
                                        <p:tgtEl>
                                          <p:spTgt spid="3">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000" dirty="0" smtClean="0">
                <a:solidFill>
                  <a:srgbClr val="FFC000"/>
                </a:solidFill>
              </a:rPr>
              <a:t>Виды </a:t>
            </a:r>
            <a:r>
              <a:rPr lang="ru-RU" sz="4000" dirty="0" err="1" smtClean="0">
                <a:solidFill>
                  <a:srgbClr val="FFC000"/>
                </a:solidFill>
              </a:rPr>
              <a:t>электротравм</a:t>
            </a:r>
            <a:r>
              <a:rPr lang="ru-RU" sz="4000" dirty="0" smtClean="0"/>
              <a:t/>
            </a:r>
            <a:br>
              <a:rPr lang="ru-RU" sz="4000" dirty="0" smtClean="0"/>
            </a:br>
            <a:r>
              <a:rPr lang="ru-RU" sz="2700" dirty="0" smtClean="0"/>
              <a:t>Поражение электрическим током организма человека называется </a:t>
            </a:r>
            <a:r>
              <a:rPr lang="ru-RU" sz="2700" b="1" dirty="0" err="1" smtClean="0">
                <a:solidFill>
                  <a:srgbClr val="FFC000"/>
                </a:solidFill>
              </a:rPr>
              <a:t>электротравмой</a:t>
            </a:r>
            <a:r>
              <a:rPr lang="ru-RU" sz="2700" dirty="0" smtClean="0"/>
              <a:t> </a:t>
            </a:r>
            <a:r>
              <a:rPr lang="ru-RU" sz="4800" dirty="0" smtClean="0"/>
              <a:t/>
            </a:r>
            <a:br>
              <a:rPr lang="ru-RU" sz="4800" dirty="0" smtClean="0"/>
            </a:br>
            <a:endParaRPr lang="ru-RU" sz="4000" dirty="0"/>
          </a:p>
        </p:txBody>
      </p:sp>
      <p:sp>
        <p:nvSpPr>
          <p:cNvPr id="3" name="Содержимое 2"/>
          <p:cNvSpPr>
            <a:spLocks noGrp="1"/>
          </p:cNvSpPr>
          <p:nvPr>
            <p:ph idx="1"/>
          </p:nvPr>
        </p:nvSpPr>
        <p:spPr/>
        <p:txBody>
          <a:bodyPr/>
          <a:lstStyle/>
          <a:p>
            <a:endParaRPr lang="ru-RU" dirty="0"/>
          </a:p>
        </p:txBody>
      </p:sp>
      <p:pic>
        <p:nvPicPr>
          <p:cNvPr id="4" name="Picture 4" descr="0024"/>
          <p:cNvPicPr>
            <a:picLocks noChangeAspect="1" noChangeArrowheads="1"/>
          </p:cNvPicPr>
          <p:nvPr/>
        </p:nvPicPr>
        <p:blipFill>
          <a:blip r:embed="rId2" cstate="print"/>
          <a:srcRect/>
          <a:stretch>
            <a:fillRect/>
          </a:stretch>
        </p:blipFill>
        <p:spPr bwMode="auto">
          <a:xfrm>
            <a:off x="0" y="1279015"/>
            <a:ext cx="9144000" cy="5578985"/>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58204" cy="868346"/>
          </a:xfrm>
        </p:spPr>
        <p:txBody>
          <a:bodyPr>
            <a:noAutofit/>
          </a:bodyPr>
          <a:lstStyle/>
          <a:p>
            <a:pPr algn="ctr"/>
            <a:r>
              <a:rPr lang="ru-RU" sz="3600" dirty="0" smtClean="0">
                <a:solidFill>
                  <a:srgbClr val="FFC000"/>
                </a:solidFill>
              </a:rPr>
              <a:t>Средства индивидуальной защиты</a:t>
            </a:r>
            <a:endParaRPr lang="ru-RU" sz="3600" dirty="0">
              <a:solidFill>
                <a:srgbClr val="FFC000"/>
              </a:solidFill>
            </a:endParaRPr>
          </a:p>
        </p:txBody>
      </p:sp>
      <p:pic>
        <p:nvPicPr>
          <p:cNvPr id="4" name="Picture 4" descr="351337234"/>
          <p:cNvPicPr>
            <a:picLocks noChangeAspect="1" noChangeArrowheads="1"/>
          </p:cNvPicPr>
          <p:nvPr/>
        </p:nvPicPr>
        <p:blipFill>
          <a:blip r:embed="rId2" cstate="print"/>
          <a:srcRect/>
          <a:stretch>
            <a:fillRect/>
          </a:stretch>
        </p:blipFill>
        <p:spPr>
          <a:xfrm>
            <a:off x="357158" y="1142984"/>
            <a:ext cx="8429684" cy="5545888"/>
          </a:xfrm>
          <a:prstGeom prst="rect">
            <a:avLst/>
          </a:prstGeom>
          <a:noFill/>
        </p:spPr>
      </p:pic>
    </p:spTree>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85728"/>
            <a:ext cx="7639080" cy="1143000"/>
          </a:xfrm>
        </p:spPr>
        <p:txBody>
          <a:bodyPr>
            <a:noAutofit/>
          </a:bodyPr>
          <a:lstStyle/>
          <a:p>
            <a:pPr algn="ctr"/>
            <a:r>
              <a:rPr lang="ru-RU" sz="3600" dirty="0" smtClean="0">
                <a:solidFill>
                  <a:srgbClr val="FFC000"/>
                </a:solidFill>
              </a:rPr>
              <a:t>Средства индивидуальной защиты</a:t>
            </a:r>
            <a:endParaRPr lang="ru-RU" sz="3600" dirty="0">
              <a:solidFill>
                <a:srgbClr val="FFC000"/>
              </a:solidFill>
            </a:endParaRPr>
          </a:p>
        </p:txBody>
      </p:sp>
      <p:sp>
        <p:nvSpPr>
          <p:cNvPr id="3" name="Содержимое 2"/>
          <p:cNvSpPr>
            <a:spLocks noGrp="1"/>
          </p:cNvSpPr>
          <p:nvPr>
            <p:ph idx="1"/>
          </p:nvPr>
        </p:nvSpPr>
        <p:spPr/>
        <p:txBody>
          <a:bodyPr/>
          <a:lstStyle/>
          <a:p>
            <a:endParaRPr lang="ru-RU"/>
          </a:p>
        </p:txBody>
      </p:sp>
      <p:pic>
        <p:nvPicPr>
          <p:cNvPr id="4" name="Picture 4" descr="951691308"/>
          <p:cNvPicPr>
            <a:picLocks noChangeAspect="1" noChangeArrowheads="1"/>
          </p:cNvPicPr>
          <p:nvPr/>
        </p:nvPicPr>
        <p:blipFill>
          <a:blip r:embed="rId2" cstate="print"/>
          <a:srcRect/>
          <a:stretch>
            <a:fillRect/>
          </a:stretch>
        </p:blipFill>
        <p:spPr>
          <a:xfrm>
            <a:off x="428596" y="1285860"/>
            <a:ext cx="8280400" cy="5472113"/>
          </a:xfrm>
          <a:prstGeom prst="rect">
            <a:avLst/>
          </a:prstGeom>
          <a:noFill/>
        </p:spPr>
      </p:pic>
    </p:spTree>
  </p:cSld>
  <p:clrMapOvr>
    <a:masterClrMapping/>
  </p:clrMapOvr>
  <p:transition>
    <p:diamond/>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139</TotalTime>
  <Words>1288</Words>
  <Application>Microsoft Office PowerPoint</Application>
  <PresentationFormat>Экран (4:3)</PresentationFormat>
  <Paragraphs>78</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Техническая</vt:lpstr>
      <vt:lpstr>Презентация на тему  «Охрана труда в моей профессии»</vt:lpstr>
      <vt:lpstr>Сварщики</vt:lpstr>
      <vt:lpstr>Специализация</vt:lpstr>
      <vt:lpstr>Охрана труда</vt:lpstr>
      <vt:lpstr>Правила безопасности</vt:lpstr>
      <vt:lpstr>Виды электротравм</vt:lpstr>
      <vt:lpstr>Виды электротравм Поражение электрическим током организма человека называется электротравмой  </vt:lpstr>
      <vt:lpstr>Средства индивидуальной защиты</vt:lpstr>
      <vt:lpstr>Средства индивидуальной защиты</vt:lpstr>
      <vt:lpstr>Средства индивидуальной защиты</vt:lpstr>
      <vt:lpstr>Первая помощь пострадавшему от воздействия электрического тока </vt:lpstr>
      <vt:lpstr>Слайд 12</vt:lpstr>
      <vt:lpstr>Первая помощь пострадавшему от воздействия электрического тока </vt:lpstr>
      <vt:lpstr>Первая помощь пострадавшему от воздействия электрического тока</vt:lpstr>
      <vt:lpstr>Первая помощь пострадавшему от воздействия электрического тока</vt:lpstr>
      <vt:lpstr>Первая помощь пострадавшему от воздействия электрического тока</vt:lpstr>
      <vt:lpstr>Слайд 17</vt:lpstr>
      <vt:lpstr>Наружный массаж сердца</vt:lpstr>
      <vt:lpstr>Массаж сердца</vt:lpstr>
      <vt:lpstr>Слайд 20</vt:lpstr>
      <vt:lpstr>Источником возникновения пожара могут быть: </vt:lpstr>
      <vt:lpstr>Причинами возникновения пожаров могут быть горючие вещества:  </vt:lpstr>
      <vt:lpstr>Слайд 23</vt:lpstr>
      <vt:lpstr>Слайд 24</vt:lpstr>
      <vt:lpstr>Чтобы жизнь была Прекрасной И работа БЕЗОПАСНОЙ -</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Windows User</cp:lastModifiedBy>
  <cp:revision>17</cp:revision>
  <dcterms:modified xsi:type="dcterms:W3CDTF">2017-10-09T18:39:15Z</dcterms:modified>
</cp:coreProperties>
</file>