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3" r:id="rId5"/>
    <p:sldId id="264" r:id="rId6"/>
    <p:sldId id="277" r:id="rId7"/>
    <p:sldId id="276" r:id="rId8"/>
    <p:sldId id="265" r:id="rId9"/>
    <p:sldId id="266" r:id="rId10"/>
    <p:sldId id="268" r:id="rId11"/>
    <p:sldId id="271" r:id="rId12"/>
    <p:sldId id="273" r:id="rId13"/>
    <p:sldId id="279" r:id="rId14"/>
    <p:sldId id="28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09.10.2017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09.10.2017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09.10.2017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09.10.2017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16632"/>
            <a:ext cx="8784976" cy="6552728"/>
          </a:xfrm>
        </p:spPr>
        <p:txBody>
          <a:bodyPr>
            <a:normAutofit/>
          </a:bodyPr>
          <a:lstStyle/>
          <a:p>
            <a:pPr marL="0" indent="0" algn="ctr">
              <a:buNone/>
            </a:pPr>
            <a:r>
              <a:rPr lang="ru-RU" b="1" dirty="0" smtClean="0">
                <a:solidFill>
                  <a:srgbClr val="FF0000"/>
                </a:solidFill>
              </a:rPr>
              <a:t>Отгадайте загадки </a:t>
            </a:r>
          </a:p>
          <a:p>
            <a:r>
              <a:rPr lang="ru-RU" dirty="0" smtClean="0">
                <a:solidFill>
                  <a:srgbClr val="00B050"/>
                </a:solidFill>
              </a:rPr>
              <a:t>Один </a:t>
            </a:r>
            <a:r>
              <a:rPr lang="ru-RU" dirty="0">
                <a:solidFill>
                  <a:srgbClr val="00B050"/>
                </a:solidFill>
              </a:rPr>
              <a:t>говорит, двое глядят, двое слушают </a:t>
            </a:r>
            <a:endParaRPr lang="ru-RU" dirty="0" smtClean="0">
              <a:solidFill>
                <a:srgbClr val="00B050"/>
              </a:solidFill>
            </a:endParaRPr>
          </a:p>
          <a:p>
            <a:r>
              <a:rPr lang="ru-RU" dirty="0" smtClean="0"/>
              <a:t>Два </a:t>
            </a:r>
            <a:r>
              <a:rPr lang="ru-RU" dirty="0"/>
              <a:t>братца глядятся – Друг друга не видят </a:t>
            </a:r>
            <a:endParaRPr lang="ru-RU" dirty="0" smtClean="0"/>
          </a:p>
          <a:p>
            <a:r>
              <a:rPr lang="ru-RU" dirty="0" smtClean="0">
                <a:solidFill>
                  <a:srgbClr val="FF0000"/>
                </a:solidFill>
              </a:rPr>
              <a:t>Рядом </a:t>
            </a:r>
            <a:r>
              <a:rPr lang="ru-RU" dirty="0">
                <a:solidFill>
                  <a:srgbClr val="FF0000"/>
                </a:solidFill>
              </a:rPr>
              <a:t>два колодца, а между ними – одна перегородка </a:t>
            </a:r>
            <a:endParaRPr lang="ru-RU" dirty="0" smtClean="0">
              <a:solidFill>
                <a:srgbClr val="FF0000"/>
              </a:solidFill>
            </a:endParaRPr>
          </a:p>
          <a:p>
            <a:r>
              <a:rPr lang="ru-RU" dirty="0" err="1" smtClean="0"/>
              <a:t>Плосконька</a:t>
            </a:r>
            <a:r>
              <a:rPr lang="ru-RU" dirty="0" smtClean="0"/>
              <a:t> </a:t>
            </a:r>
            <a:r>
              <a:rPr lang="ru-RU" dirty="0" err="1"/>
              <a:t>досочка</a:t>
            </a:r>
            <a:r>
              <a:rPr lang="ru-RU" dirty="0"/>
              <a:t>: по краям </a:t>
            </a:r>
            <a:r>
              <a:rPr lang="ru-RU" dirty="0" err="1"/>
              <a:t>обшивочка</a:t>
            </a:r>
            <a:r>
              <a:rPr lang="ru-RU" dirty="0"/>
              <a:t>, а в серёдке – дырочка </a:t>
            </a:r>
            <a:endParaRPr lang="ru-RU" dirty="0" smtClean="0"/>
          </a:p>
          <a:p>
            <a:r>
              <a:rPr lang="ru-RU" dirty="0" smtClean="0">
                <a:solidFill>
                  <a:srgbClr val="0070C0"/>
                </a:solidFill>
              </a:rPr>
              <a:t>Между двух светил я – один </a:t>
            </a:r>
          </a:p>
          <a:p>
            <a:r>
              <a:rPr lang="ru-RU" dirty="0" smtClean="0"/>
              <a:t>Два </a:t>
            </a:r>
            <a:r>
              <a:rPr lang="ru-RU" dirty="0"/>
              <a:t>брата живут рядом, а сойтись не </a:t>
            </a:r>
            <a:r>
              <a:rPr lang="ru-RU" dirty="0" smtClean="0"/>
              <a:t>могу</a:t>
            </a:r>
            <a:endParaRPr lang="ru-RU" dirty="0"/>
          </a:p>
        </p:txBody>
      </p:sp>
    </p:spTree>
    <p:extLst>
      <p:ext uri="{BB962C8B-B14F-4D97-AF65-F5344CB8AC3E}">
        <p14:creationId xmlns:p14="http://schemas.microsoft.com/office/powerpoint/2010/main" val="29961419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476672"/>
            <a:ext cx="8964488" cy="4525963"/>
          </a:xfrm>
        </p:spPr>
        <p:txBody>
          <a:bodyPr/>
          <a:lstStyle/>
          <a:p>
            <a:pPr marL="0" indent="0">
              <a:buNone/>
            </a:pPr>
            <a:r>
              <a:rPr lang="ru-RU" b="1" dirty="0"/>
              <a:t>Для чего у человека так много анализаторов? </a:t>
            </a:r>
          </a:p>
        </p:txBody>
      </p:sp>
      <p:pic>
        <p:nvPicPr>
          <p:cNvPr id="1229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9592" y="1332910"/>
            <a:ext cx="7317829" cy="549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8083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600200"/>
            <a:ext cx="8964488" cy="4525963"/>
          </a:xfrm>
        </p:spPr>
        <p:txBody>
          <a:bodyPr>
            <a:normAutofit/>
          </a:bodyPr>
          <a:lstStyle/>
          <a:p>
            <a:pPr marL="0" indent="0">
              <a:buNone/>
            </a:pPr>
            <a:r>
              <a:rPr lang="ru-RU" dirty="0"/>
              <a:t>Существуют ли исключения, когда «</a:t>
            </a:r>
            <a:r>
              <a:rPr lang="ru-RU" dirty="0" err="1"/>
              <a:t>видят»руками</a:t>
            </a:r>
            <a:r>
              <a:rPr lang="ru-RU" dirty="0"/>
              <a:t>, слышат, воспринимая колебания воздуха, а не звуки?</a:t>
            </a:r>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p:txBody>
      </p:sp>
    </p:spTree>
    <p:extLst>
      <p:ext uri="{BB962C8B-B14F-4D97-AF65-F5344CB8AC3E}">
        <p14:creationId xmlns:p14="http://schemas.microsoft.com/office/powerpoint/2010/main" val="2892056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a:t>«Слепой художник»</a:t>
            </a:r>
            <a:br>
              <a:rPr lang="ru-RU" dirty="0"/>
            </a:br>
            <a:endParaRPr lang="ru-RU" dirty="0"/>
          </a:p>
        </p:txBody>
      </p:sp>
      <p:sp>
        <p:nvSpPr>
          <p:cNvPr id="3" name="Объект 2"/>
          <p:cNvSpPr>
            <a:spLocks noGrp="1"/>
          </p:cNvSpPr>
          <p:nvPr>
            <p:ph idx="1"/>
          </p:nvPr>
        </p:nvSpPr>
        <p:spPr>
          <a:xfrm>
            <a:off x="-29019" y="499285"/>
            <a:ext cx="9173019" cy="3744417"/>
          </a:xfrm>
        </p:spPr>
        <p:txBody>
          <a:bodyPr>
            <a:normAutofit fontScale="55000" lnSpcReduction="20000"/>
          </a:bodyPr>
          <a:lstStyle/>
          <a:p>
            <a:pPr marL="0" indent="0">
              <a:buNone/>
            </a:pPr>
            <a:endParaRPr lang="ru-RU" dirty="0"/>
          </a:p>
          <a:p>
            <a:pPr marL="0" indent="0">
              <a:buNone/>
            </a:pPr>
            <a:r>
              <a:rPr lang="ru-RU" dirty="0"/>
              <a:t>На первый взгляд картины кажутся не стоящими того, чтобы обращать на них особое внимание если не знать, что их автор – слепой харьковский художник Дмитрий Дидоренко.</a:t>
            </a:r>
          </a:p>
          <a:p>
            <a:pPr marL="0" indent="0">
              <a:buNone/>
            </a:pPr>
            <a:endParaRPr lang="ru-RU" dirty="0"/>
          </a:p>
          <a:p>
            <a:pPr marL="0" indent="0">
              <a:buNone/>
            </a:pPr>
            <a:r>
              <a:rPr lang="ru-RU" dirty="0"/>
              <a:t>Дмитрий не был слепым от рождения: он потерял зрение, подорвавшись на старой немецкой мине во время поиска останков солдат, пропавших без вести на Второй мировой войне. До этого Дидоренко уже был известен как художник, но случившая трагедия перечеркнула все его надежды на дальнейшее будущее. Чтобы вывести Дмитрия из депрессии, один из его друзей предложил организовать выставку старых работ художника. Именно это событие подтолкнуло нашего героя к тому, чтобы снова взяться за кисть, - он хотел доказать, что все еще является художником, пусть даже потерявшим зрение. Вначале его работы мало чем напоминали картины, но многие часы практики дали свои результаты: Дмитрий снова стал рисовать. Вот его картины.</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59799" y="4252474"/>
            <a:ext cx="4644449" cy="2614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04248" y="3388136"/>
            <a:ext cx="2336304" cy="3469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863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6632"/>
            <a:ext cx="9036496" cy="6336704"/>
          </a:xfrm>
        </p:spPr>
        <p:txBody>
          <a:bodyPr>
            <a:normAutofit fontScale="85000" lnSpcReduction="10000"/>
          </a:bodyPr>
          <a:lstStyle/>
          <a:p>
            <a:pPr marL="0" indent="0">
              <a:buNone/>
            </a:pPr>
            <a:r>
              <a:rPr lang="ru-RU" b="1" dirty="0">
                <a:solidFill>
                  <a:srgbClr val="00B050"/>
                </a:solidFill>
              </a:rPr>
              <a:t>1ряд отвечает за периферический, </a:t>
            </a:r>
            <a:r>
              <a:rPr lang="ru-RU" b="1" dirty="0">
                <a:solidFill>
                  <a:schemeClr val="accent1"/>
                </a:solidFill>
              </a:rPr>
              <a:t>2- за проводниковый</a:t>
            </a:r>
            <a:r>
              <a:rPr lang="ru-RU" b="1" dirty="0"/>
              <a:t>, а </a:t>
            </a:r>
            <a:r>
              <a:rPr lang="ru-RU" b="1" dirty="0">
                <a:solidFill>
                  <a:srgbClr val="C00000"/>
                </a:solidFill>
              </a:rPr>
              <a:t>3 за центральный отделы анализатора</a:t>
            </a:r>
            <a:r>
              <a:rPr lang="ru-RU" b="1" dirty="0"/>
              <a:t>. </a:t>
            </a:r>
          </a:p>
          <a:p>
            <a:pPr marL="0" indent="0">
              <a:buNone/>
            </a:pPr>
            <a:r>
              <a:rPr lang="ru-RU" b="1" dirty="0"/>
              <a:t>Если назван тот отдел анализатора, за который отвечает ряд, по обучающиеся хлопают в ладоши.</a:t>
            </a:r>
          </a:p>
          <a:p>
            <a:pPr marL="0" indent="0">
              <a:buNone/>
            </a:pPr>
            <a:endParaRPr lang="ru-RU" b="1" dirty="0" smtClean="0"/>
          </a:p>
          <a:p>
            <a:pPr marL="0" indent="0" algn="ctr">
              <a:buNone/>
            </a:pPr>
            <a:r>
              <a:rPr lang="ru-RU" b="1" dirty="0" smtClean="0"/>
              <a:t>1)Вкусовая </a:t>
            </a:r>
            <a:r>
              <a:rPr lang="ru-RU" b="1" dirty="0"/>
              <a:t>зона в теменной </a:t>
            </a:r>
            <a:r>
              <a:rPr lang="ru-RU" b="1" dirty="0" smtClean="0"/>
              <a:t>доле</a:t>
            </a:r>
          </a:p>
          <a:p>
            <a:pPr marL="0" indent="0" algn="ctr">
              <a:buNone/>
            </a:pPr>
            <a:r>
              <a:rPr lang="ru-RU" b="1" dirty="0">
                <a:solidFill>
                  <a:srgbClr val="FF0000"/>
                </a:solidFill>
              </a:rPr>
              <a:t>2) Зрительный </a:t>
            </a:r>
            <a:r>
              <a:rPr lang="ru-RU" b="1" dirty="0" smtClean="0">
                <a:solidFill>
                  <a:srgbClr val="FF0000"/>
                </a:solidFill>
              </a:rPr>
              <a:t>нерв</a:t>
            </a:r>
          </a:p>
          <a:p>
            <a:pPr marL="0" indent="0" algn="ctr">
              <a:buNone/>
            </a:pPr>
            <a:r>
              <a:rPr lang="ru-RU" b="1" dirty="0"/>
              <a:t>3) Слуховые рецепторы </a:t>
            </a:r>
            <a:endParaRPr lang="ru-RU" b="1" dirty="0" smtClean="0"/>
          </a:p>
          <a:p>
            <a:pPr marL="0" indent="0" algn="ctr">
              <a:buNone/>
            </a:pPr>
            <a:r>
              <a:rPr lang="ru-RU" b="1" dirty="0">
                <a:solidFill>
                  <a:srgbClr val="FF0000"/>
                </a:solidFill>
              </a:rPr>
              <a:t>4) Зрительная зона в затылочной </a:t>
            </a:r>
            <a:r>
              <a:rPr lang="ru-RU" b="1" dirty="0" smtClean="0">
                <a:solidFill>
                  <a:srgbClr val="FF0000"/>
                </a:solidFill>
              </a:rPr>
              <a:t>доле</a:t>
            </a:r>
          </a:p>
          <a:p>
            <a:pPr marL="0" indent="0" algn="ctr">
              <a:buNone/>
            </a:pPr>
            <a:r>
              <a:rPr lang="ru-RU" b="1" dirty="0"/>
              <a:t>5) Рецепторы ротовой </a:t>
            </a:r>
            <a:r>
              <a:rPr lang="ru-RU" b="1" dirty="0" smtClean="0"/>
              <a:t>полости</a:t>
            </a:r>
          </a:p>
          <a:p>
            <a:pPr marL="0" indent="0" algn="ctr">
              <a:buNone/>
            </a:pPr>
            <a:r>
              <a:rPr lang="ru-RU" b="1" dirty="0">
                <a:solidFill>
                  <a:srgbClr val="FF0000"/>
                </a:solidFill>
              </a:rPr>
              <a:t>6) Обонятельные рецепторы в полости </a:t>
            </a:r>
            <a:r>
              <a:rPr lang="ru-RU" b="1" dirty="0" smtClean="0">
                <a:solidFill>
                  <a:srgbClr val="FF0000"/>
                </a:solidFill>
              </a:rPr>
              <a:t>носа</a:t>
            </a:r>
          </a:p>
          <a:p>
            <a:pPr marL="0" indent="0" algn="ctr">
              <a:buNone/>
            </a:pPr>
            <a:r>
              <a:rPr lang="ru-RU" b="1" dirty="0"/>
              <a:t>7) Вестибулярная зона в височной </a:t>
            </a:r>
            <a:r>
              <a:rPr lang="ru-RU" b="1" dirty="0" smtClean="0"/>
              <a:t>доле</a:t>
            </a:r>
          </a:p>
          <a:p>
            <a:pPr marL="0" indent="0" algn="ctr">
              <a:buNone/>
            </a:pPr>
            <a:r>
              <a:rPr lang="ru-RU" b="1" dirty="0">
                <a:solidFill>
                  <a:srgbClr val="FF0000"/>
                </a:solidFill>
              </a:rPr>
              <a:t>8) Обонятельный </a:t>
            </a:r>
            <a:r>
              <a:rPr lang="ru-RU" b="1" dirty="0" smtClean="0">
                <a:solidFill>
                  <a:srgbClr val="FF0000"/>
                </a:solidFill>
              </a:rPr>
              <a:t>нерв</a:t>
            </a:r>
          </a:p>
          <a:p>
            <a:pPr marL="0" indent="0" algn="ctr">
              <a:buNone/>
            </a:pPr>
            <a:r>
              <a:rPr lang="ru-RU" b="1" dirty="0"/>
              <a:t>9) Слуховой нерв</a:t>
            </a:r>
          </a:p>
        </p:txBody>
      </p:sp>
    </p:spTree>
    <p:extLst>
      <p:ext uri="{BB962C8B-B14F-4D97-AF65-F5344CB8AC3E}">
        <p14:creationId xmlns:p14="http://schemas.microsoft.com/office/powerpoint/2010/main" val="3719261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dirty="0" smtClean="0"/>
              <a:t>Домашнее задание : Ответить на вопросы в конце параграфа</a:t>
            </a:r>
            <a:endParaRPr lang="ru-RU" dirty="0"/>
          </a:p>
        </p:txBody>
      </p:sp>
    </p:spTree>
    <p:extLst>
      <p:ext uri="{BB962C8B-B14F-4D97-AF65-F5344CB8AC3E}">
        <p14:creationId xmlns:p14="http://schemas.microsoft.com/office/powerpoint/2010/main" val="2592703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a:xfrm>
            <a:off x="685800" y="980728"/>
            <a:ext cx="7772400" cy="3888431"/>
          </a:xfrm>
        </p:spPr>
        <p:txBody>
          <a:bodyPr>
            <a:normAutofit/>
          </a:bodyPr>
          <a:lstStyle/>
          <a:p>
            <a:r>
              <a:rPr lang="ru-RU" sz="5400" b="1" dirty="0" smtClean="0"/>
              <a:t>Органы чувств. Анализаторы.</a:t>
            </a:r>
            <a:br>
              <a:rPr lang="ru-RU" sz="5400" b="1" dirty="0" smtClean="0"/>
            </a:br>
            <a:r>
              <a:rPr lang="ru-RU" sz="5400" b="1" dirty="0" smtClean="0"/>
              <a:t>Как действуют органы чувств и анализаторы.</a:t>
            </a:r>
            <a:endParaRPr lang="ru-RU" sz="5400" b="1" dirty="0"/>
          </a:p>
        </p:txBody>
      </p:sp>
    </p:spTree>
    <p:extLst>
      <p:ext uri="{BB962C8B-B14F-4D97-AF65-F5344CB8AC3E}">
        <p14:creationId xmlns:p14="http://schemas.microsoft.com/office/powerpoint/2010/main" val="1239288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434" y="476672"/>
            <a:ext cx="9144000" cy="4525963"/>
          </a:xfrm>
        </p:spPr>
        <p:txBody>
          <a:bodyPr>
            <a:normAutofit lnSpcReduction="10000"/>
          </a:bodyPr>
          <a:lstStyle/>
          <a:p>
            <a:pPr marL="0" indent="0" algn="ctr">
              <a:buNone/>
            </a:pPr>
            <a:r>
              <a:rPr lang="ru-RU" b="1" dirty="0" smtClean="0">
                <a:solidFill>
                  <a:srgbClr val="00B050"/>
                </a:solidFill>
              </a:rPr>
              <a:t>Ответить на вопросы</a:t>
            </a:r>
          </a:p>
          <a:p>
            <a:r>
              <a:rPr lang="ru-RU" dirty="0" smtClean="0">
                <a:solidFill>
                  <a:srgbClr val="FF0000"/>
                </a:solidFill>
              </a:rPr>
              <a:t>При </a:t>
            </a:r>
            <a:r>
              <a:rPr lang="ru-RU" dirty="0">
                <a:solidFill>
                  <a:srgbClr val="FF0000"/>
                </a:solidFill>
              </a:rPr>
              <a:t>простудных заболеваниях, когда нос заложен, еда кажется безвкусной, </a:t>
            </a:r>
            <a:r>
              <a:rPr lang="ru-RU" dirty="0" err="1">
                <a:solidFill>
                  <a:srgbClr val="FF0000"/>
                </a:solidFill>
              </a:rPr>
              <a:t>т.к</a:t>
            </a:r>
            <a:r>
              <a:rPr lang="ru-RU" dirty="0">
                <a:solidFill>
                  <a:srgbClr val="FF0000"/>
                </a:solidFill>
              </a:rPr>
              <a:t>…</a:t>
            </a:r>
          </a:p>
          <a:p>
            <a:r>
              <a:rPr lang="ru-RU" dirty="0"/>
              <a:t>Воспалительные заболевания носоглотки могут вызвать воспаление среднего уха и привести к глухоте, т.к. …</a:t>
            </a:r>
          </a:p>
          <a:p>
            <a:r>
              <a:rPr lang="ru-RU" dirty="0">
                <a:solidFill>
                  <a:srgbClr val="FF0000"/>
                </a:solidFill>
              </a:rPr>
              <a:t>Сильные звуки могут вызвать нарушение слуха, а поэтому при взрывах рекомендуют закрывать уши и открывать рот, т.к. …</a:t>
            </a: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64088" y="4223840"/>
            <a:ext cx="3779912" cy="2668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316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6633"/>
            <a:ext cx="9144000" cy="2232248"/>
          </a:xfrm>
        </p:spPr>
        <p:txBody>
          <a:bodyPr/>
          <a:lstStyle/>
          <a:p>
            <a:pPr marL="0" indent="0">
              <a:buNone/>
            </a:pPr>
            <a:r>
              <a:rPr lang="ru-RU" b="1" dirty="0">
                <a:solidFill>
                  <a:srgbClr val="FF0000"/>
                </a:solidFill>
              </a:rPr>
              <a:t>Что такое анализаторы и чем они отличаются от органов чувств? Объясните, почему И. П. Павлов называл анализаторы щупальцами мозга?</a:t>
            </a:r>
          </a:p>
          <a:p>
            <a:pPr marL="0" indent="0">
              <a:buNone/>
            </a:pP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31640" y="1818333"/>
            <a:ext cx="6678488" cy="5008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1759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02" y="116632"/>
            <a:ext cx="9148401" cy="4525963"/>
          </a:xfrm>
        </p:spPr>
        <p:txBody>
          <a:bodyPr/>
          <a:lstStyle/>
          <a:p>
            <a:pPr marL="0" indent="0">
              <a:buNone/>
            </a:pPr>
            <a:r>
              <a:rPr lang="ru-RU" b="1" dirty="0">
                <a:solidFill>
                  <a:srgbClr val="FF0000"/>
                </a:solidFill>
              </a:rPr>
              <a:t>Анализатор</a:t>
            </a:r>
            <a:r>
              <a:rPr lang="ru-RU" dirty="0"/>
              <a:t>-это система, обеспечивающая восприятие, доставку в мозг и анализ в нем какого либо вида информации.</a:t>
            </a:r>
          </a:p>
          <a:p>
            <a:pPr marL="0" indent="0">
              <a:buNone/>
            </a:pPr>
            <a:r>
              <a:rPr lang="ru-RU" b="1" dirty="0">
                <a:solidFill>
                  <a:srgbClr val="FF0000"/>
                </a:solidFill>
              </a:rPr>
              <a:t>Анализатор</a:t>
            </a:r>
            <a:r>
              <a:rPr lang="ru-RU" dirty="0"/>
              <a:t> - это единая система из определенных рецепторов, идущих от них проводящих путей и соответствующих зон коры больших полушарий.</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08103" y="3220105"/>
            <a:ext cx="3624421" cy="3637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797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84" y="404664"/>
            <a:ext cx="9122715" cy="4525963"/>
          </a:xfrm>
        </p:spPr>
        <p:txBody>
          <a:bodyPr/>
          <a:lstStyle/>
          <a:p>
            <a:pPr marL="0" indent="0">
              <a:buNone/>
            </a:pPr>
            <a:r>
              <a:rPr lang="ru-RU" b="1" dirty="0">
                <a:solidFill>
                  <a:srgbClr val="FF0000"/>
                </a:solidFill>
              </a:rPr>
              <a:t>Виды анализаторов: </a:t>
            </a:r>
            <a:r>
              <a:rPr lang="ru-RU" dirty="0"/>
              <a:t>зрительный, слуховой, вкусовой, вестибулярный, обонятельный, кожный и двигательный анализатор.</a:t>
            </a: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31640" y="2390775"/>
            <a:ext cx="6667500"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372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84" y="188640"/>
            <a:ext cx="9122715" cy="4525963"/>
          </a:xfrm>
        </p:spPr>
        <p:txBody>
          <a:bodyPr/>
          <a:lstStyle/>
          <a:p>
            <a:pPr marL="0" indent="0">
              <a:buNone/>
            </a:pPr>
            <a:r>
              <a:rPr lang="ru-RU" dirty="0"/>
              <a:t>В результате деятельности анализаторов в больших полушариях головного мозга возникают ощущения. Через ощущения происходит восприятие и ориентация в окружающей среде.</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81210" y="2286000"/>
            <a:ext cx="6619875"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6187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260648"/>
            <a:ext cx="9036496" cy="4525963"/>
          </a:xfrm>
        </p:spPr>
        <p:txBody>
          <a:bodyPr/>
          <a:lstStyle/>
          <a:p>
            <a:pPr marL="0" indent="0">
              <a:buNone/>
            </a:pPr>
            <a:endParaRPr lang="ru-RU" dirty="0"/>
          </a:p>
          <a:p>
            <a:pPr marL="0" indent="0" algn="ctr">
              <a:buNone/>
            </a:pPr>
            <a:r>
              <a:rPr lang="ru-RU" b="1" dirty="0">
                <a:solidFill>
                  <a:srgbClr val="FF0000"/>
                </a:solidFill>
              </a:rPr>
              <a:t>Составьте схему строения анализатора. </a:t>
            </a:r>
          </a:p>
          <a:p>
            <a:pPr marL="0" indent="0">
              <a:buNone/>
            </a:pPr>
            <a:endParaRPr lang="ru-RU"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1560" y="1844824"/>
            <a:ext cx="8105775"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7301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126163"/>
          </a:xfrm>
        </p:spPr>
        <p:txBody>
          <a:bodyPr>
            <a:normAutofit/>
          </a:bodyPr>
          <a:lstStyle/>
          <a:p>
            <a:pPr marL="0" indent="0" algn="ctr">
              <a:buNone/>
            </a:pPr>
            <a:r>
              <a:rPr lang="ru-RU" b="1" dirty="0">
                <a:solidFill>
                  <a:srgbClr val="FF0000"/>
                </a:solidFill>
              </a:rPr>
              <a:t>Периферический </a:t>
            </a:r>
            <a:r>
              <a:rPr lang="ru-RU" b="1" dirty="0" smtClean="0">
                <a:solidFill>
                  <a:srgbClr val="FF0000"/>
                </a:solidFill>
              </a:rPr>
              <a:t>отдел (орган </a:t>
            </a:r>
            <a:r>
              <a:rPr lang="ru-RU" b="1" dirty="0">
                <a:solidFill>
                  <a:srgbClr val="FF0000"/>
                </a:solidFill>
              </a:rPr>
              <a:t>чувств с </a:t>
            </a:r>
            <a:r>
              <a:rPr lang="ru-RU" b="1" dirty="0" smtClean="0">
                <a:solidFill>
                  <a:srgbClr val="FF0000"/>
                </a:solidFill>
              </a:rPr>
              <a:t>рецепторами)</a:t>
            </a:r>
            <a:endParaRPr lang="ru-RU" b="1" dirty="0">
              <a:solidFill>
                <a:srgbClr val="FF0000"/>
              </a:solidFill>
            </a:endParaRPr>
          </a:p>
          <a:p>
            <a:pPr marL="0" indent="0" algn="ctr">
              <a:buNone/>
            </a:pPr>
            <a:endParaRPr lang="ru-RU" dirty="0">
              <a:solidFill>
                <a:srgbClr val="FF0000"/>
              </a:solidFill>
            </a:endParaRPr>
          </a:p>
          <a:p>
            <a:pPr marL="0" indent="0" algn="ctr">
              <a:buNone/>
            </a:pPr>
            <a:endParaRPr lang="ru-RU" dirty="0" smtClean="0"/>
          </a:p>
          <a:p>
            <a:pPr marL="0" indent="0" algn="ctr">
              <a:buNone/>
            </a:pPr>
            <a:endParaRPr lang="ru-RU" dirty="0" smtClean="0"/>
          </a:p>
          <a:p>
            <a:pPr marL="0" indent="0" algn="ctr">
              <a:buNone/>
            </a:pPr>
            <a:r>
              <a:rPr lang="ru-RU" b="1" dirty="0" smtClean="0">
                <a:solidFill>
                  <a:srgbClr val="00B050"/>
                </a:solidFill>
              </a:rPr>
              <a:t>Проводниковый отдел (чувствительные </a:t>
            </a:r>
            <a:r>
              <a:rPr lang="ru-RU" b="1" dirty="0">
                <a:solidFill>
                  <a:srgbClr val="00B050"/>
                </a:solidFill>
              </a:rPr>
              <a:t>или смешанные нервы </a:t>
            </a:r>
            <a:r>
              <a:rPr lang="ru-RU" b="1" dirty="0" smtClean="0">
                <a:solidFill>
                  <a:srgbClr val="00B050"/>
                </a:solidFill>
              </a:rPr>
              <a:t>)</a:t>
            </a:r>
            <a:endParaRPr lang="ru-RU" b="1" dirty="0">
              <a:solidFill>
                <a:srgbClr val="00B050"/>
              </a:solidFill>
            </a:endParaRPr>
          </a:p>
          <a:p>
            <a:pPr marL="0" indent="0" algn="ctr">
              <a:buNone/>
            </a:pPr>
            <a:endParaRPr lang="ru-RU" dirty="0" smtClean="0"/>
          </a:p>
          <a:p>
            <a:pPr marL="0" indent="0" algn="ctr">
              <a:buNone/>
            </a:pPr>
            <a:endParaRPr lang="ru-RU" dirty="0" smtClean="0"/>
          </a:p>
          <a:p>
            <a:pPr marL="0" indent="0" algn="ctr">
              <a:buNone/>
            </a:pPr>
            <a:r>
              <a:rPr lang="ru-RU" b="1" dirty="0" smtClean="0">
                <a:solidFill>
                  <a:srgbClr val="C00000"/>
                </a:solidFill>
              </a:rPr>
              <a:t>Центральный отдел    ( </a:t>
            </a:r>
            <a:r>
              <a:rPr lang="ru-RU" b="1" dirty="0">
                <a:solidFill>
                  <a:srgbClr val="C00000"/>
                </a:solidFill>
              </a:rPr>
              <a:t>зона коры больших </a:t>
            </a:r>
            <a:r>
              <a:rPr lang="ru-RU" b="1" dirty="0" smtClean="0">
                <a:solidFill>
                  <a:srgbClr val="C00000"/>
                </a:solidFill>
              </a:rPr>
              <a:t>пол)</a:t>
            </a:r>
            <a:endParaRPr lang="ru-RU" b="1" dirty="0">
              <a:solidFill>
                <a:srgbClr val="C00000"/>
              </a:solidFill>
            </a:endParaRPr>
          </a:p>
          <a:p>
            <a:pPr marL="0" indent="0" algn="ctr">
              <a:buNone/>
            </a:pPr>
            <a:endParaRPr lang="ru-RU" dirty="0" smtClean="0"/>
          </a:p>
          <a:p>
            <a:pPr marL="0" indent="0">
              <a:buNone/>
            </a:pPr>
            <a:endParaRPr lang="ru-RU" dirty="0" smtClean="0"/>
          </a:p>
          <a:p>
            <a:pPr marL="0" indent="0">
              <a:buNone/>
            </a:pPr>
            <a:endParaRPr lang="ru-RU" dirty="0"/>
          </a:p>
          <a:p>
            <a:pPr marL="0" indent="0">
              <a:buNone/>
            </a:pPr>
            <a:endParaRPr lang="ru-RU" dirty="0"/>
          </a:p>
          <a:p>
            <a:pPr marL="0" indent="0">
              <a:buNone/>
            </a:pPr>
            <a:endParaRPr lang="ru-RU" dirty="0"/>
          </a:p>
          <a:p>
            <a:pPr marL="0" indent="0">
              <a:buNone/>
            </a:pPr>
            <a:endParaRPr lang="ru-RU" dirty="0"/>
          </a:p>
        </p:txBody>
      </p:sp>
      <p:sp>
        <p:nvSpPr>
          <p:cNvPr id="4" name="Стрелка вниз 3"/>
          <p:cNvSpPr/>
          <p:nvPr/>
        </p:nvSpPr>
        <p:spPr>
          <a:xfrm>
            <a:off x="4499992" y="1149508"/>
            <a:ext cx="360040" cy="14874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4497078" y="4005064"/>
            <a:ext cx="362954"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028014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TotalTime>
  <Words>517</Words>
  <Application>Microsoft Office PowerPoint</Application>
  <PresentationFormat>Экран (4:3)</PresentationFormat>
  <Paragraphs>54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Органы чувств. Анализаторы. Как действуют органы чувств и анализаторы.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«Слепой художник»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Вероника</dc:creator>
  <cp:lastModifiedBy>Вероника</cp:lastModifiedBy>
  <cp:revision>17</cp:revision>
  <dcterms:created xsi:type="dcterms:W3CDTF">2017-04-12T13:15:39Z</dcterms:created>
  <dcterms:modified xsi:type="dcterms:W3CDTF">2017-10-09T17:37:04Z</dcterms:modified>
</cp:coreProperties>
</file>