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85" r:id="rId5"/>
    <p:sldId id="273"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4" r:id="rId21"/>
    <p:sldId id="275" r:id="rId22"/>
    <p:sldId id="276" r:id="rId23"/>
    <p:sldId id="277" r:id="rId24"/>
    <p:sldId id="278" r:id="rId25"/>
    <p:sldId id="283" r:id="rId26"/>
    <p:sldId id="282" r:id="rId27"/>
    <p:sldId id="281" r:id="rId28"/>
    <p:sldId id="280" r:id="rId29"/>
    <p:sldId id="279"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2" d="100"/>
          <a:sy n="52" d="100"/>
        </p:scale>
        <p:origin x="-99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07.07.2016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07.07.2016</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2928935"/>
            <a:ext cx="8458200" cy="2000263"/>
          </a:xfrm>
        </p:spPr>
        <p:txBody>
          <a:bodyPr>
            <a:normAutofit/>
          </a:bodyPr>
          <a:lstStyle/>
          <a:p>
            <a:pPr algn="ctr"/>
            <a:r>
              <a:rPr lang="ru-RU" smtClean="0">
                <a:solidFill>
                  <a:schemeClr val="accent2">
                    <a:lumMod val="75000"/>
                  </a:schemeClr>
                </a:solidFill>
              </a:rPr>
              <a:t>Концерт- лекция по проекту «Старинный стиль.От истоков к «новой жизни»</a:t>
            </a:r>
            <a:endParaRPr lang="ru-RU">
              <a:solidFill>
                <a:schemeClr val="accent2">
                  <a:lumMod val="75000"/>
                </a:schemeClr>
              </a:solidFill>
            </a:endParaRPr>
          </a:p>
        </p:txBody>
      </p:sp>
      <p:sp>
        <p:nvSpPr>
          <p:cNvPr id="3" name="Подзаголовок 2"/>
          <p:cNvSpPr>
            <a:spLocks noGrp="1"/>
          </p:cNvSpPr>
          <p:nvPr>
            <p:ph type="subTitle" idx="1"/>
          </p:nvPr>
        </p:nvSpPr>
        <p:spPr>
          <a:xfrm>
            <a:off x="381000" y="785794"/>
            <a:ext cx="8458200" cy="1714512"/>
          </a:xfrm>
        </p:spPr>
        <p:txBody>
          <a:bodyPr>
            <a:noAutofit/>
          </a:bodyPr>
          <a:lstStyle/>
          <a:p>
            <a:pPr algn="ctr"/>
            <a:r>
              <a:rPr lang="ru-RU" sz="8800" b="1" smtClean="0">
                <a:solidFill>
                  <a:srgbClr val="C00000"/>
                </a:solidFill>
                <a:latin typeface="Segoe Script" pitchFamily="34" charset="0"/>
              </a:rPr>
              <a:t>Пастораль</a:t>
            </a:r>
            <a:r>
              <a:rPr lang="ru-RU" sz="8800" smtClean="0"/>
              <a:t> </a:t>
            </a:r>
            <a:endParaRPr lang="ru-RU" sz="8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285860"/>
            <a:ext cx="8686800" cy="5072098"/>
          </a:xfrm>
        </p:spPr>
        <p:txBody>
          <a:bodyPr>
            <a:normAutofit fontScale="55000" lnSpcReduction="20000"/>
          </a:bodyPr>
          <a:lstStyle/>
          <a:p>
            <a:pPr lvl="0">
              <a:buNone/>
            </a:pPr>
            <a:r>
              <a:rPr lang="ru-RU" smtClean="0"/>
              <a:t>	</a:t>
            </a:r>
          </a:p>
          <a:p>
            <a:pPr lvl="0">
              <a:buNone/>
            </a:pPr>
            <a:r>
              <a:rPr lang="ru-RU" smtClean="0"/>
              <a:t> </a:t>
            </a:r>
            <a:r>
              <a:rPr lang="ru-RU" smtClean="0"/>
              <a:t>   </a:t>
            </a:r>
          </a:p>
          <a:p>
            <a:pPr lvl="0" algn="just">
              <a:buNone/>
            </a:pPr>
            <a:r>
              <a:rPr lang="ru-RU" b="1" smtClean="0"/>
              <a:t> </a:t>
            </a:r>
            <a:r>
              <a:rPr lang="ru-RU" b="1" smtClean="0"/>
              <a:t>    </a:t>
            </a:r>
            <a:r>
              <a:rPr lang="ru-RU" b="1" smtClean="0"/>
              <a:t>К середине XVII широкая волна интереса к данному жанру перемещается в Германию, Англию, но прежде всего во Францию, где удерживается длительное время. </a:t>
            </a:r>
          </a:p>
          <a:p>
            <a:pPr algn="just">
              <a:buNone/>
            </a:pPr>
            <a:r>
              <a:rPr lang="ru-RU" b="1" smtClean="0"/>
              <a:t>	Появляются </a:t>
            </a:r>
            <a:r>
              <a:rPr lang="ru-RU" b="1" smtClean="0"/>
              <a:t>пасторальные балеты. Можно отметить как нечто совершенно новое -  галантное наклонение французской музыкально-театральной пасторали, то есть пастораль постепенно теряет естественность, но приобретает изящество, блеск, некоторую театральность.</a:t>
            </a:r>
          </a:p>
          <a:p>
            <a:pPr algn="just">
              <a:buNone/>
            </a:pPr>
            <a:r>
              <a:rPr lang="ru-RU" b="1" smtClean="0"/>
              <a:t> </a:t>
            </a:r>
            <a:r>
              <a:rPr lang="ru-RU" b="1" smtClean="0"/>
              <a:t>	 </a:t>
            </a:r>
            <a:r>
              <a:rPr lang="ru-RU" b="1" smtClean="0"/>
              <a:t>Вскоре французской музыке для воплощения пасторали в “нежной манере” уже не понадобится помощь стихов или сценических персонажей: пройдя оперно-балетную школу, она научилась чисто инструментальными средствами передавать разнообразные оттенки лирической выразительности, найденные в галантных пасторалях. Широкий спектр таких оттенков представлен в клавесинной музыке, и особенно – в пьесах Ф. Куперена, музыка которого тесно связана с современным ему музыкальным театром. </a:t>
            </a:r>
          </a:p>
          <a:p>
            <a:pPr>
              <a:buNone/>
            </a:pPr>
            <a:r>
              <a:rPr lang="ru-RU" b="1" smtClean="0"/>
              <a:t> </a:t>
            </a:r>
            <a:endParaRPr lang="ru-RU"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457200"/>
            <a:ext cx="8205814" cy="838200"/>
          </a:xfrm>
        </p:spPr>
        <p:txBody>
          <a:bodyPr>
            <a:normAutofit fontScale="90000"/>
          </a:bodyPr>
          <a:lstStyle/>
          <a:p>
            <a:r>
              <a:rPr lang="ru-RU" sz="2200" b="1" smtClean="0"/>
              <a:t/>
            </a:r>
            <a:br>
              <a:rPr lang="ru-RU" sz="2200" b="1" smtClean="0"/>
            </a:br>
            <a:r>
              <a:rPr lang="ru-RU" sz="2200" b="1" smtClean="0"/>
              <a:t/>
            </a:r>
            <a:br>
              <a:rPr lang="ru-RU" sz="2200" b="1" smtClean="0"/>
            </a:br>
            <a:r>
              <a:rPr lang="ru-RU" sz="2700" b="1" smtClean="0"/>
              <a:t>3.</a:t>
            </a:r>
            <a:r>
              <a:rPr lang="ru-RU" sz="2700" b="1" smtClean="0">
                <a:solidFill>
                  <a:srgbClr val="00B050"/>
                </a:solidFill>
              </a:rPr>
              <a:t>Ф.Куперен  </a:t>
            </a:r>
            <a:r>
              <a:rPr lang="ru-RU" sz="2700" b="1" smtClean="0"/>
              <a:t>Пастораль</a:t>
            </a:r>
            <a:r>
              <a:rPr lang="ru-RU" sz="2700" b="1" smtClean="0"/>
              <a:t>. </a:t>
            </a:r>
            <a:r>
              <a:rPr lang="ru-RU" sz="2200" b="1" smtClean="0"/>
              <a:t/>
            </a:r>
            <a:br>
              <a:rPr lang="ru-RU" sz="2200" b="1" smtClean="0"/>
            </a:br>
            <a:r>
              <a:rPr lang="ru-RU" sz="2200" b="1" smtClean="0"/>
              <a:t>Исполняет </a:t>
            </a:r>
            <a:r>
              <a:rPr lang="ru-RU" sz="2200" b="1" smtClean="0"/>
              <a:t>дуэт преподавателей в составе   </a:t>
            </a:r>
            <a:r>
              <a:rPr lang="ru-RU" sz="2200" b="1" smtClean="0">
                <a:solidFill>
                  <a:srgbClr val="C00000"/>
                </a:solidFill>
              </a:rPr>
              <a:t>Анатолий Мещеряков </a:t>
            </a:r>
            <a:r>
              <a:rPr lang="ru-RU" sz="2200" b="1" smtClean="0"/>
              <a:t>(балалайка) и </a:t>
            </a:r>
            <a:r>
              <a:rPr lang="ru-RU" sz="2200" b="1" smtClean="0">
                <a:solidFill>
                  <a:srgbClr val="C00000"/>
                </a:solidFill>
              </a:rPr>
              <a:t>Людмила Воробкова </a:t>
            </a:r>
            <a:r>
              <a:rPr lang="ru-RU" sz="2200" b="1" smtClean="0"/>
              <a:t>(</a:t>
            </a:r>
            <a:r>
              <a:rPr lang="ru-RU" sz="2200" b="1" smtClean="0"/>
              <a:t>фортепиано</a:t>
            </a:r>
            <a:r>
              <a:rPr lang="ru-RU" sz="2200" b="1" smtClean="0"/>
              <a:t>).</a:t>
            </a:r>
            <a:r>
              <a:rPr lang="ru-RU" smtClean="0"/>
              <a:t/>
            </a:r>
            <a:br>
              <a:rPr lang="ru-RU" smtClean="0"/>
            </a:br>
            <a:endParaRPr lang="ru-RU"/>
          </a:p>
        </p:txBody>
      </p:sp>
      <p:pic>
        <p:nvPicPr>
          <p:cNvPr id="4" name="Содержимое 3" descr="куперен.jpg"/>
          <p:cNvPicPr>
            <a:picLocks noGrp="1" noChangeAspect="1"/>
          </p:cNvPicPr>
          <p:nvPr>
            <p:ph idx="1"/>
          </p:nvPr>
        </p:nvPicPr>
        <p:blipFill>
          <a:blip r:embed="rId2"/>
          <a:stretch>
            <a:fillRect/>
          </a:stretch>
        </p:blipFill>
        <p:spPr>
          <a:xfrm>
            <a:off x="1214414" y="1554163"/>
            <a:ext cx="7072361" cy="4946672"/>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686800" cy="2071678"/>
          </a:xfrm>
        </p:spPr>
        <p:txBody>
          <a:bodyPr>
            <a:noAutofit/>
          </a:bodyPr>
          <a:lstStyle/>
          <a:p>
            <a:r>
              <a:rPr lang="ru-RU" sz="2400" b="1" smtClean="0">
                <a:solidFill>
                  <a:schemeClr val="tx1"/>
                </a:solidFill>
              </a:rPr>
              <a:t>4</a:t>
            </a:r>
            <a:r>
              <a:rPr lang="ru-RU" sz="2400" b="1" smtClean="0">
                <a:solidFill>
                  <a:srgbClr val="00B050"/>
                </a:solidFill>
              </a:rPr>
              <a:t>.ф. Бургмюллер</a:t>
            </a:r>
            <a:r>
              <a:rPr lang="ru-RU" sz="2400" b="1" smtClean="0"/>
              <a:t>. Пастораль</a:t>
            </a:r>
            <a:r>
              <a:rPr lang="ru-RU" sz="2400" b="1" smtClean="0"/>
              <a:t>. </a:t>
            </a:r>
            <a:r>
              <a:rPr lang="ru-RU" sz="1800" b="1" smtClean="0"/>
              <a:t/>
            </a:r>
            <a:br>
              <a:rPr lang="ru-RU" sz="1800" b="1" smtClean="0"/>
            </a:br>
            <a:r>
              <a:rPr lang="ru-RU" sz="1800" b="1" smtClean="0">
                <a:solidFill>
                  <a:srgbClr val="0070C0"/>
                </a:solidFill>
              </a:rPr>
              <a:t>Асадова </a:t>
            </a:r>
            <a:r>
              <a:rPr lang="ru-RU" sz="1800" b="1" smtClean="0">
                <a:solidFill>
                  <a:srgbClr val="0070C0"/>
                </a:solidFill>
              </a:rPr>
              <a:t>Эллада</a:t>
            </a:r>
            <a:r>
              <a:rPr lang="ru-RU" sz="1800" b="1" smtClean="0"/>
              <a:t>. </a:t>
            </a:r>
            <a:r>
              <a:rPr lang="ru-RU" sz="1800" b="1" smtClean="0"/>
              <a:t>(фортепиано)</a:t>
            </a:r>
            <a:br>
              <a:rPr lang="ru-RU" sz="1800" b="1" smtClean="0"/>
            </a:br>
            <a:r>
              <a:rPr lang="ru-RU" sz="1800" b="1" smtClean="0"/>
              <a:t>Преподаватель </a:t>
            </a:r>
            <a:r>
              <a:rPr lang="ru-RU" sz="1800" b="1" smtClean="0">
                <a:solidFill>
                  <a:srgbClr val="FF0000"/>
                </a:solidFill>
              </a:rPr>
              <a:t>Макарова </a:t>
            </a:r>
            <a:r>
              <a:rPr lang="ru-RU" sz="1800" b="1" i="1" smtClean="0">
                <a:solidFill>
                  <a:srgbClr val="FF0000"/>
                </a:solidFill>
              </a:rPr>
              <a:t>Людмила Михайловна .</a:t>
            </a:r>
            <a:r>
              <a:rPr lang="ru-RU" sz="1800" b="1" i="1" smtClean="0"/>
              <a:t/>
            </a:r>
            <a:br>
              <a:rPr lang="ru-RU" sz="1800" b="1" i="1" smtClean="0"/>
            </a:br>
            <a:r>
              <a:rPr lang="ru-RU" sz="1600" b="1" i="1" smtClean="0"/>
              <a:t>Это произведение включено в сборник этюдов, которые имеют названия, автор задумал каждый этюд в определённом жанре, и один из них решил написать в таком старинном стиле. </a:t>
            </a:r>
            <a:endParaRPr lang="ru-RU" sz="1600" i="1"/>
          </a:p>
        </p:txBody>
      </p:sp>
      <p:pic>
        <p:nvPicPr>
          <p:cNvPr id="4" name="Содержимое 3" descr="эллада.jpg"/>
          <p:cNvPicPr>
            <a:picLocks noGrp="1" noChangeAspect="1"/>
          </p:cNvPicPr>
          <p:nvPr>
            <p:ph idx="1"/>
          </p:nvPr>
        </p:nvPicPr>
        <p:blipFill>
          <a:blip r:embed="rId2"/>
          <a:stretch>
            <a:fillRect/>
          </a:stretch>
        </p:blipFill>
        <p:spPr>
          <a:xfrm>
            <a:off x="1571604" y="1928812"/>
            <a:ext cx="6143668" cy="4929188"/>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pPr algn="just"/>
            <a:r>
              <a:rPr lang="ru-RU" b="1" smtClean="0"/>
              <a:t>Сицилиа́на (итал. siciliana — сицилийская) — старинный итальянский танец пасторального характера, возможно, сицилийского происхождения.</a:t>
            </a:r>
          </a:p>
          <a:p>
            <a:pPr algn="just"/>
            <a:r>
              <a:rPr lang="ru-RU" b="1" smtClean="0"/>
              <a:t>Первые упоминания о сицилиане – XIV век.  Особенно распространена в инструментальной и вокальной музыке XVII—XVIII веков.</a:t>
            </a:r>
          </a:p>
          <a:p>
            <a:pPr algn="just"/>
            <a:r>
              <a:rPr lang="ru-RU" b="1" smtClean="0"/>
              <a:t>Сицилиана обычно исполняется в умеренном темпе. Наиболее распространённые размер 68 Для неё также характерен минорный лад.</a:t>
            </a:r>
          </a:p>
          <a:p>
            <a:pPr algn="just"/>
            <a:r>
              <a:rPr lang="ru-RU" b="1" smtClean="0"/>
              <a:t>Сицилиану использовали в своём творчестве практически все композиторы эпохи барокко — А. Скарлатти, Г. Ф. Гендель, И. С. Бах и другие.</a:t>
            </a:r>
          </a:p>
          <a:p>
            <a:pPr algn="just"/>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571612"/>
          </a:xfrm>
        </p:spPr>
        <p:txBody>
          <a:bodyPr>
            <a:normAutofit fontScale="90000"/>
          </a:bodyPr>
          <a:lstStyle/>
          <a:p>
            <a:r>
              <a:rPr lang="ru-RU" sz="2700" b="1" smtClean="0">
                <a:solidFill>
                  <a:srgbClr val="00B050"/>
                </a:solidFill>
              </a:rPr>
              <a:t/>
            </a:r>
            <a:br>
              <a:rPr lang="ru-RU" sz="2700" b="1" smtClean="0">
                <a:solidFill>
                  <a:srgbClr val="00B050"/>
                </a:solidFill>
              </a:rPr>
            </a:br>
            <a:r>
              <a:rPr lang="ru-RU" sz="2700" b="1" smtClean="0">
                <a:solidFill>
                  <a:srgbClr val="00B050"/>
                </a:solidFill>
              </a:rPr>
              <a:t>5.Сицилиана</a:t>
            </a:r>
            <a:r>
              <a:rPr lang="ru-RU" sz="2700" b="1" smtClean="0">
                <a:solidFill>
                  <a:srgbClr val="00B050"/>
                </a:solidFill>
              </a:rPr>
              <a:t>. </a:t>
            </a:r>
            <a:r>
              <a:rPr lang="ru-RU" sz="2700" b="1" smtClean="0"/>
              <a:t>И.С. Бах</a:t>
            </a:r>
            <a:r>
              <a:rPr lang="ru-RU" sz="2700" b="1" smtClean="0"/>
              <a:t>.</a:t>
            </a:r>
            <a:r>
              <a:rPr lang="ru-RU" sz="2200" b="1" smtClean="0"/>
              <a:t> </a:t>
            </a:r>
            <a:r>
              <a:rPr lang="ru-RU" sz="2200" b="1" smtClean="0"/>
              <a:t/>
            </a:r>
            <a:br>
              <a:rPr lang="ru-RU" sz="2200" b="1" smtClean="0"/>
            </a:br>
            <a:r>
              <a:rPr lang="ru-RU" sz="2000" b="1" smtClean="0"/>
              <a:t> Исполняет </a:t>
            </a:r>
            <a:r>
              <a:rPr lang="ru-RU" sz="2000" b="1" smtClean="0"/>
              <a:t>дуэт преподавателей в </a:t>
            </a:r>
            <a:r>
              <a:rPr lang="ru-RU" sz="2000" b="1" smtClean="0"/>
              <a:t>составе   </a:t>
            </a:r>
            <a:r>
              <a:rPr lang="ru-RU" sz="2000" b="1" smtClean="0"/>
              <a:t/>
            </a:r>
            <a:br>
              <a:rPr lang="ru-RU" sz="2000" b="1" smtClean="0"/>
            </a:br>
            <a:r>
              <a:rPr lang="ru-RU" sz="2000" b="1" smtClean="0"/>
              <a:t> </a:t>
            </a:r>
            <a:r>
              <a:rPr lang="ru-RU" sz="2000" b="1" smtClean="0">
                <a:solidFill>
                  <a:srgbClr val="FF0000"/>
                </a:solidFill>
              </a:rPr>
              <a:t>Михеева </a:t>
            </a:r>
            <a:r>
              <a:rPr lang="ru-RU" sz="2000" b="1" smtClean="0">
                <a:solidFill>
                  <a:srgbClr val="FF0000"/>
                </a:solidFill>
              </a:rPr>
              <a:t>Елена </a:t>
            </a:r>
            <a:r>
              <a:rPr lang="ru-RU" sz="2000" b="1" smtClean="0">
                <a:solidFill>
                  <a:srgbClr val="FF0000"/>
                </a:solidFill>
              </a:rPr>
              <a:t>     александровна</a:t>
            </a:r>
            <a:r>
              <a:rPr lang="ru-RU" sz="2000" b="1" smtClean="0"/>
              <a:t>(блокфлейта</a:t>
            </a:r>
            <a:r>
              <a:rPr lang="ru-RU" sz="2000" b="1" smtClean="0"/>
              <a:t>) </a:t>
            </a:r>
            <a:r>
              <a:rPr lang="ru-RU" sz="2000" b="1" smtClean="0"/>
              <a:t> и</a:t>
            </a:r>
            <a:br>
              <a:rPr lang="ru-RU" sz="2000" b="1" smtClean="0"/>
            </a:br>
            <a:r>
              <a:rPr lang="ru-RU" sz="2000" b="1" smtClean="0"/>
              <a:t> </a:t>
            </a:r>
            <a:r>
              <a:rPr lang="ru-RU" sz="2000" b="1" smtClean="0">
                <a:solidFill>
                  <a:srgbClr val="FF0000"/>
                </a:solidFill>
              </a:rPr>
              <a:t>Воробкова </a:t>
            </a:r>
            <a:r>
              <a:rPr lang="ru-RU" sz="2000" b="1" smtClean="0">
                <a:solidFill>
                  <a:srgbClr val="FF0000"/>
                </a:solidFill>
              </a:rPr>
              <a:t>Людмила </a:t>
            </a:r>
            <a:r>
              <a:rPr lang="ru-RU" sz="2000" b="1" smtClean="0">
                <a:solidFill>
                  <a:srgbClr val="FF0000"/>
                </a:solidFill>
              </a:rPr>
              <a:t>валерьевна , </a:t>
            </a:r>
            <a:r>
              <a:rPr lang="ru-RU" sz="2000" b="1" smtClean="0">
                <a:solidFill>
                  <a:schemeClr val="tx1"/>
                </a:solidFill>
              </a:rPr>
              <a:t>(</a:t>
            </a:r>
            <a:r>
              <a:rPr lang="ru-RU" sz="2000" b="1" smtClean="0"/>
              <a:t>фортепиано)</a:t>
            </a:r>
            <a:r>
              <a:rPr lang="ru-RU" smtClean="0"/>
              <a:t/>
            </a:r>
            <a:br>
              <a:rPr lang="ru-RU" smtClean="0"/>
            </a:br>
            <a:endParaRPr lang="ru-RU"/>
          </a:p>
        </p:txBody>
      </p:sp>
      <p:pic>
        <p:nvPicPr>
          <p:cNvPr id="4" name="Содержимое 3" descr="сициол.jpg"/>
          <p:cNvPicPr>
            <a:picLocks noGrp="1" noChangeAspect="1"/>
          </p:cNvPicPr>
          <p:nvPr>
            <p:ph idx="1"/>
          </p:nvPr>
        </p:nvPicPr>
        <p:blipFill>
          <a:blip r:embed="rId2"/>
          <a:stretch>
            <a:fillRect/>
          </a:stretch>
        </p:blipFill>
        <p:spPr>
          <a:xfrm>
            <a:off x="671828" y="1357298"/>
            <a:ext cx="7472072" cy="5214974"/>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357298"/>
            <a:ext cx="8686800" cy="4071967"/>
          </a:xfrm>
        </p:spPr>
        <p:txBody>
          <a:bodyPr>
            <a:normAutofit fontScale="32500" lnSpcReduction="20000"/>
          </a:bodyPr>
          <a:lstStyle/>
          <a:p>
            <a:pPr lvl="0"/>
            <a:endParaRPr lang="ru-RU" smtClean="0"/>
          </a:p>
          <a:p>
            <a:pPr lvl="0"/>
            <a:endParaRPr lang="ru-RU" smtClean="0"/>
          </a:p>
          <a:p>
            <a:pPr lvl="0" algn="just"/>
            <a:r>
              <a:rPr lang="ru-RU" sz="6000" b="1" smtClean="0"/>
              <a:t>В </a:t>
            </a:r>
            <a:r>
              <a:rPr lang="en-US" sz="6000" b="1" smtClean="0"/>
              <a:t>XIX </a:t>
            </a:r>
            <a:r>
              <a:rPr lang="ru-RU" sz="6000" b="1" smtClean="0"/>
              <a:t>веке пастораль уже не такой популярный жанр, как в </a:t>
            </a:r>
            <a:r>
              <a:rPr lang="en-US" sz="6000" b="1" smtClean="0"/>
              <a:t>XVIII</a:t>
            </a:r>
            <a:r>
              <a:rPr lang="ru-RU" sz="6000" b="1" smtClean="0"/>
              <a:t>, но все-таки сохраняет свою привлекательность для музыкантов и </a:t>
            </a:r>
            <a:r>
              <a:rPr lang="en-US" sz="6000" b="1" smtClean="0"/>
              <a:t>XIX</a:t>
            </a:r>
            <a:r>
              <a:rPr lang="ru-RU" sz="6000" b="1" smtClean="0"/>
              <a:t>, и XX веков.</a:t>
            </a:r>
          </a:p>
          <a:p>
            <a:pPr algn="just"/>
            <a:r>
              <a:rPr lang="ru-RU" sz="6000" b="1" smtClean="0"/>
              <a:t>Жорж </a:t>
            </a:r>
            <a:r>
              <a:rPr lang="ru-RU" sz="6000" b="1" smtClean="0"/>
              <a:t>Бизе (1838—1875) — французский композитор периода романтизма, автор оркестровых произведений, романсов, фортепианных пьес, а также опер, самой известной из которых стала «Кармен».</a:t>
            </a:r>
          </a:p>
          <a:p>
            <a:pPr algn="just"/>
            <a:r>
              <a:rPr lang="ru-RU" sz="6000" b="1" smtClean="0"/>
              <a:t>Его Пастораль- это сценка- встреча наездника- шевалье с пастушкой, имеет в основе- вокальную природу, Пастораль исполняется вокалисткой,есть текст, в котором  изображается диалог двух молодых людей.Пастораль используется здесь в сюжетной роли, а не просто картинка природы.</a:t>
            </a:r>
          </a:p>
          <a:p>
            <a:pPr algn="just">
              <a:buNone/>
            </a:pPr>
            <a:r>
              <a:rPr lang="ru-RU" sz="6000" b="1" smtClean="0"/>
              <a:t> </a:t>
            </a:r>
          </a:p>
          <a:p>
            <a:endParaRPr lang="ru-RU" b="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8491566" cy="1143008"/>
          </a:xfrm>
        </p:spPr>
        <p:txBody>
          <a:bodyPr>
            <a:normAutofit fontScale="90000"/>
          </a:bodyPr>
          <a:lstStyle/>
          <a:p>
            <a:r>
              <a:rPr lang="ru-RU" sz="2000" b="1" smtClean="0"/>
              <a:t>6</a:t>
            </a:r>
            <a:r>
              <a:rPr lang="ru-RU" sz="2000" b="1" smtClean="0"/>
              <a:t>. </a:t>
            </a:r>
            <a:r>
              <a:rPr lang="ru-RU" sz="2700" b="1" smtClean="0">
                <a:solidFill>
                  <a:srgbClr val="00B050"/>
                </a:solidFill>
              </a:rPr>
              <a:t>Ж.Бизе</a:t>
            </a:r>
            <a:r>
              <a:rPr lang="ru-RU" sz="2700" b="1" smtClean="0"/>
              <a:t> </a:t>
            </a:r>
            <a:r>
              <a:rPr lang="ru-RU" sz="2700" b="1" smtClean="0"/>
              <a:t>Пастораль</a:t>
            </a:r>
            <a:r>
              <a:rPr lang="ru-RU" sz="2000" b="1" smtClean="0"/>
              <a:t>. </a:t>
            </a:r>
            <a:r>
              <a:rPr lang="ru-RU" sz="2000" b="1" smtClean="0"/>
              <a:t/>
            </a:r>
            <a:br>
              <a:rPr lang="ru-RU" sz="2000" b="1" smtClean="0"/>
            </a:br>
            <a:r>
              <a:rPr lang="ru-RU" sz="2000" b="1" smtClean="0"/>
              <a:t>Исполняет </a:t>
            </a:r>
            <a:r>
              <a:rPr lang="ru-RU" sz="2000" b="1" smtClean="0"/>
              <a:t>фортепианный дуэт преподавателей </a:t>
            </a:r>
            <a:r>
              <a:rPr lang="ru-RU" sz="2000" b="1" smtClean="0"/>
              <a:t>в </a:t>
            </a:r>
            <a:r>
              <a:rPr lang="ru-RU" sz="2000" b="1" smtClean="0"/>
              <a:t>составе </a:t>
            </a:r>
            <a:br>
              <a:rPr lang="ru-RU" sz="2000" b="1" smtClean="0"/>
            </a:br>
            <a:r>
              <a:rPr lang="ru-RU" sz="2000" b="1" smtClean="0">
                <a:solidFill>
                  <a:srgbClr val="FF0000"/>
                </a:solidFill>
              </a:rPr>
              <a:t>Шишкина  светлана александровна </a:t>
            </a:r>
            <a:r>
              <a:rPr lang="ru-RU" sz="2000" b="1" smtClean="0"/>
              <a:t>и </a:t>
            </a:r>
            <a:br>
              <a:rPr lang="ru-RU" sz="2000" b="1" smtClean="0"/>
            </a:br>
            <a:r>
              <a:rPr lang="ru-RU" sz="2000" b="1" smtClean="0">
                <a:solidFill>
                  <a:srgbClr val="FF0000"/>
                </a:solidFill>
              </a:rPr>
              <a:t>Воробкова людмила валерьевна</a:t>
            </a:r>
            <a:r>
              <a:rPr lang="ru-RU" smtClean="0">
                <a:solidFill>
                  <a:srgbClr val="FF0000"/>
                </a:solidFill>
              </a:rPr>
              <a:t/>
            </a:r>
            <a:br>
              <a:rPr lang="ru-RU" smtClean="0">
                <a:solidFill>
                  <a:srgbClr val="FF0000"/>
                </a:solidFill>
              </a:rPr>
            </a:br>
            <a:endParaRPr lang="ru-RU">
              <a:solidFill>
                <a:srgbClr val="FF0000"/>
              </a:solidFill>
            </a:endParaRPr>
          </a:p>
        </p:txBody>
      </p:sp>
      <p:pic>
        <p:nvPicPr>
          <p:cNvPr id="4" name="Содержимое 3" descr="бизе.jpg"/>
          <p:cNvPicPr>
            <a:picLocks noGrp="1" noChangeAspect="1"/>
          </p:cNvPicPr>
          <p:nvPr>
            <p:ph idx="1"/>
          </p:nvPr>
        </p:nvPicPr>
        <p:blipFill>
          <a:blip r:embed="rId2"/>
          <a:stretch>
            <a:fillRect/>
          </a:stretch>
        </p:blipFill>
        <p:spPr>
          <a:xfrm>
            <a:off x="714348" y="1500174"/>
            <a:ext cx="7786742" cy="5126784"/>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114412"/>
          </a:xfrm>
        </p:spPr>
        <p:txBody>
          <a:bodyPr>
            <a:normAutofit fontScale="90000"/>
          </a:bodyPr>
          <a:lstStyle/>
          <a:p>
            <a:r>
              <a:rPr lang="ru-RU" b="1" smtClean="0"/>
              <a:t> </a:t>
            </a:r>
            <a:r>
              <a:rPr lang="ru-RU" sz="2700" b="1" smtClean="0"/>
              <a:t>7</a:t>
            </a:r>
            <a:r>
              <a:rPr lang="ru-RU" sz="2200" b="1" smtClean="0"/>
              <a:t>. </a:t>
            </a:r>
            <a:r>
              <a:rPr lang="ru-RU" sz="2700" b="1" smtClean="0">
                <a:solidFill>
                  <a:srgbClr val="00B050"/>
                </a:solidFill>
              </a:rPr>
              <a:t>м.Каркасси </a:t>
            </a:r>
            <a:r>
              <a:rPr lang="ru-RU" sz="2700" b="1" smtClean="0"/>
              <a:t>Пастораль</a:t>
            </a:r>
            <a:r>
              <a:rPr lang="ru-RU" sz="2700" b="1" smtClean="0"/>
              <a:t>. </a:t>
            </a:r>
            <a:r>
              <a:rPr lang="ru-RU" sz="2700" b="1" smtClean="0"/>
              <a:t/>
            </a:r>
            <a:br>
              <a:rPr lang="ru-RU" sz="2700" b="1" smtClean="0"/>
            </a:br>
            <a:r>
              <a:rPr lang="ru-RU" sz="2200" b="1" smtClean="0"/>
              <a:t/>
            </a:r>
            <a:br>
              <a:rPr lang="ru-RU" sz="2200" b="1" smtClean="0"/>
            </a:br>
            <a:r>
              <a:rPr lang="ru-RU" sz="2200" b="1" smtClean="0"/>
              <a:t>Исполняет </a:t>
            </a:r>
            <a:r>
              <a:rPr lang="ru-RU" sz="2200" b="1" smtClean="0">
                <a:solidFill>
                  <a:srgbClr val="0070C0"/>
                </a:solidFill>
              </a:rPr>
              <a:t>Соколов Владислав </a:t>
            </a:r>
            <a:r>
              <a:rPr lang="ru-RU" sz="2200" b="1" smtClean="0"/>
              <a:t>(гитара</a:t>
            </a:r>
            <a:r>
              <a:rPr lang="ru-RU" sz="2200" b="1" smtClean="0"/>
              <a:t>). </a:t>
            </a:r>
            <a:r>
              <a:rPr lang="ru-RU" sz="2200" b="1" smtClean="0"/>
              <a:t/>
            </a:r>
            <a:br>
              <a:rPr lang="ru-RU" sz="2200" b="1" smtClean="0"/>
            </a:br>
            <a:r>
              <a:rPr lang="ru-RU" sz="2200" b="1" smtClean="0"/>
              <a:t>Преподаватель  </a:t>
            </a:r>
            <a:r>
              <a:rPr lang="ru-RU" sz="2200" b="1" smtClean="0">
                <a:solidFill>
                  <a:srgbClr val="FF0000"/>
                </a:solidFill>
              </a:rPr>
              <a:t>Мещеряков </a:t>
            </a:r>
            <a:r>
              <a:rPr lang="ru-RU" sz="2200" b="1" smtClean="0">
                <a:solidFill>
                  <a:srgbClr val="FF0000"/>
                </a:solidFill>
              </a:rPr>
              <a:t>Анатолий александрович</a:t>
            </a:r>
            <a:endParaRPr lang="ru-RU" sz="2200">
              <a:solidFill>
                <a:srgbClr val="FF0000"/>
              </a:solidFill>
            </a:endParaRPr>
          </a:p>
        </p:txBody>
      </p:sp>
      <p:pic>
        <p:nvPicPr>
          <p:cNvPr id="4" name="Содержимое 3" descr="влад.jpg"/>
          <p:cNvPicPr>
            <a:picLocks noGrp="1" noChangeAspect="1"/>
          </p:cNvPicPr>
          <p:nvPr>
            <p:ph idx="1"/>
          </p:nvPr>
        </p:nvPicPr>
        <p:blipFill>
          <a:blip r:embed="rId2"/>
          <a:stretch>
            <a:fillRect/>
          </a:stretch>
        </p:blipFill>
        <p:spPr>
          <a:xfrm>
            <a:off x="428596" y="2071678"/>
            <a:ext cx="8092621" cy="4517873"/>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457200"/>
            <a:ext cx="7562872" cy="614346"/>
          </a:xfrm>
        </p:spPr>
        <p:txBody>
          <a:bodyPr>
            <a:normAutofit fontScale="90000"/>
          </a:bodyPr>
          <a:lstStyle/>
          <a:p>
            <a:r>
              <a:rPr lang="ru-RU" smtClean="0"/>
              <a:t>Вторая часть лекции-концерта</a:t>
            </a:r>
            <a:endParaRPr lang="ru-RU"/>
          </a:p>
        </p:txBody>
      </p:sp>
      <p:sp>
        <p:nvSpPr>
          <p:cNvPr id="3" name="Содержимое 2"/>
          <p:cNvSpPr>
            <a:spLocks noGrp="1"/>
          </p:cNvSpPr>
          <p:nvPr>
            <p:ph idx="1"/>
          </p:nvPr>
        </p:nvSpPr>
        <p:spPr/>
        <p:txBody>
          <a:bodyPr>
            <a:normAutofit fontScale="77500" lnSpcReduction="20000"/>
          </a:bodyPr>
          <a:lstStyle/>
          <a:p>
            <a:pPr algn="just"/>
            <a:r>
              <a:rPr lang="ru-RU" b="1" smtClean="0"/>
              <a:t>Как мы уже говорили на предыдущих концертах, посвященных старинной музыке, жанры старинной музыки не потеряли своей привлекательности и в </a:t>
            </a:r>
            <a:r>
              <a:rPr lang="en-US" b="1" smtClean="0"/>
              <a:t>XX</a:t>
            </a:r>
            <a:r>
              <a:rPr lang="ru-RU" b="1" smtClean="0"/>
              <a:t>-</a:t>
            </a:r>
            <a:r>
              <a:rPr lang="en-US" b="1" smtClean="0"/>
              <a:t>XXI </a:t>
            </a:r>
            <a:r>
              <a:rPr lang="ru-RU" b="1" smtClean="0"/>
              <a:t>веке. </a:t>
            </a:r>
          </a:p>
          <a:p>
            <a:pPr algn="just"/>
            <a:r>
              <a:rPr lang="ru-RU" b="1" smtClean="0"/>
              <a:t> В 20-21 веках интерес к жанру пасторали не угасает. Многим композиторам нравится использовать старинные стили для изображения картин природы,для возвращения к прошлому времени.Интерес к рождественской пасторали, к сюжетам мифологии,подражание античности- всё это позволяет воплотить </a:t>
            </a:r>
            <a:r>
              <a:rPr lang="ru-RU" b="1" smtClean="0"/>
              <a:t>жанр </a:t>
            </a:r>
            <a:r>
              <a:rPr lang="ru-RU" b="1" smtClean="0"/>
              <a:t>пасторали,пишутся </a:t>
            </a:r>
            <a:r>
              <a:rPr lang="ru-RU" b="1" smtClean="0"/>
              <a:t>пасторальные пьесы,циклы </a:t>
            </a:r>
            <a:r>
              <a:rPr lang="ru-RU" b="1" smtClean="0"/>
              <a:t>фортепианных </a:t>
            </a:r>
            <a:r>
              <a:rPr lang="ru-RU" b="1" smtClean="0"/>
              <a:t>пьес.</a:t>
            </a:r>
            <a:endParaRPr lang="ru-RU" b="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285728"/>
            <a:ext cx="7991500" cy="1500198"/>
          </a:xfrm>
        </p:spPr>
        <p:txBody>
          <a:bodyPr>
            <a:normAutofit fontScale="90000"/>
          </a:bodyPr>
          <a:lstStyle/>
          <a:p>
            <a:r>
              <a:rPr lang="ru-RU" sz="2700" smtClean="0"/>
              <a:t>8. </a:t>
            </a:r>
            <a:r>
              <a:rPr lang="ru-RU" sz="2700" smtClean="0">
                <a:solidFill>
                  <a:srgbClr val="00B050"/>
                </a:solidFill>
              </a:rPr>
              <a:t>С. Майкапар</a:t>
            </a:r>
            <a:r>
              <a:rPr lang="ru-RU" sz="2700" smtClean="0"/>
              <a:t>. Пастушок.</a:t>
            </a:r>
            <a:r>
              <a:rPr lang="ru-RU" sz="2400" smtClean="0"/>
              <a:t/>
            </a:r>
            <a:br>
              <a:rPr lang="ru-RU" sz="2400" smtClean="0"/>
            </a:br>
            <a:r>
              <a:rPr lang="ru-RU" sz="2400" smtClean="0"/>
              <a:t/>
            </a:r>
            <a:br>
              <a:rPr lang="ru-RU" sz="2400" smtClean="0"/>
            </a:br>
            <a:r>
              <a:rPr lang="ru-RU" sz="2400" smtClean="0"/>
              <a:t> </a:t>
            </a:r>
            <a:r>
              <a:rPr lang="ru-RU" sz="2200" smtClean="0"/>
              <a:t>Исполняет </a:t>
            </a:r>
            <a:r>
              <a:rPr lang="ru-RU" sz="2200" smtClean="0">
                <a:solidFill>
                  <a:srgbClr val="0070C0"/>
                </a:solidFill>
              </a:rPr>
              <a:t>Киселёв матвей </a:t>
            </a:r>
            <a:r>
              <a:rPr lang="ru-RU" sz="2200" smtClean="0">
                <a:solidFill>
                  <a:schemeClr val="tx1"/>
                </a:solidFill>
              </a:rPr>
              <a:t>(фортепиано)</a:t>
            </a:r>
            <a:r>
              <a:rPr lang="ru-RU" sz="2200" smtClean="0">
                <a:solidFill>
                  <a:srgbClr val="0070C0"/>
                </a:solidFill>
              </a:rPr>
              <a:t/>
            </a:r>
            <a:br>
              <a:rPr lang="ru-RU" sz="2200" smtClean="0">
                <a:solidFill>
                  <a:srgbClr val="0070C0"/>
                </a:solidFill>
              </a:rPr>
            </a:br>
            <a:r>
              <a:rPr lang="ru-RU" sz="2200" smtClean="0">
                <a:solidFill>
                  <a:srgbClr val="0070C0"/>
                </a:solidFill>
              </a:rPr>
              <a:t> </a:t>
            </a:r>
            <a:r>
              <a:rPr lang="ru-RU" sz="2200" smtClean="0">
                <a:solidFill>
                  <a:schemeClr val="tx1"/>
                </a:solidFill>
              </a:rPr>
              <a:t>преподаватель </a:t>
            </a:r>
            <a:r>
              <a:rPr lang="ru-RU" sz="2200" smtClean="0">
                <a:solidFill>
                  <a:srgbClr val="0070C0"/>
                </a:solidFill>
              </a:rPr>
              <a:t> </a:t>
            </a:r>
            <a:r>
              <a:rPr lang="ru-RU" sz="2200" smtClean="0">
                <a:solidFill>
                  <a:srgbClr val="FF0000"/>
                </a:solidFill>
              </a:rPr>
              <a:t>Шишкина Светлана  александровна</a:t>
            </a:r>
            <a:endParaRPr lang="ru-RU" sz="2200">
              <a:solidFill>
                <a:srgbClr val="FF0000"/>
              </a:solidFill>
            </a:endParaRPr>
          </a:p>
        </p:txBody>
      </p:sp>
      <p:pic>
        <p:nvPicPr>
          <p:cNvPr id="4" name="Содержимое 3" descr="матвей.jpg"/>
          <p:cNvPicPr>
            <a:picLocks noGrp="1" noChangeAspect="1"/>
          </p:cNvPicPr>
          <p:nvPr>
            <p:ph idx="1"/>
          </p:nvPr>
        </p:nvPicPr>
        <p:blipFill>
          <a:blip r:embed="rId2"/>
          <a:stretch>
            <a:fillRect/>
          </a:stretch>
        </p:blipFill>
        <p:spPr>
          <a:xfrm>
            <a:off x="1428728" y="1862226"/>
            <a:ext cx="6215106" cy="463569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афишка.jpg"/>
          <p:cNvPicPr>
            <a:picLocks noChangeAspect="1"/>
          </p:cNvPicPr>
          <p:nvPr/>
        </p:nvPicPr>
        <p:blipFill>
          <a:blip r:embed="rId2"/>
          <a:stretch>
            <a:fillRect/>
          </a:stretch>
        </p:blipFill>
        <p:spPr>
          <a:xfrm>
            <a:off x="2071670" y="357166"/>
            <a:ext cx="5429288" cy="614366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500042"/>
            <a:ext cx="8286776" cy="1143008"/>
          </a:xfrm>
        </p:spPr>
        <p:txBody>
          <a:bodyPr>
            <a:normAutofit fontScale="90000"/>
          </a:bodyPr>
          <a:lstStyle/>
          <a:p>
            <a:r>
              <a:rPr lang="ru-RU" smtClean="0">
                <a:solidFill>
                  <a:schemeClr val="tx1"/>
                </a:solidFill>
              </a:rPr>
              <a:t> </a:t>
            </a:r>
            <a:r>
              <a:rPr lang="ru-RU" sz="2700" smtClean="0">
                <a:solidFill>
                  <a:schemeClr val="tx1"/>
                </a:solidFill>
              </a:rPr>
              <a:t>9.</a:t>
            </a:r>
            <a:r>
              <a:rPr lang="ru-RU" sz="2700" smtClean="0">
                <a:solidFill>
                  <a:srgbClr val="00B050"/>
                </a:solidFill>
              </a:rPr>
              <a:t>Н. коробейников </a:t>
            </a:r>
            <a:r>
              <a:rPr lang="ru-RU" sz="2700" smtClean="0"/>
              <a:t>пастораль.</a:t>
            </a:r>
            <a:br>
              <a:rPr lang="ru-RU" sz="2700" smtClean="0"/>
            </a:br>
            <a:r>
              <a:rPr lang="ru-RU" smtClean="0"/>
              <a:t> </a:t>
            </a:r>
            <a:r>
              <a:rPr lang="ru-RU" sz="2200" smtClean="0"/>
              <a:t>Исполняет преподаватель </a:t>
            </a:r>
            <a:br>
              <a:rPr lang="ru-RU" sz="2200" smtClean="0"/>
            </a:br>
            <a:r>
              <a:rPr lang="ru-RU" sz="2200" smtClean="0"/>
              <a:t>  </a:t>
            </a:r>
            <a:r>
              <a:rPr lang="ru-RU" sz="2200" smtClean="0">
                <a:solidFill>
                  <a:srgbClr val="FF0000"/>
                </a:solidFill>
              </a:rPr>
              <a:t>Тимофеева наталья владимировна.</a:t>
            </a:r>
            <a:r>
              <a:rPr lang="ru-RU" sz="2200" smtClean="0"/>
              <a:t>(аккордеон)</a:t>
            </a:r>
            <a:endParaRPr lang="ru-RU" sz="2200"/>
          </a:p>
        </p:txBody>
      </p:sp>
      <p:pic>
        <p:nvPicPr>
          <p:cNvPr id="4" name="Содержимое 3" descr="тимоф..jpg"/>
          <p:cNvPicPr>
            <a:picLocks noGrp="1" noChangeAspect="1"/>
          </p:cNvPicPr>
          <p:nvPr>
            <p:ph idx="1"/>
          </p:nvPr>
        </p:nvPicPr>
        <p:blipFill>
          <a:blip r:embed="rId2"/>
          <a:stretch>
            <a:fillRect/>
          </a:stretch>
        </p:blipFill>
        <p:spPr>
          <a:xfrm>
            <a:off x="913147" y="1857374"/>
            <a:ext cx="6939941" cy="4572021"/>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47500" lnSpcReduction="20000"/>
          </a:bodyPr>
          <a:lstStyle/>
          <a:p>
            <a:pPr algn="just">
              <a:buNone/>
            </a:pPr>
            <a:r>
              <a:rPr lang="ru-RU" sz="3600" b="1" smtClean="0"/>
              <a:t>       Пастораль </a:t>
            </a:r>
            <a:r>
              <a:rPr lang="ru-RU" sz="3600" b="1" smtClean="0"/>
              <a:t>Свиридова- уже выходит за рамки картинки природы. Это скорее типичное для русской музыки времени Глинки- связь с темой народа, пастораль  из музыки к драме Метель. В ней не просто наигрыши или диалог, есть кульминация, передача трагизма и драматичности  сюиты, на фоне картины природы происходит драма человека.к пасторали обращались многие русские композиторы, особенно была популярна пастораль среди композиторов Могучей кучки. Она обретает новые краски, природа жанра  обрастает русскими напевами, отличаясь от европейской традиции.от стиля в пасторали Свиридова берётся размер, темп, но развиваясь- приходит к кульминации, темп замедляется, природа уже изображается не как место, куда можно уйти от действительности, а часть человека, которая сливается с ней, душевные перемены озвучиваются с переменами в природе в унисон.Затихая к концу- можно представить и успокоение человека и усмирение стихии, прокращение бури, метели.Сюжет переплетается с эмоциями, на первое место выходят чувства и окружающая действительность, в которой тоже происходят перемены.</a:t>
            </a:r>
          </a:p>
          <a:p>
            <a:endParaRPr lang="ru-RU"/>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8134376" cy="1500198"/>
          </a:xfrm>
        </p:spPr>
        <p:txBody>
          <a:bodyPr>
            <a:normAutofit fontScale="90000"/>
          </a:bodyPr>
          <a:lstStyle/>
          <a:p>
            <a:r>
              <a:rPr lang="ru-RU" smtClean="0"/>
              <a:t> </a:t>
            </a:r>
            <a:r>
              <a:rPr lang="ru-RU" sz="2400" b="1" smtClean="0"/>
              <a:t>10.</a:t>
            </a:r>
            <a:r>
              <a:rPr lang="ru-RU" sz="2400" b="1" smtClean="0">
                <a:solidFill>
                  <a:srgbClr val="00B050"/>
                </a:solidFill>
              </a:rPr>
              <a:t>Г.свиридов</a:t>
            </a:r>
            <a:r>
              <a:rPr lang="ru-RU" sz="2400" b="1" smtClean="0"/>
              <a:t>. Пастораль</a:t>
            </a:r>
            <a:r>
              <a:rPr lang="ru-RU" sz="2400" smtClean="0"/>
              <a:t/>
            </a:r>
            <a:br>
              <a:rPr lang="ru-RU" sz="2400" smtClean="0"/>
            </a:br>
            <a:r>
              <a:rPr lang="ru-RU" sz="2200" smtClean="0"/>
              <a:t>исполняет </a:t>
            </a:r>
            <a:r>
              <a:rPr lang="ru-RU" sz="2200" smtClean="0">
                <a:solidFill>
                  <a:srgbClr val="0070C0"/>
                </a:solidFill>
              </a:rPr>
              <a:t>Лапшинов михаил.(</a:t>
            </a:r>
            <a:r>
              <a:rPr lang="ru-RU" sz="2200" smtClean="0"/>
              <a:t>аккордеон) </a:t>
            </a:r>
            <a:br>
              <a:rPr lang="ru-RU" sz="2200" smtClean="0"/>
            </a:br>
            <a:r>
              <a:rPr lang="ru-RU" sz="2200" smtClean="0"/>
              <a:t>преподаватель </a:t>
            </a:r>
            <a:r>
              <a:rPr lang="ru-RU" sz="2200" smtClean="0">
                <a:solidFill>
                  <a:srgbClr val="C00000"/>
                </a:solidFill>
              </a:rPr>
              <a:t>Брусенцева  наталья михайловна.</a:t>
            </a:r>
            <a:r>
              <a:rPr lang="ru-RU" sz="2200" smtClean="0"/>
              <a:t/>
            </a:r>
            <a:br>
              <a:rPr lang="ru-RU" sz="2200" smtClean="0"/>
            </a:br>
            <a:r>
              <a:rPr lang="ru-RU" sz="2200" smtClean="0"/>
              <a:t>Концертмейстер </a:t>
            </a:r>
            <a:r>
              <a:rPr lang="ru-RU" sz="2200" smtClean="0">
                <a:solidFill>
                  <a:srgbClr val="FF0000"/>
                </a:solidFill>
              </a:rPr>
              <a:t>воробкова людмила  валерьевна</a:t>
            </a:r>
            <a:endParaRPr lang="ru-RU" sz="2200">
              <a:solidFill>
                <a:srgbClr val="FF0000"/>
              </a:solidFill>
            </a:endParaRPr>
          </a:p>
        </p:txBody>
      </p:sp>
      <p:pic>
        <p:nvPicPr>
          <p:cNvPr id="4" name="Содержимое 3" descr="свиридов.jpg"/>
          <p:cNvPicPr>
            <a:picLocks noGrp="1" noChangeAspect="1"/>
          </p:cNvPicPr>
          <p:nvPr>
            <p:ph idx="1"/>
          </p:nvPr>
        </p:nvPicPr>
        <p:blipFill>
          <a:blip r:embed="rId2"/>
          <a:stretch>
            <a:fillRect/>
          </a:stretch>
        </p:blipFill>
        <p:spPr>
          <a:xfrm>
            <a:off x="1281916" y="1857364"/>
            <a:ext cx="7058353" cy="4643449"/>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500174"/>
          </a:xfrm>
        </p:spPr>
        <p:txBody>
          <a:bodyPr>
            <a:normAutofit/>
          </a:bodyPr>
          <a:lstStyle/>
          <a:p>
            <a:r>
              <a:rPr lang="ru-RU" sz="2700" smtClean="0"/>
              <a:t>11. </a:t>
            </a:r>
            <a:r>
              <a:rPr lang="ru-RU" sz="2700" smtClean="0">
                <a:solidFill>
                  <a:srgbClr val="00B050"/>
                </a:solidFill>
              </a:rPr>
              <a:t>И. весняк</a:t>
            </a:r>
            <a:r>
              <a:rPr lang="ru-RU" sz="2700" smtClean="0"/>
              <a:t>. </a:t>
            </a:r>
            <a:r>
              <a:rPr lang="ru-RU" sz="2400" smtClean="0"/>
              <a:t>Пастораль «Прелюдия»</a:t>
            </a:r>
            <a:r>
              <a:rPr lang="ru-RU" sz="2200" smtClean="0"/>
              <a:t/>
            </a:r>
            <a:br>
              <a:rPr lang="ru-RU" sz="2200" smtClean="0"/>
            </a:br>
            <a:r>
              <a:rPr lang="ru-RU" sz="2200" smtClean="0"/>
              <a:t> Исполняет </a:t>
            </a:r>
            <a:r>
              <a:rPr lang="ru-RU" sz="2200" smtClean="0">
                <a:solidFill>
                  <a:srgbClr val="0070C0"/>
                </a:solidFill>
              </a:rPr>
              <a:t>подлесная тамара</a:t>
            </a:r>
            <a:r>
              <a:rPr lang="ru-RU" sz="2200" smtClean="0"/>
              <a:t>.(фортепиано)</a:t>
            </a:r>
            <a:br>
              <a:rPr lang="ru-RU" sz="2200" smtClean="0"/>
            </a:br>
            <a:r>
              <a:rPr lang="ru-RU" sz="2200" smtClean="0"/>
              <a:t> Преподаватель </a:t>
            </a:r>
            <a:r>
              <a:rPr lang="ru-RU" sz="2200" smtClean="0">
                <a:solidFill>
                  <a:srgbClr val="FF0000"/>
                </a:solidFill>
              </a:rPr>
              <a:t>шишкина светлана александровна</a:t>
            </a:r>
            <a:r>
              <a:rPr lang="ru-RU" smtClean="0"/>
              <a:t>.</a:t>
            </a:r>
            <a:endParaRPr lang="ru-RU"/>
          </a:p>
        </p:txBody>
      </p:sp>
      <p:pic>
        <p:nvPicPr>
          <p:cNvPr id="4" name="Содержимое 3" descr="тамара.jpg"/>
          <p:cNvPicPr>
            <a:picLocks noGrp="1" noChangeAspect="1"/>
          </p:cNvPicPr>
          <p:nvPr>
            <p:ph idx="1"/>
          </p:nvPr>
        </p:nvPicPr>
        <p:blipFill>
          <a:blip r:embed="rId2"/>
          <a:stretch>
            <a:fillRect/>
          </a:stretch>
        </p:blipFill>
        <p:spPr>
          <a:xfrm>
            <a:off x="755706" y="1554163"/>
            <a:ext cx="7784988" cy="4525962"/>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85728"/>
            <a:ext cx="8686800" cy="1714512"/>
          </a:xfrm>
        </p:spPr>
        <p:txBody>
          <a:bodyPr>
            <a:normAutofit fontScale="90000"/>
          </a:bodyPr>
          <a:lstStyle/>
          <a:p>
            <a:r>
              <a:rPr lang="ru-RU" sz="2700" smtClean="0"/>
              <a:t>12.</a:t>
            </a:r>
            <a:r>
              <a:rPr lang="ru-RU" sz="2700" smtClean="0">
                <a:solidFill>
                  <a:srgbClr val="00B050"/>
                </a:solidFill>
              </a:rPr>
              <a:t>А.шнитке</a:t>
            </a:r>
            <a:r>
              <a:rPr lang="ru-RU" sz="2700" smtClean="0"/>
              <a:t> .пастораль из сюиты «в старинном стиле»</a:t>
            </a:r>
            <a:br>
              <a:rPr lang="ru-RU" sz="2700" smtClean="0"/>
            </a:br>
            <a:r>
              <a:rPr lang="ru-RU" sz="2400" smtClean="0"/>
              <a:t> </a:t>
            </a:r>
            <a:r>
              <a:rPr lang="ru-RU" sz="2200" smtClean="0"/>
              <a:t>исполняет дуэт преподавателей</a:t>
            </a:r>
            <a:br>
              <a:rPr lang="ru-RU" sz="2200" smtClean="0"/>
            </a:br>
            <a:r>
              <a:rPr lang="ru-RU" sz="2200" smtClean="0"/>
              <a:t/>
            </a:r>
            <a:br>
              <a:rPr lang="ru-RU" sz="2200" smtClean="0"/>
            </a:br>
            <a:r>
              <a:rPr lang="ru-RU" sz="2200" smtClean="0"/>
              <a:t> </a:t>
            </a:r>
            <a:r>
              <a:rPr lang="ru-RU" sz="2200" smtClean="0">
                <a:solidFill>
                  <a:srgbClr val="C00000"/>
                </a:solidFill>
              </a:rPr>
              <a:t>Мещеряков анатолий александрович </a:t>
            </a:r>
            <a:r>
              <a:rPr lang="ru-RU" sz="2200" smtClean="0"/>
              <a:t>(балалайка)</a:t>
            </a:r>
            <a:br>
              <a:rPr lang="ru-RU" sz="2200" smtClean="0"/>
            </a:br>
            <a:r>
              <a:rPr lang="ru-RU" sz="2200" smtClean="0"/>
              <a:t> </a:t>
            </a:r>
            <a:r>
              <a:rPr lang="ru-RU" sz="2200" smtClean="0">
                <a:solidFill>
                  <a:srgbClr val="FF0000"/>
                </a:solidFill>
              </a:rPr>
              <a:t>воробкова людмила валерьевна </a:t>
            </a:r>
            <a:r>
              <a:rPr lang="ru-RU" sz="2200" smtClean="0"/>
              <a:t>(фортепиано</a:t>
            </a:r>
            <a:r>
              <a:rPr lang="ru-RU" sz="2400" smtClean="0"/>
              <a:t>)</a:t>
            </a:r>
            <a:endParaRPr lang="ru-RU" sz="2400"/>
          </a:p>
        </p:txBody>
      </p:sp>
      <p:pic>
        <p:nvPicPr>
          <p:cNvPr id="4" name="Содержимое 3" descr="шни.jpg"/>
          <p:cNvPicPr>
            <a:picLocks noGrp="1" noChangeAspect="1"/>
          </p:cNvPicPr>
          <p:nvPr>
            <p:ph idx="1"/>
          </p:nvPr>
        </p:nvPicPr>
        <p:blipFill>
          <a:blip r:embed="rId2"/>
          <a:stretch>
            <a:fillRect/>
          </a:stretch>
        </p:blipFill>
        <p:spPr>
          <a:xfrm>
            <a:off x="1285852" y="2285992"/>
            <a:ext cx="6482620" cy="4079875"/>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кучка.jpg"/>
          <p:cNvPicPr>
            <a:picLocks noChangeAspect="1"/>
          </p:cNvPicPr>
          <p:nvPr/>
        </p:nvPicPr>
        <p:blipFill>
          <a:blip r:embed="rId2"/>
          <a:stretch>
            <a:fillRect/>
          </a:stretch>
        </p:blipFill>
        <p:spPr>
          <a:xfrm>
            <a:off x="642910" y="285728"/>
            <a:ext cx="7974375" cy="607223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ату.jpg"/>
          <p:cNvPicPr>
            <a:picLocks noChangeAspect="1"/>
          </p:cNvPicPr>
          <p:nvPr/>
        </p:nvPicPr>
        <p:blipFill>
          <a:blip r:embed="rId2"/>
          <a:stretch>
            <a:fillRect/>
          </a:stretch>
        </p:blipFill>
        <p:spPr>
          <a:xfrm>
            <a:off x="52387" y="523875"/>
            <a:ext cx="9039225" cy="581025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ривая.jpg"/>
          <p:cNvPicPr>
            <a:picLocks noChangeAspect="1"/>
          </p:cNvPicPr>
          <p:nvPr/>
        </p:nvPicPr>
        <p:blipFill>
          <a:blip r:embed="rId2"/>
          <a:stretch>
            <a:fillRect/>
          </a:stretch>
        </p:blipFill>
        <p:spPr>
          <a:xfrm>
            <a:off x="928662" y="1285860"/>
            <a:ext cx="7572428" cy="4622894"/>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бург.jpg"/>
          <p:cNvPicPr>
            <a:picLocks noChangeAspect="1"/>
          </p:cNvPicPr>
          <p:nvPr/>
        </p:nvPicPr>
        <p:blipFill>
          <a:blip r:embed="rId2"/>
          <a:stretch>
            <a:fillRect/>
          </a:stretch>
        </p:blipFill>
        <p:spPr>
          <a:xfrm>
            <a:off x="357158" y="1142984"/>
            <a:ext cx="8286776" cy="4688676"/>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14290"/>
            <a:ext cx="8686800" cy="1500198"/>
          </a:xfrm>
        </p:spPr>
        <p:txBody>
          <a:bodyPr>
            <a:noAutofit/>
          </a:bodyPr>
          <a:lstStyle/>
          <a:p>
            <a:r>
              <a:rPr lang="ru-RU" sz="2400" i="1" smtClean="0"/>
              <a:t>Концерт сопровождался показом слайдов, выполненных в программе  </a:t>
            </a:r>
            <a:r>
              <a:rPr lang="en-US" sz="2800" b="1" i="1" smtClean="0">
                <a:solidFill>
                  <a:srgbClr val="0070C0"/>
                </a:solidFill>
                <a:latin typeface="Arabic Typesetting" pitchFamily="66" charset="-78"/>
                <a:cs typeface="Arabic Typesetting" pitchFamily="66" charset="-78"/>
              </a:rPr>
              <a:t>Prezi. com.</a:t>
            </a:r>
            <a:r>
              <a:rPr lang="ru-RU" sz="2400" i="1" smtClean="0"/>
              <a:t/>
            </a:r>
            <a:br>
              <a:rPr lang="ru-RU" sz="2400" i="1" smtClean="0"/>
            </a:br>
            <a:r>
              <a:rPr lang="ru-RU" sz="2400" i="1" smtClean="0"/>
              <a:t>подготовлен </a:t>
            </a:r>
            <a:r>
              <a:rPr lang="ru-RU" sz="2400" i="1" smtClean="0">
                <a:solidFill>
                  <a:srgbClr val="FF0000"/>
                </a:solidFill>
              </a:rPr>
              <a:t>Шишкиной Светланой александровной</a:t>
            </a:r>
            <a:r>
              <a:rPr lang="ru-RU" sz="2400" smtClean="0"/>
              <a:t>.</a:t>
            </a:r>
            <a:endParaRPr lang="ru-RU" sz="2400"/>
          </a:p>
        </p:txBody>
      </p:sp>
      <p:pic>
        <p:nvPicPr>
          <p:cNvPr id="4" name="Содержимое 3" descr="през.jpg"/>
          <p:cNvPicPr>
            <a:picLocks noGrp="1" noChangeAspect="1"/>
          </p:cNvPicPr>
          <p:nvPr>
            <p:ph idx="1"/>
          </p:nvPr>
        </p:nvPicPr>
        <p:blipFill>
          <a:blip r:embed="rId2"/>
          <a:stretch>
            <a:fillRect/>
          </a:stretch>
        </p:blipFill>
        <p:spPr>
          <a:xfrm>
            <a:off x="642910" y="1785926"/>
            <a:ext cx="7660114" cy="4294199"/>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85728"/>
            <a:ext cx="8686800" cy="1571636"/>
          </a:xfrm>
        </p:spPr>
        <p:txBody>
          <a:bodyPr>
            <a:normAutofit/>
          </a:bodyPr>
          <a:lstStyle/>
          <a:p>
            <a:pPr algn="ctr"/>
            <a:r>
              <a:rPr lang="ru-RU" smtClean="0"/>
              <a:t>Концерт ведёт </a:t>
            </a:r>
            <a:br>
              <a:rPr lang="ru-RU" smtClean="0"/>
            </a:br>
            <a:r>
              <a:rPr lang="ru-RU" smtClean="0">
                <a:solidFill>
                  <a:srgbClr val="FF0000"/>
                </a:solidFill>
              </a:rPr>
              <a:t>Серикбаева Марина Анатольевна</a:t>
            </a:r>
            <a:endParaRPr lang="ru-RU">
              <a:solidFill>
                <a:srgbClr val="FF0000"/>
              </a:solidFill>
            </a:endParaRPr>
          </a:p>
        </p:txBody>
      </p:sp>
      <p:pic>
        <p:nvPicPr>
          <p:cNvPr id="4" name="Содержимое 3" descr="тар..jpg"/>
          <p:cNvPicPr>
            <a:picLocks noGrp="1" noChangeAspect="1"/>
          </p:cNvPicPr>
          <p:nvPr>
            <p:ph idx="1"/>
          </p:nvPr>
        </p:nvPicPr>
        <p:blipFill>
          <a:blip r:embed="rId2"/>
          <a:stretch>
            <a:fillRect/>
          </a:stretch>
        </p:blipFill>
        <p:spPr>
          <a:xfrm>
            <a:off x="998505" y="1928813"/>
            <a:ext cx="7299390" cy="4151312"/>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народ.jpg"/>
          <p:cNvPicPr>
            <a:picLocks noGrp="1" noChangeAspect="1"/>
          </p:cNvPicPr>
          <p:nvPr>
            <p:ph idx="1"/>
          </p:nvPr>
        </p:nvPicPr>
        <p:blipFill>
          <a:blip r:embed="rId2"/>
          <a:stretch>
            <a:fillRect/>
          </a:stretch>
        </p:blipFill>
        <p:spPr>
          <a:xfrm>
            <a:off x="636896" y="1554163"/>
            <a:ext cx="8022608" cy="4525962"/>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b="1" smtClean="0"/>
              <a:t>Концерт состоит из двух частей:</a:t>
            </a:r>
          </a:p>
          <a:p>
            <a:r>
              <a:rPr lang="ru-RU" b="1" smtClean="0"/>
              <a:t> В первой части будет дана информация по теме, будут исполнены произведения  авторов 17-19 веков.</a:t>
            </a:r>
          </a:p>
          <a:p>
            <a:r>
              <a:rPr lang="ru-RU" b="1" smtClean="0"/>
              <a:t>Во второй части будут исполнены произведения современных авторов, которые использовали жанр пасторали в  своём творчестве.</a:t>
            </a:r>
            <a:endParaRPr lang="ru-RU" b="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flipV="1">
            <a:off x="1142976" y="307776"/>
            <a:ext cx="7429552"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ru-RU" sz="1400" smtClean="0"/>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Заголовок 9"/>
          <p:cNvSpPr>
            <a:spLocks noGrp="1"/>
          </p:cNvSpPr>
          <p:nvPr>
            <p:ph type="title"/>
          </p:nvPr>
        </p:nvSpPr>
        <p:spPr>
          <a:xfrm>
            <a:off x="304800" y="457200"/>
            <a:ext cx="8686800" cy="757222"/>
          </a:xfrm>
        </p:spPr>
        <p:txBody>
          <a:bodyPr/>
          <a:lstStyle/>
          <a:p>
            <a:pPr algn="ctr"/>
            <a:r>
              <a:rPr lang="ru-RU" smtClean="0"/>
              <a:t>Первая часть лекции- концерта.</a:t>
            </a:r>
            <a:endParaRPr lang="ru-RU"/>
          </a:p>
        </p:txBody>
      </p:sp>
      <p:sp>
        <p:nvSpPr>
          <p:cNvPr id="8" name="Содержимое 7"/>
          <p:cNvSpPr>
            <a:spLocks noGrp="1"/>
          </p:cNvSpPr>
          <p:nvPr>
            <p:ph idx="1"/>
          </p:nvPr>
        </p:nvSpPr>
        <p:spPr>
          <a:noFill/>
        </p:spPr>
        <p:txBody>
          <a:bodyPr>
            <a:normAutofit fontScale="55000" lnSpcReduction="20000"/>
          </a:bodyPr>
          <a:lstStyle/>
          <a:p>
            <a:pPr marL="0" lvl="0" indent="0" algn="just" fontAlgn="base">
              <a:spcBef>
                <a:spcPct val="0"/>
              </a:spcBef>
              <a:spcAft>
                <a:spcPct val="0"/>
              </a:spcAft>
              <a:buClrTx/>
              <a:buSzTx/>
              <a:buNone/>
            </a:pPr>
            <a:endParaRPr lang="ru-RU" smtClean="0">
              <a:solidFill>
                <a:schemeClr val="tx1"/>
              </a:solidFill>
              <a:latin typeface="Times New Roman" pitchFamily="18" charset="0"/>
              <a:ea typeface="Calibri" pitchFamily="34" charset="0"/>
              <a:cs typeface="Times New Roman" pitchFamily="18" charset="0"/>
            </a:endParaRPr>
          </a:p>
          <a:p>
            <a:pPr marL="0" lvl="0" indent="0" algn="just" fontAlgn="base">
              <a:spcBef>
                <a:spcPct val="0"/>
              </a:spcBef>
              <a:spcAft>
                <a:spcPct val="0"/>
              </a:spcAft>
              <a:buClrTx/>
              <a:buSzTx/>
              <a:buNone/>
            </a:pPr>
            <a:endParaRPr lang="ru-RU" smtClean="0">
              <a:solidFill>
                <a:schemeClr val="tx1"/>
              </a:solidFill>
              <a:latin typeface="Times New Roman" pitchFamily="18" charset="0"/>
              <a:ea typeface="Calibri" pitchFamily="34" charset="0"/>
              <a:cs typeface="Times New Roman" pitchFamily="18" charset="0"/>
            </a:endParaRPr>
          </a:p>
          <a:p>
            <a:pPr marL="0" lvl="0" indent="0" algn="just" fontAlgn="base">
              <a:spcBef>
                <a:spcPct val="0"/>
              </a:spcBef>
              <a:spcAft>
                <a:spcPct val="0"/>
              </a:spcAft>
              <a:buClrTx/>
              <a:buSzTx/>
              <a:buNone/>
            </a:pPr>
            <a:r>
              <a:rPr lang="ru-RU" smtClean="0">
                <a:solidFill>
                  <a:schemeClr val="tx1"/>
                </a:solidFill>
                <a:latin typeface="+mj-lt"/>
                <a:ea typeface="Calibri" pitchFamily="34" charset="0"/>
                <a:cs typeface="Times New Roman" pitchFamily="18" charset="0"/>
              </a:rPr>
              <a:t>	</a:t>
            </a:r>
            <a:r>
              <a:rPr lang="ru-RU" sz="3600" smtClean="0">
                <a:solidFill>
                  <a:schemeClr val="tx1"/>
                </a:solidFill>
                <a:latin typeface="+mj-lt"/>
                <a:ea typeface="Calibri" pitchFamily="34" charset="0"/>
                <a:cs typeface="Times New Roman" pitchFamily="18" charset="0"/>
              </a:rPr>
              <a:t>Основная </a:t>
            </a:r>
            <a:r>
              <a:rPr lang="ru-RU" sz="3600" smtClean="0">
                <a:solidFill>
                  <a:schemeClr val="tx1"/>
                </a:solidFill>
                <a:latin typeface="+mj-lt"/>
                <a:ea typeface="Calibri" pitchFamily="34" charset="0"/>
                <a:cs typeface="Times New Roman" pitchFamily="18" charset="0"/>
              </a:rPr>
              <a:t>тема пасторальной музыки </a:t>
            </a:r>
            <a:r>
              <a:rPr lang="ru-RU" sz="3600" b="1" smtClean="0">
                <a:solidFill>
                  <a:schemeClr val="tx1"/>
                </a:solidFill>
                <a:latin typeface="+mj-lt"/>
                <a:ea typeface="Calibri" pitchFamily="34" charset="0"/>
                <a:cs typeface="Times New Roman" pitchFamily="18" charset="0"/>
              </a:rPr>
              <a:t>– ЧЕЛОВЕК И </a:t>
            </a:r>
            <a:r>
              <a:rPr lang="ru-RU" sz="3600" b="1" smtClean="0">
                <a:solidFill>
                  <a:schemeClr val="tx1"/>
                </a:solidFill>
                <a:latin typeface="+mj-lt"/>
                <a:ea typeface="Calibri" pitchFamily="34" charset="0"/>
                <a:cs typeface="Times New Roman" pitchFamily="18" charset="0"/>
              </a:rPr>
              <a:t>ПРИРОДА</a:t>
            </a:r>
            <a:r>
              <a:rPr lang="ru-RU" sz="3600" b="1" smtClean="0">
                <a:solidFill>
                  <a:schemeClr val="tx1"/>
                </a:solidFill>
                <a:latin typeface="+mj-lt"/>
                <a:ea typeface="Calibri" pitchFamily="34" charset="0"/>
                <a:cs typeface="Times New Roman" pitchFamily="18" charset="0"/>
              </a:rPr>
              <a:t>.</a:t>
            </a:r>
          </a:p>
          <a:p>
            <a:pPr marL="0" lvl="0" indent="0" algn="just" fontAlgn="base">
              <a:spcBef>
                <a:spcPct val="0"/>
              </a:spcBef>
              <a:spcAft>
                <a:spcPct val="0"/>
              </a:spcAft>
              <a:buClrTx/>
              <a:buSzTx/>
              <a:buNone/>
            </a:pPr>
            <a:endParaRPr lang="ru-RU" sz="3600" smtClean="0">
              <a:solidFill>
                <a:schemeClr val="tx1"/>
              </a:solidFill>
              <a:latin typeface="+mj-lt"/>
              <a:cs typeface="Arial" pitchFamily="34" charset="0"/>
            </a:endParaRPr>
          </a:p>
          <a:p>
            <a:pPr marL="0" lvl="0" indent="0" algn="just" eaLnBrk="0" fontAlgn="base" hangingPunct="0">
              <a:spcBef>
                <a:spcPct val="0"/>
              </a:spcBef>
              <a:spcAft>
                <a:spcPct val="0"/>
              </a:spcAft>
              <a:buClrTx/>
              <a:buSzTx/>
              <a:buNone/>
            </a:pPr>
            <a:r>
              <a:rPr lang="ru-RU" sz="3600" smtClean="0">
                <a:solidFill>
                  <a:schemeClr val="tx1"/>
                </a:solidFill>
                <a:latin typeface="+mj-lt"/>
                <a:ea typeface="Calibri" pitchFamily="34" charset="0"/>
                <a:cs typeface="Times New Roman" pitchFamily="18" charset="0"/>
              </a:rPr>
              <a:t>Происхождение этого вида музыки очень древнее. Вспомним </a:t>
            </a:r>
            <a:r>
              <a:rPr lang="ru-RU" sz="3600" b="1" smtClean="0">
                <a:solidFill>
                  <a:schemeClr val="tx1"/>
                </a:solidFill>
                <a:latin typeface="+mj-lt"/>
                <a:ea typeface="Calibri" pitchFamily="34" charset="0"/>
                <a:cs typeface="Times New Roman" pitchFamily="18" charset="0"/>
              </a:rPr>
              <a:t>древнегреческие мифы</a:t>
            </a:r>
            <a:r>
              <a:rPr lang="ru-RU" sz="3600" smtClean="0">
                <a:solidFill>
                  <a:schemeClr val="tx1"/>
                </a:solidFill>
                <a:latin typeface="+mj-lt"/>
                <a:ea typeface="Calibri" pitchFamily="34" charset="0"/>
                <a:cs typeface="Times New Roman" pitchFamily="18" charset="0"/>
              </a:rPr>
              <a:t>, где мы с вами встретим пастухов, охраняющих свои стада, упоминание музыкальных инструментов – свирелей, флейт, колокольчиков.</a:t>
            </a:r>
            <a:endParaRPr lang="ru-RU" sz="3600" smtClean="0">
              <a:solidFill>
                <a:schemeClr val="tx1"/>
              </a:solidFill>
              <a:latin typeface="+mj-lt"/>
              <a:cs typeface="Arial" pitchFamily="34" charset="0"/>
            </a:endParaRPr>
          </a:p>
          <a:p>
            <a:pPr marL="0" lvl="0" indent="0" algn="just" eaLnBrk="0" fontAlgn="base" hangingPunct="0">
              <a:spcBef>
                <a:spcPct val="0"/>
              </a:spcBef>
              <a:spcAft>
                <a:spcPct val="0"/>
              </a:spcAft>
              <a:buClrTx/>
              <a:buSzTx/>
              <a:buNone/>
            </a:pPr>
            <a:r>
              <a:rPr lang="ru-RU" sz="3600" smtClean="0">
                <a:solidFill>
                  <a:schemeClr val="tx1"/>
                </a:solidFill>
                <a:latin typeface="+mj-lt"/>
                <a:ea typeface="Calibri" pitchFamily="34" charset="0"/>
                <a:cs typeface="Times New Roman" pitchFamily="18" charset="0"/>
              </a:rPr>
              <a:t>Еще </a:t>
            </a:r>
            <a:r>
              <a:rPr lang="ru-RU" sz="3600" smtClean="0">
                <a:solidFill>
                  <a:schemeClr val="tx1"/>
                </a:solidFill>
                <a:latin typeface="+mj-lt"/>
                <a:ea typeface="Calibri" pitchFamily="34" charset="0"/>
                <a:cs typeface="Times New Roman" pitchFamily="18" charset="0"/>
              </a:rPr>
              <a:t>один древний источник «пасторальной темы» - это Библия, так </a:t>
            </a:r>
            <a:endParaRPr lang="ru-RU" sz="3600" smtClean="0">
              <a:solidFill>
                <a:schemeClr val="tx1"/>
              </a:solidFill>
              <a:latin typeface="+mj-lt"/>
              <a:cs typeface="Arial" pitchFamily="34" charset="0"/>
            </a:endParaRPr>
          </a:p>
          <a:p>
            <a:pPr marL="0" lvl="0" indent="0" algn="just" eaLnBrk="0" fontAlgn="base" hangingPunct="0">
              <a:spcBef>
                <a:spcPct val="0"/>
              </a:spcBef>
              <a:spcAft>
                <a:spcPct val="0"/>
              </a:spcAft>
              <a:buClrTx/>
              <a:buSzTx/>
              <a:buNone/>
            </a:pPr>
            <a:r>
              <a:rPr lang="ru-RU" sz="3600" smtClean="0">
                <a:solidFill>
                  <a:schemeClr val="tx1"/>
                </a:solidFill>
                <a:latin typeface="+mj-lt"/>
                <a:ea typeface="Calibri" pitchFamily="34" charset="0"/>
                <a:cs typeface="Times New Roman" pitchFamily="18" charset="0"/>
              </a:rPr>
              <a:t>как </a:t>
            </a:r>
            <a:r>
              <a:rPr lang="ru-RU" sz="3600" b="1" smtClean="0">
                <a:solidFill>
                  <a:schemeClr val="tx1"/>
                </a:solidFill>
                <a:latin typeface="+mj-lt"/>
                <a:ea typeface="Calibri" pitchFamily="34" charset="0"/>
                <a:cs typeface="Times New Roman" pitchFamily="18" charset="0"/>
              </a:rPr>
              <a:t>пастырем добрым в Библии называют Иисуса </a:t>
            </a:r>
            <a:r>
              <a:rPr lang="ru-RU" sz="3600" b="1" smtClean="0">
                <a:solidFill>
                  <a:schemeClr val="tx1"/>
                </a:solidFill>
                <a:latin typeface="+mj-lt"/>
                <a:ea typeface="Calibri" pitchFamily="34" charset="0"/>
                <a:cs typeface="Times New Roman" pitchFamily="18" charset="0"/>
              </a:rPr>
              <a:t>Христа</a:t>
            </a:r>
            <a:r>
              <a:rPr lang="ru-RU" sz="3600" smtClean="0">
                <a:solidFill>
                  <a:schemeClr val="tx1"/>
                </a:solidFill>
                <a:latin typeface="+mj-lt"/>
                <a:ea typeface="Calibri" pitchFamily="34" charset="0"/>
                <a:cs typeface="Times New Roman" pitchFamily="18" charset="0"/>
              </a:rPr>
              <a:t>.</a:t>
            </a:r>
            <a:endParaRPr lang="ru-RU" sz="3600" smtClean="0">
              <a:solidFill>
                <a:schemeClr val="tx1"/>
              </a:solidFill>
              <a:latin typeface="+mj-lt"/>
              <a:ea typeface="Calibri" pitchFamily="34" charset="0"/>
              <a:cs typeface="Arial" pitchFamily="34" charset="0"/>
            </a:endParaRPr>
          </a:p>
          <a:p>
            <a:pPr marL="0" lvl="0" indent="0" algn="just" eaLnBrk="0" fontAlgn="base" hangingPunct="0">
              <a:spcBef>
                <a:spcPct val="0"/>
              </a:spcBef>
              <a:spcAft>
                <a:spcPct val="0"/>
              </a:spcAft>
              <a:buClrTx/>
              <a:buSzTx/>
              <a:buNone/>
            </a:pPr>
            <a:r>
              <a:rPr lang="ru-RU" sz="3600" smtClean="0">
                <a:solidFill>
                  <a:schemeClr val="tx1"/>
                </a:solidFill>
                <a:latin typeface="+mj-lt"/>
                <a:ea typeface="Calibri" pitchFamily="34" charset="0"/>
                <a:cs typeface="Times New Roman" pitchFamily="18" charset="0"/>
              </a:rPr>
              <a:t>Еще </a:t>
            </a:r>
            <a:r>
              <a:rPr lang="ru-RU" sz="3600" smtClean="0">
                <a:solidFill>
                  <a:schemeClr val="tx1"/>
                </a:solidFill>
                <a:latin typeface="+mj-lt"/>
                <a:ea typeface="Calibri" pitchFamily="34" charset="0"/>
                <a:cs typeface="Times New Roman" pitchFamily="18" charset="0"/>
              </a:rPr>
              <a:t>один пасторальный мотив в </a:t>
            </a:r>
            <a:r>
              <a:rPr lang="ru-RU" sz="3600" b="1" smtClean="0">
                <a:solidFill>
                  <a:schemeClr val="tx1"/>
                </a:solidFill>
                <a:latin typeface="+mj-lt"/>
                <a:ea typeface="Calibri" pitchFamily="34" charset="0"/>
                <a:cs typeface="Times New Roman" pitchFamily="18" charset="0"/>
              </a:rPr>
              <a:t>Новом завете </a:t>
            </a:r>
            <a:r>
              <a:rPr lang="ru-RU" sz="3600" smtClean="0">
                <a:solidFill>
                  <a:schemeClr val="tx1"/>
                </a:solidFill>
                <a:latin typeface="+mj-lt"/>
                <a:ea typeface="Calibri" pitchFamily="34" charset="0"/>
                <a:cs typeface="Times New Roman" pitchFamily="18" charset="0"/>
              </a:rPr>
              <a:t>(это </a:t>
            </a:r>
            <a:r>
              <a:rPr lang="ru-RU" sz="3600" smtClean="0">
                <a:solidFill>
                  <a:schemeClr val="tx1"/>
                </a:solidFill>
                <a:latin typeface="+mj-lt"/>
                <a:ea typeface="Calibri" pitchFamily="34" charset="0"/>
                <a:cs typeface="Times New Roman" pitchFamily="18" charset="0"/>
              </a:rPr>
              <a:t>те </a:t>
            </a:r>
            <a:r>
              <a:rPr lang="ru-RU" sz="3600" smtClean="0">
                <a:solidFill>
                  <a:schemeClr val="tx1"/>
                </a:solidFill>
                <a:latin typeface="+mj-lt"/>
                <a:ea typeface="Calibri" pitchFamily="34" charset="0"/>
                <a:cs typeface="Times New Roman" pitchFamily="18" charset="0"/>
              </a:rPr>
              <a:t>книги  Библии</a:t>
            </a:r>
            <a:r>
              <a:rPr lang="ru-RU" sz="3600" smtClean="0">
                <a:solidFill>
                  <a:schemeClr val="tx1"/>
                </a:solidFill>
                <a:latin typeface="+mj-lt"/>
                <a:ea typeface="Calibri" pitchFamily="34" charset="0"/>
                <a:cs typeface="Times New Roman" pitchFamily="18" charset="0"/>
              </a:rPr>
              <a:t>, где находятся жизнеописания </a:t>
            </a:r>
            <a:r>
              <a:rPr lang="ru-RU" sz="3600" smtClean="0">
                <a:solidFill>
                  <a:schemeClr val="tx1"/>
                </a:solidFill>
                <a:latin typeface="+mj-lt"/>
                <a:ea typeface="Calibri" pitchFamily="34" charset="0"/>
                <a:cs typeface="Times New Roman" pitchFamily="18" charset="0"/>
              </a:rPr>
              <a:t>Иисуса </a:t>
            </a:r>
            <a:r>
              <a:rPr lang="ru-RU" sz="3600" smtClean="0">
                <a:solidFill>
                  <a:schemeClr val="tx1"/>
                </a:solidFill>
                <a:latin typeface="+mj-lt"/>
                <a:ea typeface="Calibri" pitchFamily="34" charset="0"/>
                <a:cs typeface="Times New Roman" pitchFamily="18" charset="0"/>
              </a:rPr>
              <a:t>Христа </a:t>
            </a:r>
            <a:r>
              <a:rPr lang="ru-RU" sz="3600" smtClean="0">
                <a:solidFill>
                  <a:schemeClr val="tx1"/>
                </a:solidFill>
                <a:latin typeface="+mj-lt"/>
                <a:ea typeface="Calibri" pitchFamily="34" charset="0"/>
                <a:cs typeface="Times New Roman" pitchFamily="18" charset="0"/>
              </a:rPr>
              <a:t>– приход пастухов к Христу младенцу по зову ангелов. </a:t>
            </a:r>
            <a:endParaRPr lang="ru-RU" sz="3600" smtClean="0">
              <a:solidFill>
                <a:schemeClr val="tx1"/>
              </a:solidFill>
              <a:latin typeface="+mj-lt"/>
              <a:cs typeface="Arial" pitchFamily="34" charset="0"/>
            </a:endParaRPr>
          </a:p>
          <a:p>
            <a:pPr marL="0" lvl="0" indent="0" algn="just" eaLnBrk="0" fontAlgn="base" hangingPunct="0">
              <a:spcBef>
                <a:spcPct val="0"/>
              </a:spcBef>
              <a:spcAft>
                <a:spcPct val="0"/>
              </a:spcAft>
              <a:buClrTx/>
              <a:buSzTx/>
              <a:buNone/>
            </a:pPr>
            <a:r>
              <a:rPr lang="ru-RU" sz="3600" smtClean="0">
                <a:solidFill>
                  <a:schemeClr val="tx1"/>
                </a:solidFill>
                <a:latin typeface="+mj-lt"/>
                <a:ea typeface="Calibri" pitchFamily="34" charset="0"/>
                <a:cs typeface="Times New Roman" pitchFamily="18" charset="0"/>
              </a:rPr>
              <a:t>         </a:t>
            </a:r>
            <a:endParaRPr lang="ru-RU" sz="3600" smtClean="0">
              <a:solidFill>
                <a:schemeClr val="tx1"/>
              </a:solidFill>
              <a:latin typeface="+mj-lt"/>
              <a:cs typeface="Arial" pitchFamily="34" charset="0"/>
            </a:endParaRPr>
          </a:p>
          <a:p>
            <a:pPr marL="0" lvl="0" indent="0" algn="just" eaLnBrk="0" fontAlgn="base" hangingPunct="0">
              <a:spcBef>
                <a:spcPct val="0"/>
              </a:spcBef>
              <a:spcAft>
                <a:spcPct val="0"/>
              </a:spcAft>
              <a:buClrTx/>
              <a:buSzTx/>
              <a:buNone/>
            </a:pPr>
            <a:r>
              <a:rPr lang="ru-RU" sz="3600" smtClean="0">
                <a:solidFill>
                  <a:schemeClr val="tx1"/>
                </a:solidFill>
                <a:latin typeface="+mj-lt"/>
                <a:ea typeface="Calibri" pitchFamily="34" charset="0"/>
                <a:cs typeface="Times New Roman" pitchFamily="18" charset="0"/>
              </a:rPr>
              <a:t>Есть </a:t>
            </a:r>
            <a:r>
              <a:rPr lang="ru-RU" sz="3600" smtClean="0">
                <a:solidFill>
                  <a:schemeClr val="tx1"/>
                </a:solidFill>
                <a:latin typeface="+mj-lt"/>
                <a:ea typeface="Calibri" pitchFamily="34" charset="0"/>
                <a:cs typeface="Times New Roman" pitchFamily="18" charset="0"/>
              </a:rPr>
              <a:t>также притча Иисуса Христа о том, что если пастух потеряет хотя бы одну </a:t>
            </a:r>
            <a:r>
              <a:rPr lang="ru-RU" sz="3600" smtClean="0">
                <a:solidFill>
                  <a:schemeClr val="tx1"/>
                </a:solidFill>
                <a:latin typeface="+mj-lt"/>
                <a:ea typeface="Calibri" pitchFamily="34" charset="0"/>
                <a:cs typeface="Times New Roman" pitchFamily="18" charset="0"/>
              </a:rPr>
              <a:t>овечку </a:t>
            </a:r>
            <a:r>
              <a:rPr lang="ru-RU" sz="3600" smtClean="0">
                <a:solidFill>
                  <a:schemeClr val="tx1"/>
                </a:solidFill>
                <a:latin typeface="+mj-lt"/>
                <a:ea typeface="Calibri" pitchFamily="34" charset="0"/>
                <a:cs typeface="Times New Roman" pitchFamily="18" charset="0"/>
              </a:rPr>
              <a:t>     из </a:t>
            </a:r>
            <a:r>
              <a:rPr lang="ru-RU" sz="3600" smtClean="0">
                <a:solidFill>
                  <a:schemeClr val="tx1"/>
                </a:solidFill>
                <a:latin typeface="+mj-lt"/>
                <a:ea typeface="Calibri" pitchFamily="34" charset="0"/>
                <a:cs typeface="Times New Roman" pitchFamily="18" charset="0"/>
              </a:rPr>
              <a:t>стада, он обязательно будет её искать. Эта притча иносказательно говорит нам о том, что каждый из нас очень дорог для Бога.</a:t>
            </a:r>
            <a:endParaRPr lang="ru-RU" sz="3600" smtClean="0">
              <a:solidFill>
                <a:schemeClr val="tx1"/>
              </a:solidFill>
              <a:latin typeface="+mj-lt"/>
              <a:cs typeface="Arial" pitchFamily="34" charset="0"/>
            </a:endParaRPr>
          </a:p>
          <a:p>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500174"/>
          </a:xfrm>
        </p:spPr>
        <p:txBody>
          <a:bodyPr>
            <a:normAutofit fontScale="90000"/>
          </a:bodyPr>
          <a:lstStyle/>
          <a:p>
            <a:r>
              <a:rPr lang="ru-RU" sz="2200" b="1" smtClean="0"/>
              <a:t/>
            </a:r>
            <a:br>
              <a:rPr lang="ru-RU" sz="2200" b="1" smtClean="0"/>
            </a:br>
            <a:r>
              <a:rPr lang="ru-RU" sz="2200" b="1" smtClean="0"/>
              <a:t/>
            </a:r>
            <a:br>
              <a:rPr lang="ru-RU" sz="2200" b="1" smtClean="0"/>
            </a:br>
            <a:r>
              <a:rPr lang="ru-RU" sz="2700" b="1" smtClean="0"/>
              <a:t>1.</a:t>
            </a:r>
            <a:r>
              <a:rPr lang="ru-RU" sz="2700" b="1" smtClean="0">
                <a:solidFill>
                  <a:srgbClr val="00B050"/>
                </a:solidFill>
              </a:rPr>
              <a:t>Д.Циполи</a:t>
            </a:r>
            <a:r>
              <a:rPr lang="ru-RU" sz="2700" b="1" smtClean="0"/>
              <a:t> </a:t>
            </a:r>
            <a:r>
              <a:rPr lang="ru-RU" sz="2700" b="1" smtClean="0"/>
              <a:t>Пастораль</a:t>
            </a:r>
            <a:r>
              <a:rPr lang="ru-RU" sz="2700" b="1" smtClean="0"/>
              <a:t>. </a:t>
            </a:r>
            <a:r>
              <a:rPr lang="ru-RU" sz="2200" b="1" smtClean="0"/>
              <a:t/>
            </a:r>
            <a:br>
              <a:rPr lang="ru-RU" sz="2200" b="1" smtClean="0"/>
            </a:br>
            <a:r>
              <a:rPr lang="ru-RU" sz="2200" b="1" smtClean="0"/>
              <a:t>Исполняет </a:t>
            </a:r>
            <a:r>
              <a:rPr lang="ru-RU" sz="2200" b="1" smtClean="0"/>
              <a:t>дуэт блокфлейт в составе </a:t>
            </a:r>
            <a:r>
              <a:rPr lang="ru-RU" sz="2200" b="1" smtClean="0">
                <a:solidFill>
                  <a:srgbClr val="0070C0"/>
                </a:solidFill>
              </a:rPr>
              <a:t>Игумнова Екатерина </a:t>
            </a:r>
            <a:r>
              <a:rPr lang="ru-RU" sz="2200" b="1" smtClean="0"/>
              <a:t>и </a:t>
            </a:r>
            <a:r>
              <a:rPr lang="ru-RU" sz="2200" b="1" smtClean="0">
                <a:solidFill>
                  <a:srgbClr val="0070C0"/>
                </a:solidFill>
              </a:rPr>
              <a:t>Попова Екатерина</a:t>
            </a:r>
            <a:r>
              <a:rPr lang="ru-RU" sz="2200" b="1" smtClean="0">
                <a:solidFill>
                  <a:srgbClr val="0070C0"/>
                </a:solidFill>
              </a:rPr>
              <a:t>. </a:t>
            </a:r>
            <a:r>
              <a:rPr lang="ru-RU" sz="2200" b="1" smtClean="0">
                <a:solidFill>
                  <a:srgbClr val="0070C0"/>
                </a:solidFill>
              </a:rPr>
              <a:t/>
            </a:r>
            <a:br>
              <a:rPr lang="ru-RU" sz="2200" b="1" smtClean="0">
                <a:solidFill>
                  <a:srgbClr val="0070C0"/>
                </a:solidFill>
              </a:rPr>
            </a:br>
            <a:r>
              <a:rPr lang="ru-RU" sz="2200" b="1" smtClean="0"/>
              <a:t>Преподаватель  </a:t>
            </a:r>
            <a:r>
              <a:rPr lang="ru-RU" sz="2200" b="1" smtClean="0">
                <a:solidFill>
                  <a:srgbClr val="FF0000"/>
                </a:solidFill>
              </a:rPr>
              <a:t>Михеева </a:t>
            </a:r>
            <a:r>
              <a:rPr lang="ru-RU" sz="2200" b="1" smtClean="0">
                <a:solidFill>
                  <a:srgbClr val="FF0000"/>
                </a:solidFill>
              </a:rPr>
              <a:t>Елена александровна</a:t>
            </a:r>
            <a:r>
              <a:rPr lang="ru-RU" smtClean="0"/>
              <a:t/>
            </a:r>
            <a:br>
              <a:rPr lang="ru-RU" smtClean="0"/>
            </a:br>
            <a:endParaRPr lang="ru-RU"/>
          </a:p>
        </p:txBody>
      </p:sp>
      <p:pic>
        <p:nvPicPr>
          <p:cNvPr id="4" name="Содержимое 3" descr="дудки.jpg"/>
          <p:cNvPicPr>
            <a:picLocks noGrp="1" noChangeAspect="1"/>
          </p:cNvPicPr>
          <p:nvPr>
            <p:ph idx="1"/>
          </p:nvPr>
        </p:nvPicPr>
        <p:blipFill>
          <a:blip r:embed="rId2"/>
          <a:stretch>
            <a:fillRect/>
          </a:stretch>
        </p:blipFill>
        <p:spPr>
          <a:xfrm>
            <a:off x="615841" y="1554163"/>
            <a:ext cx="8064718" cy="4525962"/>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14942" y="1785926"/>
            <a:ext cx="3776658" cy="4786346"/>
          </a:xfrm>
        </p:spPr>
        <p:txBody>
          <a:bodyPr>
            <a:normAutofit fontScale="90000"/>
          </a:bodyPr>
          <a:lstStyle/>
          <a:p>
            <a:r>
              <a:rPr lang="ru-RU" sz="2700" b="1" smtClean="0"/>
              <a:t/>
            </a:r>
            <a:br>
              <a:rPr lang="ru-RU" sz="2700" b="1" smtClean="0"/>
            </a:br>
            <a:r>
              <a:rPr lang="ru-RU" sz="2700" b="1" smtClean="0"/>
              <a:t/>
            </a:r>
            <a:br>
              <a:rPr lang="ru-RU" sz="2700" b="1" smtClean="0"/>
            </a:br>
            <a:r>
              <a:rPr lang="ru-RU" sz="2700" b="1" smtClean="0"/>
              <a:t/>
            </a:r>
            <a:br>
              <a:rPr lang="ru-RU" sz="2700" b="1" smtClean="0"/>
            </a:br>
            <a:r>
              <a:rPr lang="ru-RU" sz="2700" b="1" smtClean="0"/>
              <a:t/>
            </a:r>
            <a:br>
              <a:rPr lang="ru-RU" sz="2700" b="1" smtClean="0"/>
            </a:br>
            <a:r>
              <a:rPr lang="ru-RU" sz="3100" b="1" smtClean="0">
                <a:solidFill>
                  <a:srgbClr val="00B050"/>
                </a:solidFill>
              </a:rPr>
              <a:t>2.Рождественская </a:t>
            </a:r>
            <a:r>
              <a:rPr lang="ru-RU" sz="3100" b="1" smtClean="0">
                <a:solidFill>
                  <a:srgbClr val="00B050"/>
                </a:solidFill>
              </a:rPr>
              <a:t>пастораль</a:t>
            </a:r>
            <a:r>
              <a:rPr lang="ru-RU" sz="3100" b="1" smtClean="0">
                <a:solidFill>
                  <a:srgbClr val="00B050"/>
                </a:solidFill>
              </a:rPr>
              <a:t>. </a:t>
            </a:r>
            <a:r>
              <a:rPr lang="ru-RU" sz="3100" b="1" smtClean="0"/>
              <a:t/>
            </a:r>
            <a:br>
              <a:rPr lang="ru-RU" sz="3100" b="1" smtClean="0"/>
            </a:br>
            <a:r>
              <a:rPr lang="ru-RU" sz="3100" b="1" smtClean="0"/>
              <a:t/>
            </a:r>
            <a:br>
              <a:rPr lang="ru-RU" sz="3100" b="1" smtClean="0"/>
            </a:br>
            <a:r>
              <a:rPr lang="ru-RU" sz="2700" b="1" smtClean="0"/>
              <a:t>Исполняет </a:t>
            </a:r>
            <a:r>
              <a:rPr lang="ru-RU" sz="2700" b="1" smtClean="0"/>
              <a:t>преподаватель </a:t>
            </a:r>
            <a:r>
              <a:rPr lang="ru-RU" sz="2700" b="1" smtClean="0">
                <a:solidFill>
                  <a:srgbClr val="C00000"/>
                </a:solidFill>
              </a:rPr>
              <a:t>Михеева  елена александровна </a:t>
            </a:r>
            <a:r>
              <a:rPr lang="ru-RU" sz="2700" b="1" smtClean="0"/>
              <a:t>(блокфлейта</a:t>
            </a:r>
            <a:r>
              <a:rPr lang="ru-RU" sz="2700" b="1" smtClean="0"/>
              <a:t>).</a:t>
            </a:r>
            <a:r>
              <a:rPr lang="ru-RU" sz="4000" smtClean="0"/>
              <a:t/>
            </a:r>
            <a:br>
              <a:rPr lang="ru-RU" sz="4000" smtClean="0"/>
            </a:br>
            <a:r>
              <a:rPr lang="ru-RU" smtClean="0"/>
              <a:t> </a:t>
            </a:r>
            <a:br>
              <a:rPr lang="ru-RU" smtClean="0"/>
            </a:br>
            <a:endParaRPr lang="ru-RU"/>
          </a:p>
        </p:txBody>
      </p:sp>
      <p:pic>
        <p:nvPicPr>
          <p:cNvPr id="4" name="Содержимое 3" descr="лена.jpg"/>
          <p:cNvPicPr>
            <a:picLocks noGrp="1" noChangeAspect="1"/>
          </p:cNvPicPr>
          <p:nvPr>
            <p:ph idx="1"/>
          </p:nvPr>
        </p:nvPicPr>
        <p:blipFill>
          <a:blip r:embed="rId2"/>
          <a:stretch>
            <a:fillRect/>
          </a:stretch>
        </p:blipFill>
        <p:spPr>
          <a:xfrm>
            <a:off x="571472" y="1571612"/>
            <a:ext cx="3786214" cy="485778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buNone/>
            </a:pPr>
            <a:r>
              <a:rPr lang="ru-RU" smtClean="0"/>
              <a:t>   	 </a:t>
            </a:r>
            <a:r>
              <a:rPr lang="ru-RU" b="1" smtClean="0"/>
              <a:t>Очень важны также традиции изображения картин природы в каждой отдельной стране – Франции, Италии, Испании и т.д. Традиции вокальных, а затем и инструментальных произведений складывались в народных песнях – пастурелях, вилоттах, канцонах. </a:t>
            </a:r>
            <a:endParaRPr lang="ru-RU" b="1"/>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213</TotalTime>
  <Words>555</Words>
  <PresentationFormat>Экран (4:3)</PresentationFormat>
  <Paragraphs>52</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Трек</vt:lpstr>
      <vt:lpstr>Концерт- лекция по проекту «Старинный стиль.От истоков к «новой жизни»</vt:lpstr>
      <vt:lpstr>Слайд 2</vt:lpstr>
      <vt:lpstr>Концерт ведёт  Серикбаева Марина Анатольевна</vt:lpstr>
      <vt:lpstr>Слайд 4</vt:lpstr>
      <vt:lpstr>Слайд 5</vt:lpstr>
      <vt:lpstr>Первая часть лекции- концерта.</vt:lpstr>
      <vt:lpstr>  1.Д.Циполи Пастораль.  Исполняет дуэт блокфлейт в составе Игумнова Екатерина и Попова Екатерина.  Преподаватель  Михеева Елена александровна </vt:lpstr>
      <vt:lpstr>    2.Рождественская пастораль.   Исполняет преподаватель Михеева  елена александровна (блокфлейта).   </vt:lpstr>
      <vt:lpstr>Слайд 9</vt:lpstr>
      <vt:lpstr>Слайд 10</vt:lpstr>
      <vt:lpstr>  3.Ф.Куперен  Пастораль.  Исполняет дуэт преподавателей в составе   Анатолий Мещеряков (балалайка) и Людмила Воробкова (фортепиано). </vt:lpstr>
      <vt:lpstr>4.ф. Бургмюллер. Пастораль.  Асадова Эллада. (фортепиано) Преподаватель Макарова Людмила Михайловна . Это произведение включено в сборник этюдов, которые имеют названия, автор задумал каждый этюд в определённом жанре, и один из них решил написать в таком старинном стиле. </vt:lpstr>
      <vt:lpstr>Слайд 13</vt:lpstr>
      <vt:lpstr> 5.Сицилиана. И.С. Бах.   Исполняет дуэт преподавателей в составе     Михеева Елена      александровна(блокфлейта)  и  Воробкова Людмила валерьевна , (фортепиано) </vt:lpstr>
      <vt:lpstr>Слайд 15</vt:lpstr>
      <vt:lpstr>6. Ж.Бизе Пастораль.  Исполняет фортепианный дуэт преподавателей в составе  Шишкина  светлана александровна и  Воробкова людмила валерьевна </vt:lpstr>
      <vt:lpstr> 7. м.Каркасси Пастораль.   Исполняет Соколов Владислав (гитара).  Преподаватель  Мещеряков Анатолий александрович</vt:lpstr>
      <vt:lpstr>Вторая часть лекции-концерта</vt:lpstr>
      <vt:lpstr>8. С. Майкапар. Пастушок.   Исполняет Киселёв матвей (фортепиано)  преподаватель  Шишкина Светлана  александровна</vt:lpstr>
      <vt:lpstr> 9.Н. коробейников пастораль.  Исполняет преподаватель    Тимофеева наталья владимировна.(аккордеон)</vt:lpstr>
      <vt:lpstr>Слайд 21</vt:lpstr>
      <vt:lpstr> 10.Г.свиридов. Пастораль исполняет Лапшинов михаил.(аккордеон)  преподаватель Брусенцева  наталья михайловна. Концертмейстер воробкова людмила  валерьевна</vt:lpstr>
      <vt:lpstr>11. И. весняк. Пастораль «Прелюдия»  Исполняет подлесная тамара.(фортепиано)  Преподаватель шишкина светлана александровна.</vt:lpstr>
      <vt:lpstr>12.А.шнитке .пастораль из сюиты «в старинном стиле»  исполняет дуэт преподавателей   Мещеряков анатолий александрович (балалайка)  воробкова людмила валерьевна (фортепиано)</vt:lpstr>
      <vt:lpstr>Слайд 25</vt:lpstr>
      <vt:lpstr>Слайд 26</vt:lpstr>
      <vt:lpstr>Слайд 27</vt:lpstr>
      <vt:lpstr>Слайд 28</vt:lpstr>
      <vt:lpstr>Концерт сопровождался показом слайдов, выполненных в программе  Prezi. com. подготовлен Шишкиной Светланой александровной.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Концерт лекция по проекту «Старинный стиль.От истоков к «новой жизни»</dc:title>
  <dc:creator>Дмитрий</dc:creator>
  <cp:lastModifiedBy>Дмитрий</cp:lastModifiedBy>
  <cp:revision>23</cp:revision>
  <dcterms:created xsi:type="dcterms:W3CDTF">2016-07-07T10:46:26Z</dcterms:created>
  <dcterms:modified xsi:type="dcterms:W3CDTF">2016-07-07T14:30:19Z</dcterms:modified>
</cp:coreProperties>
</file>