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9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34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925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3453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970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874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2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0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7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41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8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4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06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6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8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50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DDCA365-FB8D-4F9D-BDA8-EAB7B5790DDC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E69F7-8AE7-441F-AA6D-D5F5BD3A3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6143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6463" y="1623493"/>
            <a:ext cx="7772400" cy="3080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92D050"/>
                </a:solidFill>
              </a:rPr>
              <a:t/>
            </a:r>
            <a:br>
              <a:rPr lang="ru-RU" sz="4400" dirty="0" smtClean="0">
                <a:solidFill>
                  <a:srgbClr val="92D050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Презентация НОД </a:t>
            </a:r>
            <a:r>
              <a:rPr lang="ru-RU" sz="4400" dirty="0">
                <a:solidFill>
                  <a:schemeClr val="tx1"/>
                </a:solidFill>
              </a:rPr>
              <a:t>на развитие эмоционально-личностной сферы в период адаптации детей к ДОУ в младшей </a:t>
            </a:r>
            <a:r>
              <a:rPr lang="ru-RU" sz="4400" dirty="0" smtClean="0">
                <a:solidFill>
                  <a:schemeClr val="tx1"/>
                </a:solidFill>
              </a:rPr>
              <a:t>группе </a:t>
            </a:r>
            <a:r>
              <a:rPr lang="ru-RU" sz="4400" u="sng" dirty="0" smtClean="0">
                <a:solidFill>
                  <a:schemeClr val="tx1"/>
                </a:solidFill>
              </a:rPr>
              <a:t>«Волшебная зарядка»</a:t>
            </a:r>
            <a:r>
              <a:rPr lang="ru-RU" sz="4400" dirty="0">
                <a:solidFill>
                  <a:srgbClr val="92D050"/>
                </a:solidFill>
              </a:rPr>
              <a:t/>
            </a:r>
            <a:br>
              <a:rPr lang="ru-RU" sz="4400" dirty="0">
                <a:solidFill>
                  <a:srgbClr val="92D050"/>
                </a:solidFill>
              </a:rPr>
            </a:br>
            <a:endParaRPr lang="ru-RU" sz="4000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27092" y="4960137"/>
            <a:ext cx="4326924" cy="146304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Педагог-психолог МАДОУ д/с 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№ 125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</a:rPr>
              <a:t> Калининград</a:t>
            </a:r>
          </a:p>
          <a:p>
            <a:pPr algn="r"/>
            <a:r>
              <a:rPr lang="ru-RU" dirty="0" err="1" smtClean="0">
                <a:solidFill>
                  <a:srgbClr val="FFFF00"/>
                </a:solidFill>
              </a:rPr>
              <a:t>Дайлиденок</a:t>
            </a:r>
            <a:r>
              <a:rPr lang="ru-RU" dirty="0" smtClean="0">
                <a:solidFill>
                  <a:srgbClr val="FFFF00"/>
                </a:solidFill>
              </a:rPr>
              <a:t> Ирина Петровна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08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u="sng" dirty="0">
                <a:solidFill>
                  <a:srgbClr val="FFFF00"/>
                </a:solidFill>
              </a:rPr>
              <a:t>Практический метод</a:t>
            </a:r>
            <a:br>
              <a:rPr lang="ru-RU" sz="3600" u="sng" dirty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… «Ну</a:t>
            </a:r>
            <a:r>
              <a:rPr lang="ru-RU" sz="2800" dirty="0">
                <a:solidFill>
                  <a:srgbClr val="FFFF00"/>
                </a:solidFill>
              </a:rPr>
              <a:t>, а потом </a:t>
            </a:r>
            <a:r>
              <a:rPr lang="ru-RU" sz="2800" dirty="0" smtClean="0">
                <a:solidFill>
                  <a:srgbClr val="FFFF00"/>
                </a:solidFill>
              </a:rPr>
              <a:t>согреем» </a:t>
            </a:r>
            <a:r>
              <a:rPr lang="ru-RU" sz="2800" dirty="0">
                <a:solidFill>
                  <a:srgbClr val="FFFF00"/>
                </a:solidFill>
              </a:rPr>
              <a:t>(</a:t>
            </a:r>
            <a:r>
              <a:rPr lang="ru-RU" sz="2800" dirty="0" smtClean="0">
                <a:solidFill>
                  <a:srgbClr val="FFFF00"/>
                </a:solidFill>
              </a:rPr>
              <a:t>обнимаемся </a:t>
            </a:r>
            <a:r>
              <a:rPr lang="ru-RU" sz="2800" dirty="0">
                <a:solidFill>
                  <a:srgbClr val="FFFF00"/>
                </a:solidFill>
              </a:rPr>
              <a:t>всем кругом </a:t>
            </a:r>
            <a:r>
              <a:rPr lang="ru-RU" sz="2800" dirty="0" smtClean="0">
                <a:solidFill>
                  <a:srgbClr val="FFFF00"/>
                </a:solidFill>
              </a:rPr>
              <a:t>и проговариваем </a:t>
            </a:r>
            <a:r>
              <a:rPr lang="ru-RU" sz="2800" dirty="0">
                <a:solidFill>
                  <a:srgbClr val="FFFF00"/>
                </a:solidFill>
              </a:rPr>
              <a:t>«Ой, как тепло</a:t>
            </a:r>
            <a:r>
              <a:rPr lang="ru-RU" sz="2800" dirty="0" smtClean="0">
                <a:solidFill>
                  <a:srgbClr val="FFFF00"/>
                </a:solidFill>
              </a:rPr>
              <a:t>!»)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77" y="2052638"/>
            <a:ext cx="3146821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856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u="sng" dirty="0" smtClean="0">
                <a:solidFill>
                  <a:srgbClr val="FFFF00"/>
                </a:solidFill>
              </a:rPr>
              <a:t>Цель </a:t>
            </a:r>
            <a:r>
              <a:rPr lang="ru-RU" sz="2000" dirty="0" smtClean="0">
                <a:solidFill>
                  <a:srgbClr val="FFFF00"/>
                </a:solidFill>
              </a:rPr>
              <a:t>– облегчить адаптацию и сплотить группу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922638"/>
            <a:ext cx="8946541" cy="5325762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FF00"/>
                </a:solidFill>
              </a:rPr>
              <a:t>Задачи:</a:t>
            </a:r>
          </a:p>
          <a:p>
            <a:r>
              <a:rPr lang="ru-RU" u="sng" dirty="0" smtClean="0">
                <a:solidFill>
                  <a:srgbClr val="FFFF00"/>
                </a:solidFill>
              </a:rPr>
              <a:t>Воспитательные: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- воспитывать дружелюбные отношения между детьми через сплочение </a:t>
            </a:r>
            <a:r>
              <a:rPr lang="ru-RU" smtClean="0">
                <a:solidFill>
                  <a:srgbClr val="FFFF00"/>
                </a:solidFill>
              </a:rPr>
              <a:t>группы</a:t>
            </a:r>
            <a:r>
              <a:rPr lang="ru-RU" smtClean="0">
                <a:solidFill>
                  <a:srgbClr val="FFFF00"/>
                </a:solidFill>
              </a:rPr>
              <a:t>;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u="sng" dirty="0" smtClean="0">
                <a:solidFill>
                  <a:srgbClr val="FFFF00"/>
                </a:solidFill>
              </a:rPr>
              <a:t>Развивающие: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- развитие крупной моторики;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- развитие координации;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- развитие эмоциональной сферы и </a:t>
            </a:r>
            <a:r>
              <a:rPr lang="ru-RU" dirty="0" err="1" smtClean="0">
                <a:solidFill>
                  <a:srgbClr val="FFFF00"/>
                </a:solidFill>
              </a:rPr>
              <a:t>саморегуляции</a:t>
            </a:r>
            <a:r>
              <a:rPr lang="ru-RU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- развитие произвольного внимания</a:t>
            </a:r>
          </a:p>
          <a:p>
            <a:r>
              <a:rPr lang="ru-RU" u="sng" dirty="0" smtClean="0">
                <a:solidFill>
                  <a:srgbClr val="FFFF00"/>
                </a:solidFill>
              </a:rPr>
              <a:t>Оборудование: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- ковер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41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«Ребят</a:t>
            </a:r>
            <a:r>
              <a:rPr lang="ru-RU" sz="2000" dirty="0">
                <a:solidFill>
                  <a:srgbClr val="FFFF00"/>
                </a:solidFill>
              </a:rPr>
              <a:t>! Играть скорей идем</a:t>
            </a:r>
            <a:r>
              <a:rPr lang="ru-RU" sz="2000" dirty="0" smtClean="0">
                <a:solidFill>
                  <a:srgbClr val="FFFF00"/>
                </a:solidFill>
              </a:rPr>
              <a:t>!» </a:t>
            </a:r>
            <a:r>
              <a:rPr lang="ru-RU" sz="2000" dirty="0">
                <a:solidFill>
                  <a:srgbClr val="FFFF00"/>
                </a:solidFill>
              </a:rPr>
              <a:t>– собираем детей по группе в цепочку, поем до тех пор, пока все не встали в кружок.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«Давайте</a:t>
            </a:r>
            <a:r>
              <a:rPr lang="ru-RU" sz="2000" dirty="0">
                <a:solidFill>
                  <a:srgbClr val="FFFF00"/>
                </a:solidFill>
              </a:rPr>
              <a:t>, дружно, в круг встаём</a:t>
            </a:r>
            <a:r>
              <a:rPr lang="ru-RU" sz="2000" dirty="0" smtClean="0">
                <a:solidFill>
                  <a:srgbClr val="FFFF00"/>
                </a:solidFill>
              </a:rPr>
              <a:t>!» </a:t>
            </a:r>
            <a:r>
              <a:rPr lang="ru-RU" sz="2000" dirty="0">
                <a:solidFill>
                  <a:srgbClr val="FFFF00"/>
                </a:solidFill>
              </a:rPr>
              <a:t>– цепочку соединяем в круг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77" y="2052638"/>
            <a:ext cx="3146821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937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 smtClean="0">
                <a:solidFill>
                  <a:srgbClr val="FFFF00"/>
                </a:solidFill>
              </a:rPr>
              <a:t>Практический  метод</a:t>
            </a:r>
            <a:r>
              <a:rPr lang="ru-RU" sz="2400" u="sng" dirty="0">
                <a:solidFill>
                  <a:srgbClr val="FFFF00"/>
                </a:solidFill>
              </a:rPr>
              <a:t/>
            </a:r>
            <a:br>
              <a:rPr lang="ru-RU" sz="2400" u="sng" dirty="0">
                <a:solidFill>
                  <a:srgbClr val="FFFF00"/>
                </a:solidFill>
              </a:rPr>
            </a:br>
            <a:r>
              <a:rPr lang="ru-RU" sz="1400" dirty="0" smtClean="0">
                <a:solidFill>
                  <a:srgbClr val="FFFF00"/>
                </a:solidFill>
              </a:rPr>
              <a:t>«В </a:t>
            </a:r>
            <a:r>
              <a:rPr lang="ru-RU" sz="1400" dirty="0">
                <a:solidFill>
                  <a:srgbClr val="FFFF00"/>
                </a:solidFill>
              </a:rPr>
              <a:t>кругу мы ножкой топнем (левой) - топнем (правой)</a:t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/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>Соседу по ладошке хлопнем (соседа слева) - хлопнем (соседа справа)</a:t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/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>Потом подпрыгнем высоко – </a:t>
            </a:r>
            <a:r>
              <a:rPr lang="ru-RU" sz="1400" dirty="0" smtClean="0">
                <a:solidFill>
                  <a:srgbClr val="FFFF00"/>
                </a:solidFill>
              </a:rPr>
              <a:t>(подпрыгивают </a:t>
            </a:r>
            <a:r>
              <a:rPr lang="ru-RU" sz="1400" dirty="0">
                <a:solidFill>
                  <a:srgbClr val="FFFF00"/>
                </a:solidFill>
              </a:rPr>
              <a:t>на </a:t>
            </a:r>
            <a:r>
              <a:rPr lang="ru-RU" sz="1400" dirty="0" smtClean="0">
                <a:solidFill>
                  <a:srgbClr val="FFFF00"/>
                </a:solidFill>
              </a:rPr>
              <a:t>месте)»…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04" y="2143254"/>
            <a:ext cx="3224479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1238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u="sng" dirty="0">
                <a:solidFill>
                  <a:srgbClr val="FFFF00"/>
                </a:solidFill>
              </a:rPr>
              <a:t>Практический метод</a:t>
            </a:r>
            <a:br>
              <a:rPr lang="ru-RU" sz="2400" u="sng" dirty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… «</a:t>
            </a:r>
            <a:r>
              <a:rPr lang="ru-RU" sz="1400" dirty="0" smtClean="0">
                <a:solidFill>
                  <a:srgbClr val="FFFF00"/>
                </a:solidFill>
              </a:rPr>
              <a:t>В </a:t>
            </a:r>
            <a:r>
              <a:rPr lang="ru-RU" sz="1400" dirty="0">
                <a:solidFill>
                  <a:srgbClr val="FFFF00"/>
                </a:solidFill>
              </a:rPr>
              <a:t>ладошки спрячем мы лицо (</a:t>
            </a:r>
            <a:r>
              <a:rPr lang="ru-RU" sz="1400" dirty="0" smtClean="0">
                <a:solidFill>
                  <a:srgbClr val="FFFF00"/>
                </a:solidFill>
              </a:rPr>
              <a:t>прячут </a:t>
            </a:r>
            <a:r>
              <a:rPr lang="ru-RU" sz="1400" dirty="0">
                <a:solidFill>
                  <a:srgbClr val="FFFF00"/>
                </a:solidFill>
              </a:rPr>
              <a:t>в ладошки </a:t>
            </a:r>
            <a:r>
              <a:rPr lang="ru-RU" sz="1400" dirty="0" smtClean="0">
                <a:solidFill>
                  <a:srgbClr val="FFFF00"/>
                </a:solidFill>
              </a:rPr>
              <a:t>лицо)</a:t>
            </a:r>
            <a:r>
              <a:rPr lang="ru-RU" sz="1400" dirty="0">
                <a:solidFill>
                  <a:srgbClr val="FFFF00"/>
                </a:solidFill>
              </a:rPr>
              <a:t/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/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>«КУ-КУ» все </a:t>
            </a:r>
            <a:r>
              <a:rPr lang="ru-RU" sz="1400" dirty="0" smtClean="0">
                <a:solidFill>
                  <a:srgbClr val="FFFF00"/>
                </a:solidFill>
              </a:rPr>
              <a:t>вместе </a:t>
            </a:r>
            <a:r>
              <a:rPr lang="ru-RU" sz="1400" dirty="0">
                <a:solidFill>
                  <a:srgbClr val="FFFF00"/>
                </a:solidFill>
              </a:rPr>
              <a:t>скажем </a:t>
            </a:r>
            <a:r>
              <a:rPr lang="ru-RU" sz="1400" dirty="0" smtClean="0">
                <a:solidFill>
                  <a:srgbClr val="FFFF00"/>
                </a:solidFill>
              </a:rPr>
              <a:t>(открывают </a:t>
            </a:r>
            <a:r>
              <a:rPr lang="ru-RU" sz="1400" dirty="0">
                <a:solidFill>
                  <a:srgbClr val="FFFF00"/>
                </a:solidFill>
              </a:rPr>
              <a:t>лицо и кричат «КУ-КУ</a:t>
            </a:r>
            <a:r>
              <a:rPr lang="ru-RU" sz="1400" dirty="0" smtClean="0">
                <a:solidFill>
                  <a:srgbClr val="FFFF00"/>
                </a:solidFill>
              </a:rPr>
              <a:t>»)</a:t>
            </a:r>
            <a:r>
              <a:rPr lang="ru-RU" sz="1400" dirty="0">
                <a:solidFill>
                  <a:srgbClr val="FFFF00"/>
                </a:solidFill>
              </a:rPr>
              <a:t/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/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>И на коврик ляжем! </a:t>
            </a:r>
            <a:r>
              <a:rPr lang="ru-RU" sz="1400" dirty="0" smtClean="0">
                <a:solidFill>
                  <a:srgbClr val="FFFF00"/>
                </a:solidFill>
              </a:rPr>
              <a:t> (ложатся </a:t>
            </a:r>
            <a:r>
              <a:rPr lang="ru-RU" sz="1400" dirty="0">
                <a:solidFill>
                  <a:srgbClr val="FFFF00"/>
                </a:solidFill>
              </a:rPr>
              <a:t>на </a:t>
            </a:r>
            <a:r>
              <a:rPr lang="ru-RU" sz="1400" dirty="0" smtClean="0">
                <a:solidFill>
                  <a:srgbClr val="FFFF00"/>
                </a:solidFill>
              </a:rPr>
              <a:t>коврик)»…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77" y="2052638"/>
            <a:ext cx="3146821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6240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u="sng" dirty="0">
                <a:solidFill>
                  <a:srgbClr val="FFFF00"/>
                </a:solidFill>
              </a:rPr>
              <a:t>Релаксационная часть</a:t>
            </a:r>
            <a:br>
              <a:rPr lang="ru-RU" sz="2000" u="sng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Проводится дыхательная гимнастика </a:t>
            </a:r>
            <a:r>
              <a:rPr lang="ru-RU" sz="1600" dirty="0" smtClean="0">
                <a:solidFill>
                  <a:srgbClr val="FFFF00"/>
                </a:solidFill>
              </a:rPr>
              <a:t> </a:t>
            </a:r>
            <a:r>
              <a:rPr lang="ru-RU" sz="1600" dirty="0">
                <a:solidFill>
                  <a:srgbClr val="FFFF00"/>
                </a:solidFill>
              </a:rPr>
              <a:t>лёжа на </a:t>
            </a:r>
            <a:r>
              <a:rPr lang="ru-RU" sz="1600" dirty="0" smtClean="0">
                <a:solidFill>
                  <a:srgbClr val="FFFF00"/>
                </a:solidFill>
              </a:rPr>
              <a:t>ковре.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«Закройте глазки</a:t>
            </a:r>
            <a:r>
              <a:rPr lang="ru-RU" sz="1600" dirty="0">
                <a:solidFill>
                  <a:srgbClr val="FFFF00"/>
                </a:solidFill>
              </a:rPr>
              <a:t>, положите ручки на свои животики, представьте, что мы с вами воздушные шарики, нам нужно наполниться воздухом, чтобы улететь: сделаем глубокий вдох (4 счета) и медленный выдох (4 счета</a:t>
            </a:r>
            <a:r>
              <a:rPr lang="ru-RU" sz="1600" dirty="0" smtClean="0">
                <a:solidFill>
                  <a:srgbClr val="FFFF00"/>
                </a:solidFill>
              </a:rPr>
              <a:t>)» </a:t>
            </a:r>
            <a:r>
              <a:rPr lang="ru-RU" sz="1600" dirty="0">
                <a:solidFill>
                  <a:srgbClr val="FFFF00"/>
                </a:solidFill>
              </a:rPr>
              <a:t>Повторить 5 </a:t>
            </a:r>
            <a:r>
              <a:rPr lang="ru-RU" sz="1600" dirty="0" smtClean="0">
                <a:solidFill>
                  <a:srgbClr val="FFFF00"/>
                </a:solidFill>
              </a:rPr>
              <a:t>раз</a:t>
            </a:r>
            <a:br>
              <a:rPr lang="ru-RU" sz="1600" dirty="0" smtClean="0">
                <a:solidFill>
                  <a:srgbClr val="FFFF00"/>
                </a:solidFill>
              </a:rPr>
            </a:b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55" y="2052638"/>
            <a:ext cx="3103265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791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9005" y="452717"/>
            <a:ext cx="5651829" cy="3138979"/>
          </a:xfrm>
        </p:spPr>
        <p:txBody>
          <a:bodyPr/>
          <a:lstStyle/>
          <a:p>
            <a:pPr algn="ctr"/>
            <a:r>
              <a:rPr lang="ru-RU" sz="2400" u="sng" dirty="0">
                <a:solidFill>
                  <a:srgbClr val="FFFF00"/>
                </a:solidFill>
              </a:rPr>
              <a:t>Практический метод</a:t>
            </a:r>
            <a:br>
              <a:rPr lang="ru-RU" sz="2400" u="sng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Поднимем ножки – </a:t>
            </a:r>
            <a:r>
              <a:rPr lang="ru-RU" sz="1600" dirty="0" smtClean="0">
                <a:solidFill>
                  <a:srgbClr val="FFFF00"/>
                </a:solidFill>
              </a:rPr>
              <a:t>потрясём (поднимают </a:t>
            </a:r>
            <a:r>
              <a:rPr lang="ru-RU" sz="1600" dirty="0">
                <a:solidFill>
                  <a:srgbClr val="FFFF00"/>
                </a:solidFill>
              </a:rPr>
              <a:t>ножки вверх лежа на спине и </a:t>
            </a:r>
            <a:r>
              <a:rPr lang="ru-RU" sz="1600" dirty="0" smtClean="0">
                <a:solidFill>
                  <a:srgbClr val="FFFF00"/>
                </a:solidFill>
              </a:rPr>
              <a:t>трясут)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Друг друга за руки возьмем </a:t>
            </a:r>
            <a:r>
              <a:rPr lang="ru-RU" sz="1600" dirty="0" smtClean="0">
                <a:solidFill>
                  <a:srgbClr val="FFFF00"/>
                </a:solidFill>
              </a:rPr>
              <a:t> (лежа </a:t>
            </a:r>
            <a:r>
              <a:rPr lang="ru-RU" sz="1600" dirty="0">
                <a:solidFill>
                  <a:srgbClr val="FFFF00"/>
                </a:solidFill>
              </a:rPr>
              <a:t>берутся за </a:t>
            </a:r>
            <a:r>
              <a:rPr lang="ru-RU" sz="1600" dirty="0" smtClean="0">
                <a:solidFill>
                  <a:srgbClr val="FFFF00"/>
                </a:solidFill>
              </a:rPr>
              <a:t>руки)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Соседу встать поможем </a:t>
            </a:r>
            <a:r>
              <a:rPr lang="ru-RU" sz="1600" dirty="0" smtClean="0">
                <a:solidFill>
                  <a:srgbClr val="FFFF00"/>
                </a:solidFill>
              </a:rPr>
              <a:t> (помогают </a:t>
            </a:r>
            <a:r>
              <a:rPr lang="ru-RU" sz="1600" dirty="0">
                <a:solidFill>
                  <a:srgbClr val="FFFF00"/>
                </a:solidFill>
              </a:rPr>
              <a:t>друг другу вставать, не отпуская </a:t>
            </a:r>
            <a:r>
              <a:rPr lang="ru-RU" sz="1600" dirty="0" smtClean="0">
                <a:solidFill>
                  <a:srgbClr val="FFFF00"/>
                </a:solidFill>
              </a:rPr>
              <a:t>рук)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В замочек ручки сложим </a:t>
            </a:r>
            <a:r>
              <a:rPr lang="ru-RU" sz="1600" dirty="0" smtClean="0">
                <a:solidFill>
                  <a:srgbClr val="FFFF00"/>
                </a:solidFill>
              </a:rPr>
              <a:t>(переплетают </a:t>
            </a:r>
            <a:r>
              <a:rPr lang="ru-RU" sz="1600" dirty="0">
                <a:solidFill>
                  <a:srgbClr val="FFFF00"/>
                </a:solidFill>
              </a:rPr>
              <a:t>в замочек </a:t>
            </a:r>
            <a:r>
              <a:rPr lang="ru-RU" sz="1600" dirty="0" smtClean="0">
                <a:solidFill>
                  <a:srgbClr val="FFFF00"/>
                </a:solidFill>
              </a:rPr>
              <a:t>ручки)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Потом на лево мы пойдём </a:t>
            </a:r>
            <a:r>
              <a:rPr lang="ru-RU" sz="1600" dirty="0" smtClean="0">
                <a:solidFill>
                  <a:srgbClr val="FFFF00"/>
                </a:solidFill>
              </a:rPr>
              <a:t>(пройти </a:t>
            </a:r>
            <a:r>
              <a:rPr lang="ru-RU" sz="1600" dirty="0">
                <a:solidFill>
                  <a:srgbClr val="FFFF00"/>
                </a:solidFill>
              </a:rPr>
              <a:t>5 </a:t>
            </a:r>
            <a:r>
              <a:rPr lang="ru-RU" sz="1600" dirty="0" smtClean="0">
                <a:solidFill>
                  <a:srgbClr val="FFFF00"/>
                </a:solidFill>
              </a:rPr>
              <a:t>шагов)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Потом на право мы пойдём (</a:t>
            </a:r>
            <a:r>
              <a:rPr lang="ru-RU" sz="1600" dirty="0" smtClean="0">
                <a:solidFill>
                  <a:srgbClr val="FFFF00"/>
                </a:solidFill>
              </a:rPr>
              <a:t>пройти </a:t>
            </a:r>
            <a:r>
              <a:rPr lang="ru-RU" sz="1600" dirty="0">
                <a:solidFill>
                  <a:srgbClr val="FFFF00"/>
                </a:solidFill>
              </a:rPr>
              <a:t>5 </a:t>
            </a:r>
            <a:r>
              <a:rPr lang="ru-RU" sz="1600" dirty="0" smtClean="0">
                <a:solidFill>
                  <a:srgbClr val="FFFF00"/>
                </a:solidFill>
              </a:rPr>
              <a:t>шагов)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И ласково всех назовём – ведущий проходит по кругу гладя по головке каждого ребенка и называя его имя ласково (дети хором повторяют)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73" y="1160634"/>
            <a:ext cx="3296840" cy="4395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614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4995" y="452718"/>
            <a:ext cx="5305839" cy="1400530"/>
          </a:xfrm>
        </p:spPr>
        <p:txBody>
          <a:bodyPr/>
          <a:lstStyle/>
          <a:p>
            <a:pPr algn="ctr"/>
            <a:r>
              <a:rPr lang="ru-RU" sz="3200" u="sng" dirty="0">
                <a:solidFill>
                  <a:srgbClr val="FFFF00"/>
                </a:solidFill>
              </a:rPr>
              <a:t>Практический </a:t>
            </a:r>
            <a:r>
              <a:rPr lang="ru-RU" sz="3200" u="sng" dirty="0" smtClean="0">
                <a:solidFill>
                  <a:srgbClr val="FFFF00"/>
                </a:solidFill>
              </a:rPr>
              <a:t>метод</a:t>
            </a:r>
            <a:br>
              <a:rPr lang="ru-RU" sz="3200" u="sng" dirty="0" smtClean="0">
                <a:solidFill>
                  <a:srgbClr val="FFFF00"/>
                </a:solidFill>
              </a:rPr>
            </a:br>
            <a:r>
              <a:rPr lang="ru-RU" sz="3200" u="sng" dirty="0">
                <a:solidFill>
                  <a:srgbClr val="FFFF00"/>
                </a:solidFill>
              </a:rPr>
              <a:t/>
            </a:r>
            <a:br>
              <a:rPr lang="ru-RU" sz="3200" u="sng" dirty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«Друг </a:t>
            </a:r>
            <a:r>
              <a:rPr lang="ru-RU" sz="2800" dirty="0">
                <a:solidFill>
                  <a:srgbClr val="FFFF00"/>
                </a:solidFill>
              </a:rPr>
              <a:t>другу руку мы пожмем (пожимают соседу руку и проговаривают приветствие «Здравствуйте</a:t>
            </a:r>
            <a:r>
              <a:rPr lang="ru-RU" sz="2800" dirty="0" smtClean="0">
                <a:solidFill>
                  <a:srgbClr val="FFFF00"/>
                </a:solidFill>
              </a:rPr>
              <a:t>!»)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Надуем </a:t>
            </a:r>
            <a:r>
              <a:rPr lang="ru-RU" sz="2800" dirty="0">
                <a:solidFill>
                  <a:srgbClr val="FFFF00"/>
                </a:solidFill>
              </a:rPr>
              <a:t>щеки и зевнем! </a:t>
            </a:r>
            <a:r>
              <a:rPr lang="ru-RU" sz="2800" dirty="0" smtClean="0">
                <a:solidFill>
                  <a:srgbClr val="FFFF00"/>
                </a:solidFill>
              </a:rPr>
              <a:t>(надувают </a:t>
            </a:r>
            <a:r>
              <a:rPr lang="ru-RU" sz="2800" dirty="0">
                <a:solidFill>
                  <a:srgbClr val="FFFF00"/>
                </a:solidFill>
              </a:rPr>
              <a:t>щеки набирая воздух и зевают выпуская </a:t>
            </a:r>
            <a:r>
              <a:rPr lang="ru-RU" sz="2800" dirty="0" smtClean="0">
                <a:solidFill>
                  <a:srgbClr val="FFFF00"/>
                </a:solidFill>
              </a:rPr>
              <a:t>воздух, прикрывают </a:t>
            </a:r>
            <a:r>
              <a:rPr lang="ru-RU" sz="2800" dirty="0">
                <a:solidFill>
                  <a:srgbClr val="FFFF00"/>
                </a:solidFill>
              </a:rPr>
              <a:t>ротик рукой</a:t>
            </a:r>
            <a:r>
              <a:rPr lang="ru-RU" sz="2800" dirty="0" smtClean="0">
                <a:solidFill>
                  <a:srgbClr val="FFFF00"/>
                </a:solidFill>
              </a:rPr>
              <a:t>)…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50" y="2349200"/>
            <a:ext cx="3146821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1283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u="sng" dirty="0">
                <a:solidFill>
                  <a:srgbClr val="FFFF00"/>
                </a:solidFill>
              </a:rPr>
              <a:t>Практический метод</a:t>
            </a:r>
            <a:br>
              <a:rPr lang="ru-RU" sz="3200" u="sng" dirty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… «</a:t>
            </a:r>
            <a:r>
              <a:rPr lang="ru-RU" sz="2800" dirty="0" smtClean="0">
                <a:solidFill>
                  <a:srgbClr val="FFFF00"/>
                </a:solidFill>
              </a:rPr>
              <a:t>Друг </a:t>
            </a:r>
            <a:r>
              <a:rPr lang="ru-RU" sz="2800" dirty="0">
                <a:solidFill>
                  <a:srgbClr val="FFFF00"/>
                </a:solidFill>
              </a:rPr>
              <a:t>друга </a:t>
            </a:r>
            <a:r>
              <a:rPr lang="ru-RU" sz="2800" dirty="0" smtClean="0">
                <a:solidFill>
                  <a:srgbClr val="FFFF00"/>
                </a:solidFill>
              </a:rPr>
              <a:t>пожалеем (гладят </a:t>
            </a:r>
            <a:r>
              <a:rPr lang="ru-RU" sz="2800" dirty="0">
                <a:solidFill>
                  <a:srgbClr val="FFFF00"/>
                </a:solidFill>
              </a:rPr>
              <a:t>соседа по </a:t>
            </a:r>
            <a:r>
              <a:rPr lang="ru-RU" sz="2800" dirty="0" smtClean="0">
                <a:solidFill>
                  <a:srgbClr val="FFFF00"/>
                </a:solidFill>
              </a:rPr>
              <a:t>плечу и проговаривают </a:t>
            </a:r>
            <a:r>
              <a:rPr lang="ru-RU" sz="2800" dirty="0">
                <a:solidFill>
                  <a:srgbClr val="FFFF00"/>
                </a:solidFill>
              </a:rPr>
              <a:t>« Не грусти</a:t>
            </a:r>
            <a:r>
              <a:rPr lang="ru-RU" sz="2800" dirty="0" smtClean="0">
                <a:solidFill>
                  <a:srgbClr val="FFFF00"/>
                </a:solidFill>
              </a:rPr>
              <a:t>!»)…»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665" y="2027925"/>
            <a:ext cx="3779873" cy="419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8659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</TotalTime>
  <Words>98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Ион</vt:lpstr>
      <vt:lpstr> Презентация НОД на развитие эмоционально-личностной сферы в период адаптации детей к ДОУ в младшей группе «Волшебная зарядка» </vt:lpstr>
      <vt:lpstr>Цель – облегчить адаптацию и сплотить группу</vt:lpstr>
      <vt:lpstr>«Ребят! Играть скорей идем!» – собираем детей по группе в цепочку, поем до тех пор, пока все не встали в кружок.  «Давайте, дружно, в круг встаём!» – цепочку соединяем в круг</vt:lpstr>
      <vt:lpstr>Практический  метод «В кругу мы ножкой топнем (левой) - топнем (правой)  Соседу по ладошке хлопнем (соседа слева) - хлопнем (соседа справа)  Потом подпрыгнем высоко – (подпрыгивают на месте)»…</vt:lpstr>
      <vt:lpstr>Практический метод … «В ладошки спрячем мы лицо (прячут в ладошки лицо)  «КУ-КУ» все вместе скажем (открывают лицо и кричат «КУ-КУ»)  И на коврик ляжем!  (ложатся на коврик)»…</vt:lpstr>
      <vt:lpstr>Релаксационная часть Проводится дыхательная гимнастика  лёжа на ковре. «Закройте глазки, положите ручки на свои животики, представьте, что мы с вами воздушные шарики, нам нужно наполниться воздухом, чтобы улететь: сделаем глубокий вдох (4 счета) и медленный выдох (4 счета)» Повторить 5 раз </vt:lpstr>
      <vt:lpstr>Практический метод Поднимем ножки – потрясём (поднимают ножки вверх лежа на спине и трясут)  Друг друга за руки возьмем  (лежа берутся за руки)  Соседу встать поможем  (помогают друг другу вставать, не отпуская рук)  В замочек ручки сложим (переплетают в замочек ручки)  Потом на лево мы пойдём (пройти 5 шагов)  Потом на право мы пойдём (пройти 5 шагов)  И ласково всех назовём – ведущий проходит по кругу гладя по головке каждого ребенка и называя его имя ласково (дети хором повторяют)</vt:lpstr>
      <vt:lpstr>Практический метод  «Друг другу руку мы пожмем (пожимают соседу руку и проговаривают приветствие «Здравствуйте!») Надуем щеки и зевнем! (надувают щеки набирая воздух и зевают выпуская воздух, прикрывают ротик рукой)…</vt:lpstr>
      <vt:lpstr>Практический метод … «Друг друга пожалеем (гладят соседа по плечу и проговаривают « Не грусти!»)…»</vt:lpstr>
      <vt:lpstr>Практический метод … «Ну, а потом согреем» (обнимаемся всем кругом и проговариваем «Ой, как тепло!»)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</cp:revision>
  <dcterms:created xsi:type="dcterms:W3CDTF">2017-09-27T07:03:30Z</dcterms:created>
  <dcterms:modified xsi:type="dcterms:W3CDTF">2017-10-05T09:34:36Z</dcterms:modified>
</cp:coreProperties>
</file>