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90" r:id="rId3"/>
    <p:sldId id="259" r:id="rId4"/>
    <p:sldId id="260" r:id="rId5"/>
    <p:sldId id="261" r:id="rId6"/>
    <p:sldId id="262" r:id="rId7"/>
    <p:sldId id="263" r:id="rId8"/>
    <p:sldId id="273" r:id="rId9"/>
    <p:sldId id="277" r:id="rId10"/>
    <p:sldId id="274" r:id="rId11"/>
    <p:sldId id="289" r:id="rId12"/>
    <p:sldId id="281" r:id="rId13"/>
    <p:sldId id="285" r:id="rId14"/>
    <p:sldId id="282" r:id="rId15"/>
    <p:sldId id="286" r:id="rId16"/>
    <p:sldId id="287" r:id="rId17"/>
    <p:sldId id="288" r:id="rId18"/>
    <p:sldId id="275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FC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990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6F088-F0E2-4944-AD78-CFD58A7321E2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A1600-DB67-4761-A4E5-F15FE14AAA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8167_mama-kartinki-dlya-dete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>
            <a:off x="571472" y="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«Нет женщины прекраснее на свете…»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5429264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 smtClean="0">
                <a:latin typeface="Monotype Corsiva" pitchFamily="66" charset="0"/>
              </a:rPr>
              <a:t>Проект разработала:</a:t>
            </a:r>
          </a:p>
          <a:p>
            <a:r>
              <a:rPr lang="ru-RU" altLang="ru-RU" sz="2400" dirty="0" smtClean="0">
                <a:latin typeface="Monotype Corsiva" pitchFamily="66" charset="0"/>
              </a:rPr>
              <a:t>Воспитатель:</a:t>
            </a:r>
          </a:p>
          <a:p>
            <a:r>
              <a:rPr lang="ru-RU" altLang="ru-RU" sz="2400" dirty="0" smtClean="0">
                <a:latin typeface="Monotype Corsiva" pitchFamily="66" charset="0"/>
              </a:rPr>
              <a:t>Рыбасова М.Г.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6286520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Новочеркасск 2016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64294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4000" dirty="0" smtClean="0"/>
              <a:t>Основной этап</a:t>
            </a:r>
            <a:endParaRPr lang="ru-RU" sz="4000" dirty="0"/>
          </a:p>
        </p:txBody>
      </p:sp>
      <p:graphicFrame>
        <p:nvGraphicFramePr>
          <p:cNvPr id="4" name="Содержимое 7"/>
          <p:cNvGraphicFramePr>
            <a:graphicFrameLocks noGrp="1"/>
          </p:cNvGraphicFramePr>
          <p:nvPr>
            <p:ph idx="1"/>
          </p:nvPr>
        </p:nvGraphicFramePr>
        <p:xfrm>
          <a:off x="142875" y="346433"/>
          <a:ext cx="8858250" cy="6428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53"/>
                <a:gridCol w="4493504"/>
                <a:gridCol w="928719"/>
                <a:gridCol w="1857375"/>
                <a:gridCol w="1142999"/>
              </a:tblGrid>
              <a:tr h="42862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№ </a:t>
                      </a:r>
                      <a:r>
                        <a:rPr lang="ru-RU" sz="1100" dirty="0" err="1" smtClean="0"/>
                        <a:t>п</a:t>
                      </a:r>
                      <a:r>
                        <a:rPr lang="ru-RU" sz="1100" dirty="0" smtClean="0"/>
                        <a:t>/</a:t>
                      </a:r>
                      <a:r>
                        <a:rPr lang="ru-RU" sz="1100" dirty="0" err="1" smtClean="0"/>
                        <a:t>п</a:t>
                      </a:r>
                      <a:endParaRPr lang="ru-RU" sz="1100" dirty="0"/>
                    </a:p>
                  </a:txBody>
                  <a:tcPr marL="91439" marR="91439" marT="45725" marB="45725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Содержание деятельности</a:t>
                      </a:r>
                    </a:p>
                    <a:p>
                      <a:pPr algn="ctr"/>
                      <a:endParaRPr lang="ru-RU" sz="1100" dirty="0" smtClean="0"/>
                    </a:p>
                    <a:p>
                      <a:pPr algn="ctr"/>
                      <a:endParaRPr lang="ru-RU" sz="1100" dirty="0"/>
                    </a:p>
                  </a:txBody>
                  <a:tcPr marL="91439" marR="91439" marT="45725" marB="45725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Сроки</a:t>
                      </a:r>
                      <a:endParaRPr lang="ru-RU" sz="1100" dirty="0"/>
                    </a:p>
                  </a:txBody>
                  <a:tcPr marL="91439" marR="91439" marT="45725" marB="45725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Участники</a:t>
                      </a:r>
                      <a:endParaRPr lang="ru-RU" sz="1100" dirty="0"/>
                    </a:p>
                  </a:txBody>
                  <a:tcPr marL="91439" marR="91439" marT="45725" marB="45725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Ответственный</a:t>
                      </a:r>
                      <a:endParaRPr lang="ru-RU" sz="1100" dirty="0"/>
                    </a:p>
                  </a:txBody>
                  <a:tcPr marL="91439" marR="91439" marT="45725" marB="45725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28018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Monotype Corsiva" pitchFamily="66" charset="0"/>
                          <a:cs typeface="Arial" charset="0"/>
                        </a:rPr>
                        <a:t>Просмотр презентации на утреннике, посвящённому «Дню Матери»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514350" indent="-514350">
                        <a:buFont typeface="Arial" charset="0"/>
                        <a:buNone/>
                      </a:pPr>
                      <a:r>
                        <a:rPr lang="ru-RU" sz="1000" dirty="0" smtClean="0">
                          <a:latin typeface="Monotype Corsiva" pitchFamily="66" charset="0"/>
                          <a:cs typeface="Arial" charset="0"/>
                        </a:rPr>
                        <a:t>Беседа с детьми воспитанниками средней группы</a:t>
                      </a:r>
                    </a:p>
                    <a:p>
                      <a:pPr marL="514350" indent="-514350">
                        <a:buFont typeface="Arial" charset="0"/>
                        <a:buNone/>
                      </a:pPr>
                      <a:r>
                        <a:rPr lang="ru-RU" sz="1000" dirty="0" smtClean="0">
                          <a:latin typeface="Monotype Corsiva" pitchFamily="66" charset="0"/>
                          <a:cs typeface="Arial" charset="0"/>
                        </a:rPr>
                        <a:t>«Чем можно порадовать маму?»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 дети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3181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Проведение</a:t>
                      </a:r>
                      <a:r>
                        <a:rPr lang="ru-RU" sz="1000" baseline="0" dirty="0" smtClean="0"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 цикла занятий по теме проекта</a:t>
                      </a:r>
                      <a:endParaRPr lang="ru-RU" sz="1000" dirty="0" smtClean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dirty="0" smtClean="0">
                          <a:latin typeface="Monotype Corsiva" pitchFamily="66" charset="0"/>
                        </a:rPr>
                        <a:t>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3276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Изготовление плаката «Мамина Улыбка» </a:t>
                      </a:r>
                      <a:endParaRPr lang="ru-RU" sz="1000" dirty="0" smtClean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Родители</a:t>
                      </a:r>
                    </a:p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 дети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28858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Совместное творчество воспитателя и детей «Ладошка на память» 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dirty="0" smtClean="0">
                          <a:latin typeface="Monotype Corsiva" pitchFamily="66" charset="0"/>
                        </a:rPr>
                        <a:t>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41152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Составление рассказов на тему: «Моя мамочка самая…», «Мамина профессия»,  «Моя бабушка». Выучить стихи о маме к празднику.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smtClean="0">
                          <a:latin typeface="Monotype Corsiva" pitchFamily="66" charset="0"/>
                        </a:rPr>
                        <a:t>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41152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Беседы: «Чем можно порадовать маму?», «Мамин портрет», «Мамины помощники»</a:t>
                      </a:r>
                    </a:p>
                    <a:p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Рассматривание альбома «Моя семья».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dirty="0" smtClean="0">
                          <a:latin typeface="Monotype Corsiva" pitchFamily="66" charset="0"/>
                        </a:rPr>
                        <a:t>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42639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Чтение художественной литературы. Загадки на тему:  «Семья».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Чтение рассказов и стихов: «Я маму люблю» А. Димова, «Благодарю тебя мама» В. Босов,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 «Моя бабушка» С. Капупикаян, «Мама» Ю. Яковлев, «Заплатка» Н. Носов, «Разговор о маме» Н. Саконская, «Подарок маме»  О. Высотская, «Мамина улыбка».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smtClean="0">
                          <a:latin typeface="Monotype Corsiva" pitchFamily="66" charset="0"/>
                        </a:rPr>
                        <a:t>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42639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Игровая деятельность.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Подвижные игры: «Курочка и цыплята»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Коммуникативные игры: «Назови ласково», «Как ласково дома меня называют»,  «Как зовут мою маму?»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Сюжетно – ролевые: «Моя семья», «Мама на работе», «Мама в магазине», «Мама парикмахер»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Дидактические игры: «Что такое хорошо и что такое плохо», «Мои хорошие поступки», «Найди цветок для мамы», «Кто чей малыш»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dirty="0" smtClean="0">
                          <a:latin typeface="Monotype Corsiva" pitchFamily="66" charset="0"/>
                        </a:rPr>
                        <a:t>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37043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Музыкальная деятельность: разучивание песен о маме, прослушивание музыкальных композиций о маме.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dirty="0" smtClean="0">
                          <a:latin typeface="Monotype Corsiva" pitchFamily="66" charset="0"/>
                        </a:rPr>
                        <a:t> дети, муз. руководитель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Муз. руководитель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25993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Monotype Corsiva" pitchFamily="66" charset="0"/>
                          <a:cs typeface="Arial" charset="0"/>
                        </a:rPr>
                        <a:t>Разработка памятка</a:t>
                      </a:r>
                      <a:r>
                        <a:rPr lang="ru-RU" sz="1000" baseline="0" dirty="0" smtClean="0">
                          <a:latin typeface="Monotype Corsiva" pitchFamily="66" charset="0"/>
                          <a:cs typeface="Arial" charset="0"/>
                        </a:rPr>
                        <a:t> </a:t>
                      </a:r>
                      <a:r>
                        <a:rPr lang="ru-RU" sz="1000" dirty="0" smtClean="0">
                          <a:latin typeface="Monotype Corsiva" pitchFamily="66" charset="0"/>
                          <a:cs typeface="Arial" charset="0"/>
                        </a:rPr>
                        <a:t>для родителей «Поиграй</a:t>
                      </a:r>
                      <a:r>
                        <a:rPr lang="ru-RU" sz="1000" baseline="0" dirty="0" smtClean="0">
                          <a:latin typeface="Monotype Corsiva" pitchFamily="66" charset="0"/>
                          <a:cs typeface="Arial" charset="0"/>
                        </a:rPr>
                        <a:t> со мной</a:t>
                      </a:r>
                      <a:r>
                        <a:rPr lang="ru-RU" sz="1000" dirty="0" smtClean="0">
                          <a:latin typeface="Monotype Corsiva" pitchFamily="66" charset="0"/>
                          <a:cs typeface="Arial" charset="0"/>
                        </a:rPr>
                        <a:t>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dirty="0" smtClean="0">
                          <a:latin typeface="Monotype Corsiva" pitchFamily="66" charset="0"/>
                        </a:rPr>
                        <a:t> родители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25993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</a:t>
                      </a:r>
                      <a:endParaRPr lang="ru-RU" sz="12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Monotype Corsiva" pitchFamily="66" charset="0"/>
                          <a:cs typeface="Arial" charset="0"/>
                        </a:rPr>
                        <a:t>Рисунки детей «Милой мамочки портрет»</a:t>
                      </a:r>
                      <a:endParaRPr lang="ru-RU" sz="1000" dirty="0" smtClean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Воспитатель,</a:t>
                      </a:r>
                      <a:r>
                        <a:rPr lang="ru-RU" sz="1000" baseline="0" dirty="0" smtClean="0">
                          <a:latin typeface="Monotype Corsiva" pitchFamily="66" charset="0"/>
                        </a:rPr>
                        <a:t> дети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0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2880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b="1" u="sng" dirty="0" smtClean="0">
                <a:latin typeface="Monotype Corsiva" pitchFamily="66" charset="0"/>
              </a:rPr>
              <a:t>Презентация </a:t>
            </a:r>
            <a:br>
              <a:rPr lang="ru-RU" b="1" u="sng" dirty="0" smtClean="0">
                <a:latin typeface="Monotype Corsiva" pitchFamily="66" charset="0"/>
              </a:rPr>
            </a:br>
            <a:r>
              <a:rPr lang="ru-RU" b="1" u="sng" dirty="0" smtClean="0">
                <a:latin typeface="Monotype Corsiva" pitchFamily="66" charset="0"/>
              </a:rPr>
              <a:t>«Самая прекрасная из женщин…»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785926"/>
            <a:ext cx="6138335" cy="4603751"/>
          </a:xfrm>
          <a:prstGeom prst="round2Diag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 anchor="t">
            <a:normAutofit/>
          </a:bodyPr>
          <a:lstStyle/>
          <a:p>
            <a:pPr algn="ctr">
              <a:lnSpc>
                <a:spcPts val="4500"/>
              </a:lnSpc>
            </a:pPr>
            <a:r>
              <a:rPr lang="ru-RU" dirty="0" smtClean="0"/>
              <a:t>НОД «Самая прекрасная из женщин…»</a:t>
            </a:r>
            <a:endParaRPr lang="ru-RU" dirty="0"/>
          </a:p>
        </p:txBody>
      </p:sp>
      <p:pic>
        <p:nvPicPr>
          <p:cNvPr id="4" name="Содержимое 3" descr="DSCN108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90602" y="1285860"/>
            <a:ext cx="7141133" cy="535585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b="1" u="sng" dirty="0" smtClean="0">
                <a:latin typeface="Monotype Corsiva" pitchFamily="66" charset="0"/>
              </a:rPr>
              <a:t>Плакат «Мамина Улыбка»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F:\DCIM\Camera\IMG_20161130_16580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214422"/>
            <a:ext cx="6715172" cy="514353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b="1" u="sng" dirty="0" smtClean="0"/>
              <a:t>Подарок маме </a:t>
            </a:r>
            <a:br>
              <a:rPr lang="ru-RU" b="1" u="sng" dirty="0" smtClean="0"/>
            </a:br>
            <a:r>
              <a:rPr lang="ru-RU" b="1" u="sng" dirty="0" smtClean="0"/>
              <a:t>«Ладошка на память»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:\DCIM\Camera\IMG_20161128_165458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785926"/>
            <a:ext cx="642942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 anchor="t">
            <a:normAutofit/>
          </a:bodyPr>
          <a:lstStyle/>
          <a:p>
            <a:pPr algn="ctr"/>
            <a:r>
              <a:rPr lang="ru-RU" sz="4400" u="sng" dirty="0" smtClean="0">
                <a:latin typeface="Monotype Corsiva" pitchFamily="66" charset="0"/>
              </a:rPr>
              <a:t>Игровая деятельность</a:t>
            </a:r>
            <a:endParaRPr lang="ru-RU" sz="4400" u="sng" dirty="0">
              <a:latin typeface="Monotype Corsiva" pitchFamily="66" charset="0"/>
            </a:endParaRPr>
          </a:p>
        </p:txBody>
      </p:sp>
      <p:pic>
        <p:nvPicPr>
          <p:cNvPr id="4" name="Содержимое 3" descr="IMG_20161228_16312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571480"/>
            <a:ext cx="2143140" cy="2857520"/>
          </a:xfrm>
          <a:prstGeom prst="flowChartAlternateProcess">
            <a:avLst/>
          </a:prstGeom>
        </p:spPr>
      </p:pic>
      <p:pic>
        <p:nvPicPr>
          <p:cNvPr id="5" name="Рисунок 4" descr="IMG_20161228_16321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2845" y="3643314"/>
            <a:ext cx="2798904" cy="3074853"/>
          </a:xfrm>
          <a:prstGeom prst="flowChartAlternateProcess">
            <a:avLst/>
          </a:prstGeom>
        </p:spPr>
      </p:pic>
      <p:pic>
        <p:nvPicPr>
          <p:cNvPr id="6" name="Рисунок 5" descr="IMG_20161228_16335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858016" y="2500306"/>
            <a:ext cx="2092989" cy="3857652"/>
          </a:xfrm>
          <a:prstGeom prst="flowChartMagneticDisk">
            <a:avLst/>
          </a:prstGeom>
        </p:spPr>
      </p:pic>
      <p:pic>
        <p:nvPicPr>
          <p:cNvPr id="7" name="Рисунок 6" descr="IMG_20161228_16350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00562" y="3571876"/>
            <a:ext cx="2214578" cy="2939114"/>
          </a:xfrm>
          <a:prstGeom prst="flowChartConnector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43504" y="1000109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Сюжетно – ролевая игра «Дочки-матери»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857232"/>
            <a:ext cx="3571900" cy="1000132"/>
          </a:xfrm>
          <a:prstGeom prst="ellipse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000364" y="5000636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00430" y="3643314"/>
            <a:ext cx="800219" cy="2857520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Сюжетно – ролевая игра «Мама в парикмахерской»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428992" y="3571876"/>
            <a:ext cx="928694" cy="3143272"/>
          </a:xfrm>
          <a:prstGeom prst="ellipse">
            <a:avLst/>
          </a:prstGeom>
          <a:solidFill>
            <a:srgbClr val="0F6FC6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2357422" y="1785926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214678" y="714356"/>
            <a:ext cx="923330" cy="27146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Сюжетно – ролевая игра «Кухня»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000364" y="714356"/>
            <a:ext cx="1285884" cy="2714644"/>
          </a:xfrm>
          <a:prstGeom prst="ellipse">
            <a:avLst/>
          </a:prstGeom>
          <a:solidFill>
            <a:srgbClr val="0F6FC6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>
            <a:off x="5500694" y="2000240"/>
            <a:ext cx="285752" cy="15001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>
            <a:off x="7786710" y="1857364"/>
            <a:ext cx="28575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с 65 Рыбасова М.Г. Пальчиковые забав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52"/>
            <a:ext cx="4570936" cy="3231893"/>
          </a:xfrm>
          <a:prstGeom prst="rect">
            <a:avLst/>
          </a:prstGeom>
          <a:noFill/>
        </p:spPr>
      </p:pic>
      <p:pic>
        <p:nvPicPr>
          <p:cNvPr id="2" name="Picture 2" descr="C:\Users\Старшая группа_2\Desktop\Дс 65 Рыбасова М.Г. Пальчиковые забав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429000"/>
            <a:ext cx="464767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4400" u="sng" dirty="0" smtClean="0">
                <a:latin typeface="Monotype Corsiva" pitchFamily="66" charset="0"/>
                <a:cs typeface="Arial" charset="0"/>
              </a:rPr>
              <a:t>Рисунки детей «Милой мамочки портрет»</a:t>
            </a:r>
            <a:r>
              <a:rPr lang="ru-RU" sz="5400" dirty="0" smtClean="0">
                <a:latin typeface="Monotype Corsiva" pitchFamily="66" charset="0"/>
                <a:cs typeface="Arial" charset="0"/>
              </a:rPr>
              <a:t/>
            </a:r>
            <a:br>
              <a:rPr lang="ru-RU" sz="5400" dirty="0" smtClean="0">
                <a:latin typeface="Monotype Corsiva" pitchFamily="66" charset="0"/>
                <a:cs typeface="Arial" charset="0"/>
              </a:rPr>
            </a:br>
            <a:endParaRPr lang="ru-RU" dirty="0"/>
          </a:p>
        </p:txBody>
      </p:sp>
      <p:pic>
        <p:nvPicPr>
          <p:cNvPr id="4" name="Содержимое 3" descr="IMG_20161121_10054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071546"/>
            <a:ext cx="7143800" cy="535785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5400" dirty="0" smtClean="0"/>
              <a:t>Итоговый этап</a:t>
            </a:r>
            <a:endParaRPr lang="ru-RU" dirty="0"/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313" y="892960"/>
          <a:ext cx="8686800" cy="5713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35"/>
                <a:gridCol w="2786082"/>
                <a:gridCol w="2071702"/>
                <a:gridCol w="1000132"/>
                <a:gridCol w="2328849"/>
              </a:tblGrid>
              <a:tr h="127299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п\п</a:t>
                      </a:r>
                      <a:endParaRPr lang="ru-RU" sz="1600" dirty="0"/>
                    </a:p>
                  </a:txBody>
                  <a:tcPr marT="45721" marB="45721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Содержание деятельности</a:t>
                      </a:r>
                      <a:endParaRPr lang="ru-RU" sz="1600" dirty="0"/>
                    </a:p>
                  </a:txBody>
                  <a:tcPr marT="45721" marB="45721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Участники</a:t>
                      </a:r>
                      <a:endParaRPr lang="ru-RU" sz="1600" dirty="0"/>
                    </a:p>
                  </a:txBody>
                  <a:tcPr marT="45721" marB="45721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</a:t>
                      </a:r>
                      <a:endParaRPr lang="ru-RU" sz="1600" dirty="0"/>
                    </a:p>
                  </a:txBody>
                  <a:tcPr marT="45721" marB="45721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Ответственный</a:t>
                      </a:r>
                      <a:endParaRPr lang="ru-RU" sz="1600" dirty="0"/>
                    </a:p>
                  </a:txBody>
                  <a:tcPr marT="45721" marB="45721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54879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Проведение праздника «День Матери» на базе ДОУ для детей и родителей.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514350" indent="-514350" algn="l">
                        <a:buFont typeface="Arial" charset="0"/>
                        <a:buNone/>
                      </a:pP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Воспитатель,</a:t>
                      </a:r>
                    </a:p>
                    <a:p>
                      <a:pPr marL="514350" indent="-514350" algn="l">
                        <a:buFont typeface="Arial" charset="0"/>
                        <a:buNone/>
                      </a:pP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муз. руководитель,</a:t>
                      </a:r>
                      <a:endParaRPr lang="ru-RU" sz="1800" baseline="0" dirty="0" smtClean="0">
                        <a:latin typeface="Monotype Corsiva" pitchFamily="66" charset="0"/>
                        <a:cs typeface="Arial" charset="0"/>
                      </a:endParaRPr>
                    </a:p>
                    <a:p>
                      <a:pPr marL="514350" indent="-514350" algn="l">
                        <a:buFont typeface="Arial" charset="0"/>
                        <a:buNone/>
                      </a:pPr>
                      <a:r>
                        <a:rPr lang="ru-RU" sz="1800" baseline="0" dirty="0" smtClean="0">
                          <a:latin typeface="Monotype Corsiva" pitchFamily="66" charset="0"/>
                          <a:cs typeface="Arial" charset="0"/>
                        </a:rPr>
                        <a:t>старший воспитатель,</a:t>
                      </a:r>
                      <a:endParaRPr lang="ru-RU" sz="1800" dirty="0" smtClean="0">
                        <a:latin typeface="Monotype Corsiva" pitchFamily="66" charset="0"/>
                        <a:cs typeface="Arial" charset="0"/>
                      </a:endParaRPr>
                    </a:p>
                    <a:p>
                      <a:pPr marL="514350" indent="-514350" algn="l">
                        <a:buFont typeface="Arial" charset="0"/>
                        <a:buNone/>
                      </a:pP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родители,</a:t>
                      </a:r>
                      <a:r>
                        <a:rPr lang="ru-RU" sz="1800" baseline="0" dirty="0" smtClean="0">
                          <a:latin typeface="Monotype Corsiva" pitchFamily="66" charset="0"/>
                          <a:cs typeface="Arial" charset="0"/>
                        </a:rPr>
                        <a:t> дети.</a:t>
                      </a:r>
                      <a:endParaRPr lang="ru-RU" sz="1800" dirty="0" smtClean="0">
                        <a:latin typeface="Monotype Corsiva" pitchFamily="66" charset="0"/>
                        <a:cs typeface="Arial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800" dirty="0">
                        <a:latin typeface="Monotype Corsiva" pitchFamily="66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Муз. руководитель,</a:t>
                      </a:r>
                    </a:p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800" dirty="0">
                        <a:latin typeface="Monotype Corsiva" pitchFamily="66" charset="0"/>
                      </a:endParaRPr>
                    </a:p>
                  </a:txBody>
                  <a:tcPr marT="45721" marB="45721"/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 </a:t>
                      </a:r>
                      <a:endParaRPr lang="ru-RU" sz="14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Участие детей и родителей в </a:t>
                      </a:r>
                      <a:r>
                        <a:rPr lang="ru-RU" sz="1800" baseline="0" dirty="0" smtClean="0"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 городском конкурсе проектов </a:t>
                      </a:r>
                      <a:r>
                        <a:rPr lang="ru-RU" sz="1800" dirty="0" smtClean="0">
                          <a:latin typeface="Monotype Corsiva" pitchFamily="66" charset="0"/>
                          <a:ea typeface="Calibri" pitchFamily="34" charset="0"/>
                          <a:cs typeface="Arial" charset="0"/>
                        </a:rPr>
                        <a:t>«Моя казачья семья».</a:t>
                      </a:r>
                      <a:endParaRPr lang="ru-RU" sz="1800" dirty="0" smtClean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Родители</a:t>
                      </a:r>
                    </a:p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воспитатель, дети</a:t>
                      </a: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Monotype Corsiva" pitchFamily="66" charset="0"/>
                        </a:rPr>
                        <a:t>Ноябрь 2016</a:t>
                      </a:r>
                    </a:p>
                    <a:p>
                      <a:endParaRPr lang="ru-RU" sz="1800" dirty="0" smtClean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800" dirty="0">
                        <a:latin typeface="Monotype Corsiva" pitchFamily="66" charset="0"/>
                      </a:endParaRPr>
                    </a:p>
                  </a:txBody>
                  <a:tcPr marL="91439" marR="91439" marT="45725" marB="45725"/>
                </a:tc>
              </a:tr>
              <a:tr h="128445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Трансляция</a:t>
                      </a:r>
                      <a:r>
                        <a:rPr lang="ru-RU" sz="1800" baseline="0" dirty="0" smtClean="0">
                          <a:latin typeface="Monotype Corsiva" pitchFamily="66" charset="0"/>
                          <a:cs typeface="Arial" charset="0"/>
                        </a:rPr>
                        <a:t> результатов работы </a:t>
                      </a: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(размещение на </a:t>
                      </a:r>
                      <a:r>
                        <a:rPr lang="ru-RU" sz="1800" dirty="0" err="1" smtClean="0">
                          <a:latin typeface="Monotype Corsiva" pitchFamily="66" charset="0"/>
                          <a:cs typeface="Arial" charset="0"/>
                        </a:rPr>
                        <a:t>минисайте</a:t>
                      </a: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,</a:t>
                      </a:r>
                      <a:r>
                        <a:rPr lang="ru-RU" sz="1800" baseline="0" dirty="0" smtClean="0">
                          <a:latin typeface="Monotype Corsiva" pitchFamily="66" charset="0"/>
                          <a:cs typeface="Arial" charset="0"/>
                        </a:rPr>
                        <a:t> показ на педсовете ДОУ)</a:t>
                      </a: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.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Monotype Corsiva" pitchFamily="66" charset="0"/>
                        <a:cs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Monotype Corsiva" pitchFamily="66" charset="0"/>
                        <a:cs typeface="Arial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Monotype Corsiva" pitchFamily="66" charset="0"/>
                          <a:cs typeface="Arial" charset="0"/>
                        </a:rPr>
                        <a:t>Воспитатель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Monotype Corsiva" pitchFamily="66" charset="0"/>
                        <a:cs typeface="Arial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800" dirty="0">
                        <a:latin typeface="Monotype Corsiva" pitchFamily="66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800" dirty="0">
                        <a:latin typeface="Monotype Corsiva" pitchFamily="66" charset="0"/>
                      </a:endParaRPr>
                    </a:p>
                  </a:txBody>
                  <a:tcPr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b="1" u="sng" dirty="0" smtClean="0"/>
              <a:t>Праздник ко Дню Матери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_20161124_094227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7" y="1142984"/>
            <a:ext cx="7149615" cy="5362210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/>
              <a:t>ПАСПОРТ ПРОЕКТА</a:t>
            </a:r>
            <a:endParaRPr lang="ru-RU" alt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785795"/>
          <a:ext cx="9144000" cy="6498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484"/>
                <a:gridCol w="7731516"/>
              </a:tblGrid>
              <a:tr h="615855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Творческое</a:t>
                      </a:r>
                      <a:r>
                        <a:rPr lang="ru-RU" sz="1100" baseline="0" dirty="0" smtClean="0"/>
                        <a:t> название проекта</a:t>
                      </a:r>
                      <a:endParaRPr lang="ru-RU" sz="1100" dirty="0"/>
                    </a:p>
                  </a:txBody>
                  <a:tcPr marL="91439" marR="91439" marT="45723" marB="45723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Проект «Нет женщины прекраснее на свете…»</a:t>
                      </a:r>
                    </a:p>
                    <a:p>
                      <a:pPr algn="l"/>
                      <a:endParaRPr lang="ru-RU" sz="1200" dirty="0"/>
                    </a:p>
                  </a:txBody>
                  <a:tcPr marL="91439" marR="91439" marT="45723" marB="45723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9422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Руководитель</a:t>
                      </a:r>
                      <a:r>
                        <a:rPr lang="ru-RU" sz="1200" b="1" baseline="0" dirty="0" smtClean="0"/>
                        <a:t> проекта</a:t>
                      </a:r>
                      <a:endParaRPr lang="ru-RU" sz="1200" b="1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Рыбасова</a:t>
                      </a:r>
                      <a:r>
                        <a:rPr lang="ru-RU" sz="1600" baseline="0" dirty="0" smtClean="0"/>
                        <a:t> Марина Геннадьевна - воспитатель</a:t>
                      </a:r>
                      <a:endParaRPr lang="ru-RU" sz="1600" dirty="0"/>
                    </a:p>
                  </a:txBody>
                  <a:tcPr marL="91439" marR="91439" marT="45723" marB="45723"/>
                </a:tc>
              </a:tr>
              <a:tr h="473736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Участники</a:t>
                      </a:r>
                      <a:r>
                        <a:rPr lang="ru-RU" sz="1200" b="1" baseline="0" dirty="0" smtClean="0"/>
                        <a:t> проекта</a:t>
                      </a:r>
                      <a:endParaRPr lang="ru-RU" sz="1200" b="1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Рыбасова М.Г., дети группы «Всезнайки», Гончарова Ю.В. логопед, 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Лемешко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Е.И. старший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воспитатель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Полякова Г.Г., родители.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23" marB="45723"/>
                </a:tc>
              </a:tr>
              <a:tr h="663228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База реализации проекта</a:t>
                      </a:r>
                      <a:endParaRPr lang="ru-RU" sz="1200" b="1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Муниципальное</a:t>
                      </a:r>
                      <a:r>
                        <a:rPr lang="ru-RU" sz="1600" baseline="0" dirty="0" smtClean="0"/>
                        <a:t> бюджетное дошкольное образовательное учреждение детский сад № 65</a:t>
                      </a:r>
                      <a:endParaRPr lang="ru-RU" sz="1600" dirty="0"/>
                    </a:p>
                  </a:txBody>
                  <a:tcPr marL="91439" marR="91439" marT="45723" marB="45723"/>
                </a:tc>
              </a:tr>
              <a:tr h="24004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Цели и задачи проекта</a:t>
                      </a:r>
                    </a:p>
                    <a:p>
                      <a:endParaRPr lang="ru-RU" sz="1200" b="1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 проекта: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повышение престижа статуса матери, воспитание у дошкольников доброго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уважительного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отношения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ней. 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Задачи проекта: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Образовательная:</a:t>
                      </a:r>
                    </a:p>
                    <a:p>
                      <a:pPr lvl="0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Создать условия для формирования представлений детей о роли мамы в их жизни, через раскрытие образа матери в поэзии, в живописи, музыке, художественной литературе.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Развивающие:</a:t>
                      </a:r>
                    </a:p>
                    <a:p>
                      <a:pPr lvl="0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Развивать коммуникативные навыки у детей, способствовать развитию речи через выразительное чтение стихов, составление рассказа о маме.</a:t>
                      </a:r>
                    </a:p>
                    <a:p>
                      <a:pPr lvl="0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Развивать творческие способности детей, через пение, танцы; художественную деятельность – создание поделок, рисунков.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Воспитательная:</a:t>
                      </a:r>
                    </a:p>
                    <a:p>
                      <a:pPr lvl="0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Воспитывать у дошкольников 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доброе,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уважительное отношение к матери, желание сделать приятное близкому человеку.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23" marB="45723"/>
                </a:tc>
              </a:tr>
              <a:tr h="14944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Предполагаемый результат проекта</a:t>
                      </a:r>
                    </a:p>
                    <a:p>
                      <a:endParaRPr lang="ru-RU" sz="1200" b="1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None/>
                      </a:pPr>
                      <a:r>
                        <a:rPr lang="ru-RU" sz="1200" dirty="0" smtClean="0"/>
                        <a:t>У детей сформированы представления о роли женщины-матери в жизни</a:t>
                      </a:r>
                      <a:r>
                        <a:rPr lang="ru-RU" sz="1200" baseline="0" dirty="0" smtClean="0"/>
                        <a:t> человека.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ru-RU" sz="1200" baseline="0" dirty="0" smtClean="0"/>
                        <a:t>Дети с удовольствием участвовали в подготовке ко Дню матери (учили стихи, песни, оформляли подарки)</a:t>
                      </a:r>
                      <a:endParaRPr lang="ru-RU" sz="1200" dirty="0" smtClean="0"/>
                    </a:p>
                    <a:p>
                      <a:r>
                        <a:rPr lang="ru-RU" sz="1200" dirty="0" smtClean="0"/>
                        <a:t>Уровень</a:t>
                      </a:r>
                      <a:r>
                        <a:rPr lang="ru-RU" sz="1200" baseline="0" dirty="0" smtClean="0"/>
                        <a:t> знаний детей о своей маме, чертах её характера, профессии, увлечениях - повысился</a:t>
                      </a:r>
                      <a:endParaRPr lang="ru-RU" sz="1200" dirty="0" smtClean="0"/>
                    </a:p>
                  </a:txBody>
                  <a:tcPr marL="91439" marR="91439" marT="45723" marB="45723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5"/>
          <p:cNvGraphicFramePr>
            <a:graphicFrameLocks/>
          </p:cNvGraphicFramePr>
          <p:nvPr/>
        </p:nvGraphicFramePr>
        <p:xfrm>
          <a:off x="0" y="142851"/>
          <a:ext cx="9072594" cy="9098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488"/>
                <a:gridCol w="7536106"/>
              </a:tblGrid>
              <a:tr h="40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/>
                        <a:t>Сроки</a:t>
                      </a:r>
                      <a:r>
                        <a:rPr lang="ru-RU" sz="1100" b="1" baseline="0" dirty="0" smtClean="0"/>
                        <a:t> реализации проекта</a:t>
                      </a:r>
                      <a:endParaRPr lang="ru-RU" sz="1100" b="1" dirty="0" smtClean="0"/>
                    </a:p>
                  </a:txBody>
                  <a:tcPr marL="91439" marR="91439" marT="45724" marB="45724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Проект «Нет женщины прекраснее на свете…»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 – </a:t>
                      </a:r>
                      <a:r>
                        <a:rPr lang="ru-RU" sz="1200" kern="1800" dirty="0" smtClean="0">
                          <a:latin typeface="Times New Roman"/>
                          <a:ea typeface="Times New Roman"/>
                        </a:rPr>
                        <a:t>краткосрочный</a:t>
                      </a:r>
                      <a:r>
                        <a:rPr lang="ru-RU" sz="1200" b="1" kern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kern="1800" dirty="0" smtClean="0">
                          <a:latin typeface="Times New Roman"/>
                          <a:ea typeface="Times New Roman"/>
                        </a:rPr>
                        <a:t>с 01.11.2016 по 30.11.2016г</a:t>
                      </a:r>
                      <a:endParaRPr lang="ru-RU" sz="1200" dirty="0" smtClean="0"/>
                    </a:p>
                  </a:txBody>
                  <a:tcPr marL="91439" marR="91439" marT="45724" marB="45724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66365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Гипотеза</a:t>
                      </a:r>
                      <a:endParaRPr lang="ru-RU" sz="1100" b="1" dirty="0"/>
                    </a:p>
                  </a:txBody>
                  <a:tcPr marL="91439" marR="91439" marT="45724" marB="45724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Реализация проекта будет способствовать: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   формированию уважительного отношения к своим близким; 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созданию положительных эмоциональных переживаний детей и родителей от совместных мероприятий;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  воспитанию доброго, заботливого отношения к маме;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  развитию социально-профессиональной компетентности и личностного потенциала педагогов.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углублению детско-родительских отношений, социального партнерства между педагогами и родителями.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39" marR="91439" marT="45724" marB="45724"/>
                </a:tc>
              </a:tr>
              <a:tr h="1911935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Принципы</a:t>
                      </a:r>
                      <a:endParaRPr lang="ru-RU" sz="1100" b="1" dirty="0"/>
                    </a:p>
                  </a:txBody>
                  <a:tcPr marL="91439" marR="91439" marT="45724" marB="45724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Принципы</a:t>
                      </a:r>
                      <a:r>
                        <a:rPr lang="ru-RU" sz="1400" baseline="0" dirty="0" smtClean="0"/>
                        <a:t> с</a:t>
                      </a:r>
                      <a:r>
                        <a:rPr lang="ru-RU" sz="1400" dirty="0" smtClean="0"/>
                        <a:t>истематичности и последовательности занятий.</a:t>
                      </a:r>
                    </a:p>
                    <a:p>
                      <a:r>
                        <a:rPr lang="ru-RU" sz="1400" dirty="0" smtClean="0"/>
                        <a:t>Принцип</a:t>
                      </a:r>
                      <a:r>
                        <a:rPr lang="ru-RU" sz="1400" baseline="0" dirty="0" smtClean="0"/>
                        <a:t> вариативности (использования вариативных форм работы с детьми: НОД, участие в конкурсе проектов «Моя казачья семья», досуг, интервью с детьми)</a:t>
                      </a:r>
                    </a:p>
                    <a:p>
                      <a:r>
                        <a:rPr lang="ru-RU" sz="1400" baseline="0" dirty="0" smtClean="0"/>
                        <a:t>Принцип постепенности освоение материала (от простого к сложному)</a:t>
                      </a:r>
                    </a:p>
                    <a:p>
                      <a:r>
                        <a:rPr lang="ru-RU" sz="1400" baseline="0" dirty="0" smtClean="0"/>
                        <a:t>Принцип опоры на эмоционально-чувственную сферу ребёнка (создание условий для возникновения эмоциональных реакций у детей во время деятельности)</a:t>
                      </a:r>
                    </a:p>
                    <a:p>
                      <a:r>
                        <a:rPr lang="ru-RU" sz="1400" baseline="0" dirty="0" smtClean="0"/>
                        <a:t>Принцип интеграции (интеграция образовательных областей: художественное творчество, познание, музыка)</a:t>
                      </a:r>
                    </a:p>
                  </a:txBody>
                  <a:tcPr marL="91439" marR="91439" marT="45724" marB="45724"/>
                </a:tc>
              </a:tr>
              <a:tr h="100458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Этапы</a:t>
                      </a:r>
                      <a:r>
                        <a:rPr lang="ru-RU" sz="1100" b="1" baseline="0" dirty="0" smtClean="0"/>
                        <a:t> проекта</a:t>
                      </a:r>
                      <a:endParaRPr lang="ru-RU" sz="1100" b="1" dirty="0"/>
                    </a:p>
                  </a:txBody>
                  <a:tcPr marL="91439" marR="91439" marT="45724" marB="45724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Подготовительный</a:t>
                      </a:r>
                    </a:p>
                    <a:p>
                      <a:r>
                        <a:rPr lang="ru-RU" sz="1400" dirty="0" smtClean="0"/>
                        <a:t>Основной</a:t>
                      </a:r>
                    </a:p>
                    <a:p>
                      <a:r>
                        <a:rPr lang="ru-RU" sz="1400" dirty="0" smtClean="0"/>
                        <a:t>Итоговый</a:t>
                      </a:r>
                      <a:endParaRPr lang="ru-RU" sz="1400" baseline="0" dirty="0" smtClean="0"/>
                    </a:p>
                  </a:txBody>
                  <a:tcPr marL="91439" marR="91439" marT="45724" marB="45724"/>
                </a:tc>
              </a:tr>
              <a:tr h="1125359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Итоговое мероприятие</a:t>
                      </a:r>
                      <a:endParaRPr lang="ru-RU" sz="1100" b="1" dirty="0"/>
                    </a:p>
                  </a:txBody>
                  <a:tcPr marL="91439" marR="91439" marT="45724" marB="45724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Праздник для мам «Моя мама лучшая на свете»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Участие семей воспитанников в городском конкурсе проектов «Моя казачья семья»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Выступление с опытом работы на педсовете в ДОУ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39" marR="91439" marT="45724" marB="45724"/>
                </a:tc>
              </a:tr>
              <a:tr h="453686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Гипотеза</a:t>
                      </a:r>
                      <a:endParaRPr lang="ru-RU" sz="1100" b="1" dirty="0"/>
                    </a:p>
                  </a:txBody>
                  <a:tcPr marL="91439" marR="91439" marT="45724" marB="45724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Реализация проекта будет способствовать: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   формированию уважительного отношения к своим близким; 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созданию положительных эмоциональных переживаний детей и родителей от совместных мероприятий;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  воспитанию доброго, заботливого отношения к маме;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  развитию социально-профессиональной компетентности и личностного потенциала педагогов.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- углублению детско-родительских отношений, социального партнерства между педагогами и родителями.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39" marR="91439" marT="45724" marB="4572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altLang="ru-RU" sz="5400" b="1" dirty="0" smtClean="0">
                <a:latin typeface="Monotype Corsiva" pitchFamily="66" charset="0"/>
              </a:rPr>
              <a:t>Актуальность:</a:t>
            </a:r>
            <a:r>
              <a:rPr lang="ru-RU" altLang="ru-RU" sz="5400" b="1" dirty="0" smtClean="0"/>
              <a:t/>
            </a:r>
            <a:br>
              <a:rPr lang="ru-RU" altLang="ru-RU" sz="5400" b="1" dirty="0" smtClean="0"/>
            </a:br>
            <a:endParaRPr lang="ru-RU" b="1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10000"/>
          </a:bodyPr>
          <a:lstStyle/>
          <a:p>
            <a:pPr indent="274320"/>
            <a:r>
              <a:rPr lang="ru-RU" dirty="0" smtClean="0"/>
              <a:t>Мама играет важную роль в жизни каждого человека.</a:t>
            </a:r>
          </a:p>
          <a:p>
            <a:pPr indent="274320"/>
            <a:r>
              <a:rPr lang="ru-RU" dirty="0" smtClean="0"/>
              <a:t>Развитие отношений между ребенком дошкольного возраста и матерью имеет большое значение для развития личности ребенка. К сожалению, часто любовь к маме дети связывают только с материальными ценностями. А не духовными. Именно поэтому возникла идея создания проекта «</a:t>
            </a:r>
            <a:r>
              <a:rPr lang="ru-RU" sz="2800" dirty="0" smtClean="0"/>
              <a:t>«Нет женщины прекраснее на свете…»</a:t>
            </a:r>
            <a:endParaRPr lang="ru-RU" dirty="0" smtClean="0"/>
          </a:p>
          <a:p>
            <a:pPr indent="274320"/>
            <a:r>
              <a:rPr lang="ru-RU" dirty="0" smtClean="0"/>
              <a:t> Данный проект направлен на развитие положительного отношения ребенка к окружающему миру, приобщению детей к общечеловеческим ценностям, любви к самому близкому и родному человеку – маме.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algn="ctr"/>
            <a:r>
              <a:rPr lang="ru-RU" altLang="ru-RU" sz="4800" b="1" dirty="0" smtClean="0">
                <a:latin typeface="Monotype Corsiva" pitchFamily="66" charset="0"/>
              </a:rPr>
              <a:t>Цель проекта:</a:t>
            </a:r>
            <a:r>
              <a:rPr lang="ru-RU" altLang="ru-RU" sz="4800" b="1" dirty="0" smtClean="0"/>
              <a:t/>
            </a:r>
            <a:br>
              <a:rPr lang="ru-RU" altLang="ru-RU" sz="4800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643050"/>
            <a:ext cx="4329114" cy="4681550"/>
          </a:xfrm>
        </p:spPr>
        <p:txBody>
          <a:bodyPr anchor="ctr"/>
          <a:lstStyle/>
          <a:p>
            <a:pPr indent="274320"/>
            <a:r>
              <a:rPr lang="ru-RU" i="1" dirty="0" smtClean="0"/>
              <a:t>повышение престижа статуса матери, воспитание у дошкольников доброго и уважительного отношения к ней.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_a308c_44d5a2ec_XXL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162466"/>
            <a:ext cx="4572000" cy="5695534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altLang="ru-RU" sz="4800" b="1" dirty="0" smtClean="0">
                <a:latin typeface="Monotype Corsiva" pitchFamily="66" charset="0"/>
              </a:rPr>
              <a:t>Задачи проекта:</a:t>
            </a:r>
            <a:r>
              <a:rPr lang="ru-RU" altLang="ru-RU" sz="4800" b="1" dirty="0" smtClean="0"/>
              <a:t/>
            </a:r>
            <a:br>
              <a:rPr lang="ru-RU" altLang="ru-RU" sz="4800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Arial Narrow" pitchFamily="34" charset="0"/>
              </a:rPr>
              <a:t>Образовательная:</a:t>
            </a:r>
          </a:p>
          <a:p>
            <a:pPr lvl="0"/>
            <a:r>
              <a:rPr lang="ru-RU" dirty="0" smtClean="0">
                <a:latin typeface="Arial Narrow" pitchFamily="34" charset="0"/>
              </a:rPr>
              <a:t>Создать условия для формирования представлений детей о роли мамы в их жизни, через раскрытие образа матери в поэзии, в живописи, музыке, художественной литературе.</a:t>
            </a:r>
          </a:p>
          <a:p>
            <a:r>
              <a:rPr lang="ru-RU" dirty="0" smtClean="0">
                <a:latin typeface="Arial Narrow" pitchFamily="34" charset="0"/>
              </a:rPr>
              <a:t>Развивающие:</a:t>
            </a:r>
          </a:p>
          <a:p>
            <a:pPr lvl="0"/>
            <a:r>
              <a:rPr lang="ru-RU" dirty="0" smtClean="0">
                <a:latin typeface="Arial Narrow" pitchFamily="34" charset="0"/>
              </a:rPr>
              <a:t>Развивать коммуникативные навыки у детей, способствовать развитию речи через выразительное чтение стихов, составление рассказа о маме.</a:t>
            </a:r>
          </a:p>
          <a:p>
            <a:pPr lvl="0"/>
            <a:r>
              <a:rPr lang="ru-RU" dirty="0" smtClean="0">
                <a:latin typeface="Arial Narrow" pitchFamily="34" charset="0"/>
              </a:rPr>
              <a:t>Развивать творческие способности детей, через пение, танцы; художественную деятельность – создание поделок, рисунков.</a:t>
            </a:r>
          </a:p>
          <a:p>
            <a:r>
              <a:rPr lang="ru-RU" dirty="0" smtClean="0">
                <a:latin typeface="Arial Narrow" pitchFamily="34" charset="0"/>
              </a:rPr>
              <a:t>Воспитательная:</a:t>
            </a:r>
          </a:p>
          <a:p>
            <a:pPr lvl="0"/>
            <a:r>
              <a:rPr lang="ru-RU" dirty="0" smtClean="0">
                <a:latin typeface="Arial Narrow" pitchFamily="34" charset="0"/>
              </a:rPr>
              <a:t>Воспитывать у дошкольников любовь, уважительное отношение к матери, желание сделать приятное близкому человеку.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altLang="ru-RU" sz="5400" b="1" dirty="0" smtClean="0">
                <a:latin typeface="Monotype Corsiva" pitchFamily="66" charset="0"/>
              </a:rPr>
              <a:t>Предполагаемый результат:</a:t>
            </a:r>
            <a:r>
              <a:rPr lang="ru-RU" altLang="ru-RU" sz="5400" b="1" dirty="0" smtClean="0"/>
              <a:t/>
            </a:r>
            <a:br>
              <a:rPr lang="ru-RU" altLang="ru-RU" sz="5400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pPr indent="274320"/>
            <a:r>
              <a:rPr lang="ru-RU" sz="2400" dirty="0" smtClean="0"/>
              <a:t>У детей сформированы представления о роли женщины-матери в жизни человека.</a:t>
            </a:r>
          </a:p>
          <a:p>
            <a:pPr indent="274320"/>
            <a:r>
              <a:rPr lang="ru-RU" sz="2400" dirty="0" smtClean="0"/>
              <a:t>Дети с удовольствием участвовали в подготовке ко Дню матери (учили стихи, песни, оформляли подарки)</a:t>
            </a:r>
          </a:p>
          <a:p>
            <a:pPr indent="274320"/>
            <a:r>
              <a:rPr lang="ru-RU" sz="2400" dirty="0" smtClean="0"/>
              <a:t>Уровень знаний детей о своей маме, чертах её характера, профессии, увлечениях – повысился.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 anchor="t"/>
          <a:lstStyle/>
          <a:p>
            <a:pPr algn="ctr"/>
            <a:r>
              <a:rPr lang="ru-RU" altLang="ru-RU" dirty="0" smtClean="0"/>
              <a:t>Подготовительный этап</a:t>
            </a:r>
            <a:endParaRPr lang="ru-RU" dirty="0"/>
          </a:p>
        </p:txBody>
      </p:sp>
      <p:graphicFrame>
        <p:nvGraphicFramePr>
          <p:cNvPr id="5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313" y="928669"/>
          <a:ext cx="8686800" cy="4726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35"/>
                <a:gridCol w="2786082"/>
                <a:gridCol w="1857388"/>
                <a:gridCol w="1214446"/>
                <a:gridCol w="2328849"/>
              </a:tblGrid>
              <a:tr h="126352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п\п</a:t>
                      </a:r>
                      <a:endParaRPr lang="ru-RU" sz="1600" dirty="0"/>
                    </a:p>
                  </a:txBody>
                  <a:tcPr marT="45723" marB="45723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Содержание деятельности</a:t>
                      </a:r>
                      <a:endParaRPr lang="ru-RU" sz="1600" dirty="0"/>
                    </a:p>
                  </a:txBody>
                  <a:tcPr marT="45723" marB="45723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Участники</a:t>
                      </a:r>
                      <a:endParaRPr lang="ru-RU" sz="1600" dirty="0"/>
                    </a:p>
                  </a:txBody>
                  <a:tcPr marT="45723" marB="45723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</a:t>
                      </a:r>
                      <a:endParaRPr lang="ru-RU" sz="1600" dirty="0"/>
                    </a:p>
                  </a:txBody>
                  <a:tcPr marT="45723" marB="45723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Ответственный</a:t>
                      </a:r>
                      <a:endParaRPr lang="ru-RU" sz="1600" dirty="0"/>
                    </a:p>
                  </a:txBody>
                  <a:tcPr marT="45723" marB="45723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45080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</a:t>
                      </a:r>
                      <a:endParaRPr lang="ru-RU" sz="16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Разработка и утверждение</a:t>
                      </a:r>
                      <a:r>
                        <a:rPr lang="ru-RU" sz="1600" baseline="0" dirty="0" smtClean="0">
                          <a:latin typeface="Monotype Corsiva" pitchFamily="66" charset="0"/>
                          <a:cs typeface="Arial" charset="0"/>
                        </a:rPr>
                        <a:t> </a:t>
                      </a: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проекта «Нет женщины прекраснее на свете…»</a:t>
                      </a: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lang="ru-RU" sz="1600" dirty="0" smtClean="0">
                        <a:latin typeface="Monotype Corsiva" pitchFamily="66" charset="0"/>
                        <a:cs typeface="Arial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514350" indent="-514350" algn="l">
                        <a:buFont typeface="Arial" charset="0"/>
                        <a:buNone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Воспитатель,</a:t>
                      </a:r>
                    </a:p>
                    <a:p>
                      <a:pPr marL="514350" indent="-514350" algn="l">
                        <a:buFont typeface="Arial" charset="0"/>
                        <a:buNone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дети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</a:tr>
              <a:tr h="88920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</a:t>
                      </a:r>
                      <a:endParaRPr lang="ru-RU" sz="16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Интервью с детьми средней группы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Логопед, дети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Логопед</a:t>
                      </a:r>
                    </a:p>
                  </a:txBody>
                  <a:tcPr marT="45723" marB="45723"/>
                </a:tc>
              </a:tr>
              <a:tr h="112320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</a:t>
                      </a:r>
                      <a:endParaRPr lang="ru-RU" sz="16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Призыв родителей к участию в проекте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Воспитатель,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Monotype Corsiva" pitchFamily="66" charset="0"/>
                          <a:cs typeface="Arial" charset="0"/>
                        </a:rPr>
                        <a:t>родители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Ноябрь 2016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Monotype Corsiva" pitchFamily="66" charset="0"/>
                        </a:rPr>
                        <a:t>Воспитатель</a:t>
                      </a:r>
                      <a:endParaRPr lang="ru-RU" sz="1600" dirty="0">
                        <a:latin typeface="Monotype Corsiva" pitchFamily="66" charset="0"/>
                      </a:endParaRPr>
                    </a:p>
                  </a:txBody>
                  <a:tcPr marT="45723" marB="45723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F:\DCIM\Camera\IMG_20161130_1658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142984"/>
            <a:ext cx="714380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u="sng" dirty="0" smtClean="0">
                <a:latin typeface="Monotype Corsiva" pitchFamily="66" charset="0"/>
              </a:rPr>
              <a:t>Интервью с детьми «Что ты знаешь о своей маме?»</a:t>
            </a:r>
            <a:endParaRPr lang="ru-RU" sz="3600" u="sng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353</TotalTime>
  <Words>1295</Words>
  <PresentationFormat>Экран (4:3)</PresentationFormat>
  <Paragraphs>215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Актуальность: </vt:lpstr>
      <vt:lpstr>Цель проекта: </vt:lpstr>
      <vt:lpstr>Задачи проекта: </vt:lpstr>
      <vt:lpstr>Предполагаемый результат: </vt:lpstr>
      <vt:lpstr>Подготовительный этап</vt:lpstr>
      <vt:lpstr> Интервью с детьми «Что ты знаешь о своей маме?»</vt:lpstr>
      <vt:lpstr>Основной этап</vt:lpstr>
      <vt:lpstr>Презентация  «Самая прекрасная из женщин…» </vt:lpstr>
      <vt:lpstr>НОД «Самая прекрасная из женщин…»</vt:lpstr>
      <vt:lpstr>Плакат «Мамина Улыбка» </vt:lpstr>
      <vt:lpstr>Подарок маме  «Ладошка на память» </vt:lpstr>
      <vt:lpstr>Игровая деятельность</vt:lpstr>
      <vt:lpstr>Слайд 16</vt:lpstr>
      <vt:lpstr>Рисунки детей «Милой мамочки портрет» </vt:lpstr>
      <vt:lpstr>Итоговый этап</vt:lpstr>
      <vt:lpstr>Праздник ко Дню Матери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«Нет женщины прекраснее на свете…»</dc:title>
  <dc:creator>Старшая группа</dc:creator>
  <cp:lastModifiedBy>Старшая группа</cp:lastModifiedBy>
  <cp:revision>62</cp:revision>
  <dcterms:created xsi:type="dcterms:W3CDTF">2016-12-27T07:31:13Z</dcterms:created>
  <dcterms:modified xsi:type="dcterms:W3CDTF">2017-10-09T15:59:30Z</dcterms:modified>
</cp:coreProperties>
</file>