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4" r:id="rId3"/>
    <p:sldId id="277" r:id="rId4"/>
    <p:sldId id="276" r:id="rId5"/>
    <p:sldId id="275" r:id="rId6"/>
    <p:sldId id="257" r:id="rId7"/>
    <p:sldId id="258" r:id="rId8"/>
    <p:sldId id="263" r:id="rId9"/>
    <p:sldId id="267" r:id="rId10"/>
    <p:sldId id="261" r:id="rId11"/>
    <p:sldId id="260" r:id="rId12"/>
    <p:sldId id="266" r:id="rId13"/>
    <p:sldId id="268" r:id="rId14"/>
    <p:sldId id="278" r:id="rId15"/>
    <p:sldId id="279" r:id="rId16"/>
    <p:sldId id="28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36.jpe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oleObject" Target="../embeddings/oleObject6.bin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5.jpe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4.jpeg"/><Relationship Id="rId9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3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15.jpe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14.jpeg"/><Relationship Id="rId9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500042"/>
            <a:ext cx="4486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Добрый день!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000504"/>
            <a:ext cx="510550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cs typeface="Rod" pitchFamily="49" charset="-79"/>
              </a:rPr>
              <a:t>Встало солнышко давно</a:t>
            </a:r>
          </a:p>
          <a:p>
            <a:r>
              <a:rPr lang="ru-RU" sz="3200" dirty="0" smtClean="0">
                <a:cs typeface="Rod" pitchFamily="49" charset="-79"/>
              </a:rPr>
              <a:t>Заглянуло к нам в окно</a:t>
            </a:r>
          </a:p>
          <a:p>
            <a:r>
              <a:rPr lang="ru-RU" sz="3200" dirty="0" smtClean="0">
                <a:cs typeface="Rod" pitchFamily="49" charset="-79"/>
              </a:rPr>
              <a:t>Нас оно торопит в класс</a:t>
            </a:r>
          </a:p>
          <a:p>
            <a:r>
              <a:rPr lang="ru-RU" sz="3200" dirty="0" smtClean="0">
                <a:cs typeface="Rod" pitchFamily="49" charset="-79"/>
              </a:rPr>
              <a:t>Познавательный урок у нас!</a:t>
            </a:r>
            <a:endParaRPr lang="ru-RU" sz="3200" dirty="0">
              <a:cs typeface="Rod" pitchFamily="49" charset="-79"/>
            </a:endParaRPr>
          </a:p>
        </p:txBody>
      </p:sp>
      <p:pic>
        <p:nvPicPr>
          <p:cNvPr id="26628" name="Picture 4" descr="http://allforchildren.ru/pictures/sun2/sun0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1857364"/>
            <a:ext cx="3848100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oriboni.ru/foto/ris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5715000" cy="39909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00760" y="142852"/>
            <a:ext cx="30003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Рысь – это один из самых грациозных и опасных хищников семейства кошачьих. Это изящное животное обладает роскошным мехом, кисточками на ушах, коротким хвостом, напоминающим обрубок, и смертоносными когтями. Средняя особь достигает до одного метра в длину, а масса зверя колеблется от 8 до 15 килограммов. Лапы у рысей широкие и хорошо опушенные. Это позволяет им быстро и бесшумно передвигаться по снегу.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072074"/>
            <a:ext cx="1782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Рысь</a:t>
            </a:r>
            <a:endParaRPr lang="ru-RU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За мам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5452038" cy="48577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929322" y="117693"/>
            <a:ext cx="285752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Кабан относится к семейству свиней, но он не так безобиден как домашние животные этого вида. Несмотря на небольшой размер, кабан очень быстрое и свирепое копытное, порой его относят к хищникам, так как он наравне с растительной пищей употребляет мясо. Примечательно, что кабаны могут кушать змей, чей яд на них не действует. Тело кабана защищает от холода и жары жесткая щетина. Животные ведут ночной образ жизни, днём они отдыхают, а по ночам охотятся. Кабан с помощью клыков копает землю, обороняется и нападает на других.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500702"/>
            <a:ext cx="2002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Кабан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etod-kopilka.ru/images/doc/23/16777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9912" y="1595021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Красную книгу Калужской области занесено 132 вида позвоночных животных, в том числе     из соответствующего перечня объектов охраны Российской Федерации. Среди них миноги представлены 2 видами, рыбы –       от общего количества , земноводные – 1, пресмыкающиеся – 3, птицы –     и млекопитающие –       от общего количества. Сюда же входят 12 полностью исчезнувших видов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0"/>
            <a:ext cx="60193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Красная книга 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Калужской области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794" name="AutoShape 2" descr="http://%D0%BA%D1%80%D0%B5%D0%B4%D0%B8%D1%82-%D1%83%D0%BB%D0%B0%D0%BD-%D1%83%D0%B4%D1%8D.%D1%80%D1%84/images/55f6cac8df12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6" name="Picture 4" descr="http://i1.studmed.ru/6/4/14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132856"/>
            <a:ext cx="2847975" cy="3810000"/>
          </a:xfrm>
          <a:prstGeom prst="rect">
            <a:avLst/>
          </a:prstGeom>
          <a:noFill/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644008" y="2636912"/>
          <a:ext cx="288032" cy="595266"/>
        </p:xfrm>
        <a:graphic>
          <a:graphicData uri="http://schemas.openxmlformats.org/presentationml/2006/ole">
            <p:oleObj spid="_x0000_s33797" name="Формула" r:id="rId4" imgW="19044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000760" y="4143380"/>
          <a:ext cx="360040" cy="620069"/>
        </p:xfrm>
        <a:graphic>
          <a:graphicData uri="http://schemas.openxmlformats.org/presentationml/2006/ole">
            <p:oleObj spid="_x0000_s33798" name="Формула" r:id="rId5" imgW="22860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7884368" y="4725144"/>
          <a:ext cx="376300" cy="720080"/>
        </p:xfrm>
        <a:graphic>
          <a:graphicData uri="http://schemas.openxmlformats.org/presentationml/2006/ole">
            <p:oleObj spid="_x0000_s33799" name="Формула" r:id="rId6" imgW="22860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500826" y="5214950"/>
          <a:ext cx="360040" cy="620069"/>
        </p:xfrm>
        <a:graphic>
          <a:graphicData uri="http://schemas.openxmlformats.org/presentationml/2006/ole">
            <p:oleObj spid="_x0000_s33800" name="Формула" r:id="rId7" imgW="228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&amp;Bcy;&amp;ucy;&amp;rcy;&amp;ycy;&amp;jcy; &amp;mcy;&amp;iecy;&amp;dcy;&amp;vcy;&amp;iecy;&amp;dcy;&amp;sof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3168352" cy="2382602"/>
          </a:xfrm>
          <a:prstGeom prst="rect">
            <a:avLst/>
          </a:prstGeom>
          <a:noFill/>
        </p:spPr>
      </p:pic>
      <p:pic>
        <p:nvPicPr>
          <p:cNvPr id="37892" name="Picture 4" descr="http://images.forwallpaper.com/files/thumbs/preview/3/33936__foxy_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908720"/>
            <a:ext cx="3569387" cy="2232248"/>
          </a:xfrm>
          <a:prstGeom prst="rect">
            <a:avLst/>
          </a:prstGeom>
          <a:noFill/>
        </p:spPr>
      </p:pic>
      <p:pic>
        <p:nvPicPr>
          <p:cNvPr id="37894" name="Picture 6" descr="https://otvet.imgsmail.ru/download/7b7d39cac4dd44101fca94dd7ad17e9e_i-13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717032"/>
            <a:ext cx="3627884" cy="2376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3140968"/>
            <a:ext cx="1713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Медведь  4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3068960"/>
            <a:ext cx="830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Лиса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616530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Ёж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88640"/>
            <a:ext cx="2533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Базовый уровень:</a:t>
            </a:r>
            <a:endParaRPr lang="ru-RU" sz="24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732240" y="3212975"/>
          <a:ext cx="288032" cy="744083"/>
        </p:xfrm>
        <a:graphic>
          <a:graphicData uri="http://schemas.openxmlformats.org/presentationml/2006/ole">
            <p:oleObj spid="_x0000_s37895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491880" y="6021288"/>
          <a:ext cx="360040" cy="697578"/>
        </p:xfrm>
        <a:graphic>
          <a:graphicData uri="http://schemas.openxmlformats.org/presentationml/2006/ole">
            <p:oleObj spid="_x0000_s37896" name="Формула" r:id="rId7" imgW="203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&amp;Bcy;&amp;ucy;&amp;rcy;&amp;ycy;&amp;jcy; &amp;mcy;&amp;iecy;&amp;dcy;&amp;vcy;&amp;iecy;&amp;dcy;&amp;sof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3168352" cy="2382602"/>
          </a:xfrm>
          <a:prstGeom prst="rect">
            <a:avLst/>
          </a:prstGeom>
          <a:noFill/>
        </p:spPr>
      </p:pic>
      <p:pic>
        <p:nvPicPr>
          <p:cNvPr id="37892" name="Picture 4" descr="http://images.forwallpaper.com/files/thumbs/preview/3/33936__foxy_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836712"/>
            <a:ext cx="3569387" cy="2232248"/>
          </a:xfrm>
          <a:prstGeom prst="rect">
            <a:avLst/>
          </a:prstGeom>
          <a:noFill/>
        </p:spPr>
      </p:pic>
      <p:pic>
        <p:nvPicPr>
          <p:cNvPr id="37894" name="Picture 6" descr="https://otvet.imgsmail.ru/download/7b7d39cac4dd44101fca94dd7ad17e9e_i-13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717032"/>
            <a:ext cx="3627884" cy="2376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140968"/>
            <a:ext cx="242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Медведь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3068960"/>
            <a:ext cx="830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Лиса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616530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Ёж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88640"/>
            <a:ext cx="3292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Повышенный уровень:</a:t>
            </a:r>
            <a:endParaRPr lang="ru-RU" sz="2400" b="1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115616" y="3573016"/>
          <a:ext cx="360040" cy="744083"/>
        </p:xfrm>
        <a:graphic>
          <a:graphicData uri="http://schemas.openxmlformats.org/presentationml/2006/ole">
            <p:oleObj spid="_x0000_s41986" name="Формула" r:id="rId6" imgW="19044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660232" y="3284983"/>
          <a:ext cx="360040" cy="744083"/>
        </p:xfrm>
        <a:graphic>
          <a:graphicData uri="http://schemas.openxmlformats.org/presentationml/2006/ole">
            <p:oleObj spid="_x0000_s41987" name="Формула" r:id="rId7" imgW="190440" imgH="39348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851920" y="6165303"/>
          <a:ext cx="360040" cy="620069"/>
        </p:xfrm>
        <a:graphic>
          <a:graphicData uri="http://schemas.openxmlformats.org/presentationml/2006/ole">
            <p:oleObj spid="_x0000_s41988" name="Формула" r:id="rId8" imgW="228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0" y="214290"/>
          <a:ext cx="6215106" cy="5427410"/>
        </p:xfrm>
        <a:graphic>
          <a:graphicData uri="http://schemas.openxmlformats.org/drawingml/2006/table">
            <a:tbl>
              <a:tblPr/>
              <a:tblGrid>
                <a:gridCol w="1523845"/>
                <a:gridCol w="1690865"/>
                <a:gridCol w="1500198"/>
                <a:gridCol w="1500198"/>
              </a:tblGrid>
              <a:tr h="1131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Ваше отношение к уроку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Было ли вам интересно на уроке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Какую бы вы поставили себе отметку за урок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3017" name="Рисунок 8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214818"/>
            <a:ext cx="1657350" cy="847725"/>
          </a:xfrm>
          <a:prstGeom prst="rect">
            <a:avLst/>
          </a:prstGeom>
          <a:noFill/>
        </p:spPr>
      </p:pic>
      <p:pic>
        <p:nvPicPr>
          <p:cNvPr id="43016" name="Рисунок 5" descr="i0000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00042"/>
            <a:ext cx="1047750" cy="1047750"/>
          </a:xfrm>
          <a:prstGeom prst="rect">
            <a:avLst/>
          </a:prstGeom>
          <a:noFill/>
        </p:spPr>
      </p:pic>
      <p:pic>
        <p:nvPicPr>
          <p:cNvPr id="43015" name="Рисунок 4" descr="f0d768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071942"/>
            <a:ext cx="1152525" cy="1152525"/>
          </a:xfrm>
          <a:prstGeom prst="rect">
            <a:avLst/>
          </a:prstGeom>
          <a:noFill/>
        </p:spPr>
      </p:pic>
      <p:pic>
        <p:nvPicPr>
          <p:cNvPr id="43014" name="Рисунок 7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85992"/>
            <a:ext cx="1657350" cy="847725"/>
          </a:xfrm>
          <a:prstGeom prst="rect">
            <a:avLst/>
          </a:prstGeom>
          <a:noFill/>
        </p:spPr>
      </p:pic>
      <p:pic>
        <p:nvPicPr>
          <p:cNvPr id="43012" name="Рисунок 3" descr="f0d768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285992"/>
            <a:ext cx="1152525" cy="1152525"/>
          </a:xfrm>
          <a:prstGeom prst="rect">
            <a:avLst/>
          </a:prstGeom>
          <a:noFill/>
        </p:spPr>
      </p:pic>
      <p:pic>
        <p:nvPicPr>
          <p:cNvPr id="43011" name="Рисунок 6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642918"/>
            <a:ext cx="1657350" cy="847725"/>
          </a:xfrm>
          <a:prstGeom prst="rect">
            <a:avLst/>
          </a:prstGeom>
          <a:noFill/>
        </p:spPr>
      </p:pic>
      <p:pic>
        <p:nvPicPr>
          <p:cNvPr id="43009" name="Рисунок 2" descr="f0d768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28604"/>
            <a:ext cx="1152525" cy="1152525"/>
          </a:xfrm>
          <a:prstGeom prst="rect">
            <a:avLst/>
          </a:prstGeom>
          <a:noFill/>
        </p:spPr>
      </p:pic>
      <p:pic>
        <p:nvPicPr>
          <p:cNvPr id="43013" name="Рисунок 9" descr="i0000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000504"/>
            <a:ext cx="1044575" cy="1044575"/>
          </a:xfrm>
          <a:prstGeom prst="rect">
            <a:avLst/>
          </a:prstGeom>
          <a:noFill/>
        </p:spPr>
      </p:pic>
      <p:pic>
        <p:nvPicPr>
          <p:cNvPr id="43010" name="Рисунок 10" descr="i0000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285992"/>
            <a:ext cx="1044575" cy="104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642918"/>
            <a:ext cx="6296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Домашнее задание: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844824"/>
            <a:ext cx="865916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Базовый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№635(а),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Повышенный: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№635(б), 637,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Творческое задание: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составить и решить задачу в 2-3 действия,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пользуясь информацией сайта</a:t>
            </a:r>
          </a:p>
          <a:p>
            <a:endParaRPr lang="ru-RU" dirty="0" smtClean="0"/>
          </a:p>
          <a:p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36510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http://old.admoblkaluga.ru/New/Nature/Animals/Animals.htm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komanda-k.ru/sites/default/files/YugRek%20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69718"/>
            <a:ext cx="9144000" cy="528828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285728"/>
            <a:ext cx="60722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работу! Урок окончен!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armsong.ru/uploads/images/d/r/u/druzhba_krepkaja_ne_slomaetsja_pl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8458200" cy="52863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214290"/>
            <a:ext cx="600741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Животный мир </a:t>
            </a:r>
          </a:p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Калужского края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ernatidruzi.org.ua/pictures/spiv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6553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otto.net.ua/large/201210/348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643966" cy="5402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player.myshared.ru/1216504/data/images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500042"/>
            <a:ext cx="8632505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1124744"/>
            <a:ext cx="49292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территории края зарегистрировано пребывание 267 видов птиц, из них 177 отмечены на гнездовье, 58 – только на пролёте, 32 нерегулярно залетали. Произошло увеличение до 93 видов доли зимующих птиц, что связано с антропогенными преобразованиями ландшафтов.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Обыкновенный канюк (сарыч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3512187" cy="26411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86050" y="214290"/>
            <a:ext cx="32752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Мир птиц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7224" y="3718679"/>
            <a:ext cx="72866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Мир птиц удивителен и прекрасен. Как мало жители городов, особенно больших, знают о них. Часто все познания ограничиваются несколькими видами городских и комнатных птиц, об остальных иногда посмотрят в телевизоре или журнале. Первый в России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Парк птиц "Воробьи",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 в 75 км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Москвы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,(25,4 км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Малоярославца)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даёт уникальную возможность побывать в этом птичьем мире, восполнить недостаток общения с живой природой и просто отлично отдохнуть.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Белый аи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57232"/>
            <a:ext cx="2033236" cy="14287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0"/>
            <a:ext cx="7064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Парк птиц «ВОРОБЬИ»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2" descr="http://www.gid-podolsk.ru/images/catalog/141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836712"/>
            <a:ext cx="2286016" cy="1524011"/>
          </a:xfrm>
          <a:prstGeom prst="rect">
            <a:avLst/>
          </a:prstGeom>
          <a:noFill/>
        </p:spPr>
      </p:pic>
      <p:pic>
        <p:nvPicPr>
          <p:cNvPr id="10242" name="Picture 2" descr="http://www.ljplus.ru/img3/i/r/ironim_poezov/IMG_00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071810"/>
            <a:ext cx="2214578" cy="1647093"/>
          </a:xfrm>
          <a:prstGeom prst="rect">
            <a:avLst/>
          </a:prstGeom>
          <a:noFill/>
        </p:spPr>
      </p:pic>
      <p:pic>
        <p:nvPicPr>
          <p:cNvPr id="10244" name="Picture 4" descr="http://cdn5.imgbb.ru/user/30/301473/201405/c1b79b2dbd1e8adb8347cc132bc120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071810"/>
            <a:ext cx="2500330" cy="16658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5572140"/>
            <a:ext cx="6997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Расположите дроби в порядке возрастания :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143512"/>
            <a:ext cx="2521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Базовый уровень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235743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Аист</a:t>
            </a:r>
            <a:r>
              <a:rPr lang="ru-RU" dirty="0" smtClean="0"/>
              <a:t> 3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71802" y="2571744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Сова</a:t>
            </a:r>
            <a:r>
              <a:rPr lang="ru-RU" dirty="0" smtClean="0"/>
              <a:t> 3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71538" y="4786322"/>
            <a:ext cx="1521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Пеликан</a:t>
            </a:r>
            <a:r>
              <a:rPr lang="ru-RU" dirty="0" smtClean="0"/>
              <a:t> </a:t>
            </a:r>
            <a:r>
              <a:rPr lang="ru-RU" sz="2000" dirty="0" smtClean="0"/>
              <a:t>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72066" y="4857760"/>
            <a:ext cx="15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Пингвин</a:t>
            </a:r>
            <a:r>
              <a:rPr lang="ru-RU" dirty="0" smtClean="0"/>
              <a:t> 3 </a:t>
            </a:r>
            <a:endParaRPr lang="ru-RU" dirty="0"/>
          </a:p>
        </p:txBody>
      </p:sp>
      <p:pic>
        <p:nvPicPr>
          <p:cNvPr id="15" name="Picture 2" descr="http://nifdugu.ru/uploads/posts/2011-05/1306320298_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3" y="836712"/>
            <a:ext cx="2012234" cy="1686660"/>
          </a:xfrm>
          <a:prstGeom prst="rect">
            <a:avLst/>
          </a:prstGeom>
          <a:noFill/>
        </p:spPr>
      </p:pic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1331640" y="2276872"/>
          <a:ext cx="504056" cy="720080"/>
        </p:xfrm>
        <a:graphic>
          <a:graphicData uri="http://schemas.openxmlformats.org/presentationml/2006/ole">
            <p:oleObj spid="_x0000_s10241" name="Формула" r:id="rId8" imgW="152280" imgH="393480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000496" y="2571744"/>
          <a:ext cx="288032" cy="558062"/>
        </p:xfrm>
        <a:graphic>
          <a:graphicData uri="http://schemas.openxmlformats.org/presentationml/2006/ole">
            <p:oleObj spid="_x0000_s10242" name="Формула" r:id="rId9" imgW="203040" imgH="39348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715008" y="2500306"/>
            <a:ext cx="1718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Фламинго</a:t>
            </a:r>
            <a:r>
              <a:rPr lang="ru-RU" dirty="0" smtClean="0"/>
              <a:t> 3 </a:t>
            </a:r>
            <a:endParaRPr lang="ru-RU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7358082" y="2500306"/>
          <a:ext cx="432048" cy="516135"/>
        </p:xfrm>
        <a:graphic>
          <a:graphicData uri="http://schemas.openxmlformats.org/presentationml/2006/ole">
            <p:oleObj spid="_x0000_s10243" name="Формула" r:id="rId10" imgW="152280" imgH="39348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2500298" y="4714884"/>
          <a:ext cx="360040" cy="643676"/>
        </p:xfrm>
        <a:graphic>
          <a:graphicData uri="http://schemas.openxmlformats.org/presentationml/2006/ole">
            <p:oleObj spid="_x0000_s10244" name="Формула" r:id="rId11" imgW="152280" imgH="39348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6500826" y="4714884"/>
          <a:ext cx="288032" cy="744082"/>
        </p:xfrm>
        <a:graphic>
          <a:graphicData uri="http://schemas.openxmlformats.org/presentationml/2006/ole">
            <p:oleObj spid="_x0000_s10245" name="Формула" r:id="rId12" imgW="152280" imgH="393480" progId="Equation.3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1475656" y="6021288"/>
          <a:ext cx="5256584" cy="678428"/>
        </p:xfrm>
        <a:graphic>
          <a:graphicData uri="http://schemas.openxmlformats.org/presentationml/2006/ole">
            <p:oleObj spid="_x0000_s10246" name="Формула" r:id="rId13" imgW="1295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86322"/>
            <a:ext cx="3292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Повышенный уровень:</a:t>
            </a:r>
            <a:endParaRPr lang="ru-RU" sz="2400" b="1" dirty="0"/>
          </a:p>
        </p:txBody>
      </p:sp>
      <p:pic>
        <p:nvPicPr>
          <p:cNvPr id="4" name="Picture 2" descr="Белый аи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42852"/>
            <a:ext cx="2033236" cy="1428760"/>
          </a:xfrm>
          <a:prstGeom prst="rect">
            <a:avLst/>
          </a:prstGeom>
          <a:noFill/>
        </p:spPr>
      </p:pic>
      <p:pic>
        <p:nvPicPr>
          <p:cNvPr id="5" name="Picture 2" descr="http://www.gid-podolsk.ru/images/catalog/141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42852"/>
            <a:ext cx="2286016" cy="1524011"/>
          </a:xfrm>
          <a:prstGeom prst="rect">
            <a:avLst/>
          </a:prstGeom>
          <a:noFill/>
        </p:spPr>
      </p:pic>
      <p:pic>
        <p:nvPicPr>
          <p:cNvPr id="7" name="Picture 2" descr="http://www.ljplus.ru/img3/i/r/ironim_poezov/IMG_00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564904"/>
            <a:ext cx="2214578" cy="1647093"/>
          </a:xfrm>
          <a:prstGeom prst="rect">
            <a:avLst/>
          </a:prstGeom>
          <a:noFill/>
        </p:spPr>
      </p:pic>
      <p:pic>
        <p:nvPicPr>
          <p:cNvPr id="8" name="Picture 4" descr="http://cdn5.imgbb.ru/user/30/301473/201405/c1b79b2dbd1e8adb8347cc132bc120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2500306"/>
            <a:ext cx="2500330" cy="16658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5229200"/>
            <a:ext cx="6677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Расположите  дроби в порядке убывания :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4286256"/>
            <a:ext cx="15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Пингвин</a:t>
            </a:r>
            <a:r>
              <a:rPr lang="ru-RU" dirty="0" smtClean="0"/>
              <a:t> 3 </a:t>
            </a:r>
            <a:endParaRPr lang="ru-RU" dirty="0"/>
          </a:p>
        </p:txBody>
      </p:sp>
      <p:pic>
        <p:nvPicPr>
          <p:cNvPr id="2" name="Picture 2" descr="http://nifdugu.ru/uploads/posts/2011-05/1306320298_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16632"/>
            <a:ext cx="2177039" cy="1824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786578" y="1643050"/>
            <a:ext cx="1122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Аист</a:t>
            </a:r>
            <a:r>
              <a:rPr lang="ru-RU" dirty="0" smtClean="0"/>
              <a:t> 3,6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4282" y="2000240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Сова</a:t>
            </a:r>
            <a:r>
              <a:rPr lang="ru-RU" dirty="0" smtClean="0"/>
              <a:t> 3 </a:t>
            </a:r>
            <a:endParaRPr lang="ru-RU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1071538" y="1928802"/>
          <a:ext cx="248881" cy="642943"/>
        </p:xfrm>
        <a:graphic>
          <a:graphicData uri="http://schemas.openxmlformats.org/presentationml/2006/ole">
            <p:oleObj spid="_x0000_s9217" name="Формула" r:id="rId8" imgW="152280" imgH="39348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428992" y="1714488"/>
            <a:ext cx="1718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Фламинго</a:t>
            </a:r>
            <a:r>
              <a:rPr lang="ru-RU" dirty="0" smtClean="0"/>
              <a:t> 3 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072066" y="1643050"/>
          <a:ext cx="285752" cy="738193"/>
        </p:xfrm>
        <a:graphic>
          <a:graphicData uri="http://schemas.openxmlformats.org/presentationml/2006/ole">
            <p:oleObj spid="_x0000_s9218" name="Формула" r:id="rId9" imgW="152280" imgH="39348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42910" y="4357694"/>
            <a:ext cx="1643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Пеликан</a:t>
            </a:r>
            <a:r>
              <a:rPr lang="ru-RU" dirty="0" smtClean="0"/>
              <a:t> 3,5</a:t>
            </a:r>
            <a:endParaRPr lang="ru-RU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7072330" y="4143380"/>
          <a:ext cx="357190" cy="692056"/>
        </p:xfrm>
        <a:graphic>
          <a:graphicData uri="http://schemas.openxmlformats.org/presentationml/2006/ole">
            <p:oleObj spid="_x0000_s9219" name="Формула" r:id="rId10" imgW="203040" imgH="39348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1475656" y="5877272"/>
          <a:ext cx="5939811" cy="792088"/>
        </p:xfrm>
        <a:graphic>
          <a:graphicData uri="http://schemas.openxmlformats.org/presentationml/2006/ole">
            <p:oleObj spid="_x0000_s9222" name="Формула" r:id="rId11" imgW="12445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1071538" y="928669"/>
            <a:ext cx="6918325" cy="2429254"/>
            <a:chOff x="1978" y="10957"/>
            <a:chExt cx="7282" cy="2557"/>
          </a:xfrm>
        </p:grpSpPr>
        <p:sp>
          <p:nvSpPr>
            <p:cNvPr id="6" name="AutoShape 21"/>
            <p:cNvSpPr>
              <a:spLocks noChangeAspect="1" noChangeArrowheads="1" noTextEdit="1"/>
            </p:cNvSpPr>
            <p:nvPr/>
          </p:nvSpPr>
          <p:spPr bwMode="auto">
            <a:xfrm>
              <a:off x="1978" y="10957"/>
              <a:ext cx="7282" cy="245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20"/>
            <p:cNvSpPr>
              <a:spLocks noChangeShapeType="1"/>
            </p:cNvSpPr>
            <p:nvPr/>
          </p:nvSpPr>
          <p:spPr bwMode="auto">
            <a:xfrm flipV="1">
              <a:off x="3026" y="12132"/>
              <a:ext cx="1634" cy="361"/>
            </a:xfrm>
            <a:prstGeom prst="bentConnector3">
              <a:avLst>
                <a:gd name="adj1" fmla="val 4998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AutoShape 19"/>
            <p:cNvSpPr>
              <a:spLocks noChangeShapeType="1"/>
            </p:cNvSpPr>
            <p:nvPr/>
          </p:nvSpPr>
          <p:spPr bwMode="auto">
            <a:xfrm flipV="1">
              <a:off x="3828" y="11771"/>
              <a:ext cx="1635" cy="361"/>
            </a:xfrm>
            <a:prstGeom prst="bentConnector3">
              <a:avLst>
                <a:gd name="adj1" fmla="val 4998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AutoShape 18"/>
            <p:cNvSpPr>
              <a:spLocks noChangeShapeType="1"/>
            </p:cNvSpPr>
            <p:nvPr/>
          </p:nvSpPr>
          <p:spPr bwMode="auto">
            <a:xfrm flipH="1" flipV="1">
              <a:off x="6368" y="12132"/>
              <a:ext cx="1842" cy="361"/>
            </a:xfrm>
            <a:prstGeom prst="bentConnector3">
              <a:avLst>
                <a:gd name="adj1" fmla="val 4998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AutoShape 17"/>
            <p:cNvSpPr>
              <a:spLocks noChangeShapeType="1"/>
            </p:cNvSpPr>
            <p:nvPr/>
          </p:nvSpPr>
          <p:spPr bwMode="auto">
            <a:xfrm flipH="1" flipV="1">
              <a:off x="5463" y="11771"/>
              <a:ext cx="1843" cy="361"/>
            </a:xfrm>
            <a:prstGeom prst="bentConnector3">
              <a:avLst>
                <a:gd name="adj1" fmla="val 4998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AutoShape 16"/>
            <p:cNvSpPr>
              <a:spLocks noChangeShapeType="1"/>
            </p:cNvSpPr>
            <p:nvPr/>
          </p:nvSpPr>
          <p:spPr bwMode="auto">
            <a:xfrm>
              <a:off x="2195" y="12854"/>
              <a:ext cx="1" cy="4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AutoShape 15"/>
            <p:cNvSpPr>
              <a:spLocks noChangeShapeType="1"/>
            </p:cNvSpPr>
            <p:nvPr/>
          </p:nvSpPr>
          <p:spPr bwMode="auto">
            <a:xfrm>
              <a:off x="2209" y="13305"/>
              <a:ext cx="690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AutoShape 14"/>
            <p:cNvSpPr>
              <a:spLocks noChangeShapeType="1"/>
            </p:cNvSpPr>
            <p:nvPr/>
          </p:nvSpPr>
          <p:spPr bwMode="auto">
            <a:xfrm>
              <a:off x="9112" y="12855"/>
              <a:ext cx="1" cy="4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3107" y="12582"/>
              <a:ext cx="721" cy="55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6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cs typeface="Times New Roman" pitchFamily="18" charset="0"/>
                </a:rPr>
                <a:t>7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3897" y="12200"/>
              <a:ext cx="722" cy="48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u="sng" dirty="0" smtClean="0">
                  <a:latin typeface="Calibri" pitchFamily="34" charset="0"/>
                  <a:cs typeface="Times New Roman" pitchFamily="18" charset="0"/>
                </a:rPr>
                <a:t>23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33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4660" y="11861"/>
              <a:ext cx="721" cy="60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4 </a:t>
              </a: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 12</a:t>
              </a: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5813" y="11861"/>
              <a:ext cx="509" cy="60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6 </a:t>
              </a: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5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cs typeface="Times New Roman" pitchFamily="18" charset="0"/>
                </a:rPr>
                <a:t>    6  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6490" y="12160"/>
              <a:ext cx="721" cy="6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228600" marR="0" lvl="0" indent="-2286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lain" startAt="3"/>
                <a:tabLst/>
              </a:pP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marL="228600" marR="0" lvl="0" indent="-2286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ru-RU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     6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7617" y="12582"/>
              <a:ext cx="533" cy="63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3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cs typeface="Times New Roman" pitchFamily="18" charset="0"/>
                </a:rPr>
                <a:t>28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AutoShape 7"/>
            <p:cNvSpPr>
              <a:spLocks noChangeShapeType="1"/>
            </p:cNvSpPr>
            <p:nvPr/>
          </p:nvSpPr>
          <p:spPr bwMode="auto">
            <a:xfrm flipV="1">
              <a:off x="2195" y="12493"/>
              <a:ext cx="1633" cy="362"/>
            </a:xfrm>
            <a:prstGeom prst="bentConnector3">
              <a:avLst>
                <a:gd name="adj1" fmla="val 4998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AutoShape 6"/>
            <p:cNvSpPr>
              <a:spLocks noChangeShapeType="1"/>
            </p:cNvSpPr>
            <p:nvPr/>
          </p:nvSpPr>
          <p:spPr bwMode="auto">
            <a:xfrm flipH="1" flipV="1">
              <a:off x="7271" y="12494"/>
              <a:ext cx="1842" cy="361"/>
            </a:xfrm>
            <a:prstGeom prst="bentConnector3">
              <a:avLst>
                <a:gd name="adj1" fmla="val 4998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2204" y="12912"/>
              <a:ext cx="1061" cy="58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cs typeface="Times New Roman" pitchFamily="18" charset="0"/>
                </a:rPr>
                <a:t>3 </a:t>
              </a:r>
              <a:r>
                <a:rPr lang="ru-RU" sz="1400" b="1" u="sng" dirty="0" smtClean="0">
                  <a:latin typeface="Calibri" pitchFamily="34" charset="0"/>
                  <a:cs typeface="Times New Roman" pitchFamily="18" charset="0"/>
                </a:rPr>
                <a:t>3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cs typeface="Times New Roman" pitchFamily="18" charset="0"/>
                </a:rPr>
                <a:t>   11 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8445" y="12929"/>
              <a:ext cx="555" cy="58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2 </a:t>
              </a: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   3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1643042" y="214290"/>
            <a:ext cx="61645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cquest Script" pitchFamily="2" charset="0"/>
              </a:rPr>
              <a:t>Животный мир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cquest Script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7584" y="1052736"/>
            <a:ext cx="246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Базовый уровень</a:t>
            </a: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3739095" y="1350435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3043993" y="1620540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1498248" y="2367261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2313047" y="1940103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4768916" y="1347115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ь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5435114" y="1622277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6333095" y="1945608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7145395" y="2352864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51718" y="3573016"/>
            <a:ext cx="3052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уровень</a:t>
            </a:r>
          </a:p>
        </p:txBody>
      </p:sp>
      <p:sp>
        <p:nvSpPr>
          <p:cNvPr id="26" name="Rectangle 5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Group 31"/>
          <p:cNvGrpSpPr>
            <a:grpSpLocks noChangeAspect="1"/>
          </p:cNvGrpSpPr>
          <p:nvPr/>
        </p:nvGrpSpPr>
        <p:grpSpPr bwMode="auto">
          <a:xfrm>
            <a:off x="1315665" y="3935287"/>
            <a:ext cx="6840538" cy="2449513"/>
            <a:chOff x="2362" y="2298"/>
            <a:chExt cx="7200" cy="2579"/>
          </a:xfrm>
        </p:grpSpPr>
        <p:sp>
          <p:nvSpPr>
            <p:cNvPr id="38" name="AutoShape 56"/>
            <p:cNvSpPr>
              <a:spLocks noChangeAspect="1" noChangeArrowheads="1" noTextEdit="1"/>
            </p:cNvSpPr>
            <p:nvPr/>
          </p:nvSpPr>
          <p:spPr bwMode="auto">
            <a:xfrm>
              <a:off x="2362" y="2298"/>
              <a:ext cx="7200" cy="257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5" name="Group 51"/>
            <p:cNvGrpSpPr>
              <a:grpSpLocks/>
            </p:cNvGrpSpPr>
            <p:nvPr/>
          </p:nvGrpSpPr>
          <p:grpSpPr bwMode="auto">
            <a:xfrm>
              <a:off x="2755" y="3019"/>
              <a:ext cx="2808" cy="1117"/>
              <a:chOff x="2755" y="3196"/>
              <a:chExt cx="2807" cy="1117"/>
            </a:xfrm>
          </p:grpSpPr>
          <p:sp>
            <p:nvSpPr>
              <p:cNvPr id="59" name="AutoShape 55"/>
              <p:cNvSpPr>
                <a:spLocks noChangeShapeType="1"/>
              </p:cNvSpPr>
              <p:nvPr/>
            </p:nvSpPr>
            <p:spPr bwMode="auto">
              <a:xfrm flipV="1">
                <a:off x="2755" y="4033"/>
                <a:ext cx="1073" cy="280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" name="AutoShape 54"/>
              <p:cNvSpPr>
                <a:spLocks noChangeShapeType="1"/>
              </p:cNvSpPr>
              <p:nvPr/>
            </p:nvSpPr>
            <p:spPr bwMode="auto">
              <a:xfrm flipV="1">
                <a:off x="3316" y="3754"/>
                <a:ext cx="1073" cy="279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1" name="AutoShape 53"/>
              <p:cNvSpPr>
                <a:spLocks noChangeShapeType="1"/>
              </p:cNvSpPr>
              <p:nvPr/>
            </p:nvSpPr>
            <p:spPr bwMode="auto">
              <a:xfrm flipV="1">
                <a:off x="3897" y="3475"/>
                <a:ext cx="1074" cy="279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2" name="AutoShape 52"/>
              <p:cNvSpPr>
                <a:spLocks noChangeShapeType="1"/>
              </p:cNvSpPr>
              <p:nvPr/>
            </p:nvSpPr>
            <p:spPr bwMode="auto">
              <a:xfrm flipV="1">
                <a:off x="4489" y="3196"/>
                <a:ext cx="1073" cy="279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40" name="AutoShape 50"/>
            <p:cNvSpPr>
              <a:spLocks noChangeShapeType="1"/>
            </p:cNvSpPr>
            <p:nvPr/>
          </p:nvSpPr>
          <p:spPr bwMode="auto">
            <a:xfrm>
              <a:off x="2754" y="4136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37" name="Group 45"/>
            <p:cNvGrpSpPr>
              <a:grpSpLocks/>
            </p:cNvGrpSpPr>
            <p:nvPr/>
          </p:nvGrpSpPr>
          <p:grpSpPr bwMode="auto">
            <a:xfrm flipH="1">
              <a:off x="5974" y="3019"/>
              <a:ext cx="2867" cy="1117"/>
              <a:chOff x="2755" y="3196"/>
              <a:chExt cx="2807" cy="1117"/>
            </a:xfrm>
          </p:grpSpPr>
          <p:sp>
            <p:nvSpPr>
              <p:cNvPr id="55" name="AutoShape 49"/>
              <p:cNvSpPr>
                <a:spLocks noChangeShapeType="1"/>
              </p:cNvSpPr>
              <p:nvPr/>
            </p:nvSpPr>
            <p:spPr bwMode="auto">
              <a:xfrm flipV="1">
                <a:off x="2755" y="4033"/>
                <a:ext cx="1073" cy="280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6" name="AutoShape 48"/>
              <p:cNvSpPr>
                <a:spLocks noChangeShapeType="1"/>
              </p:cNvSpPr>
              <p:nvPr/>
            </p:nvSpPr>
            <p:spPr bwMode="auto">
              <a:xfrm flipV="1">
                <a:off x="3316" y="3754"/>
                <a:ext cx="1073" cy="279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7" name="AutoShape 47"/>
              <p:cNvSpPr>
                <a:spLocks noChangeShapeType="1"/>
              </p:cNvSpPr>
              <p:nvPr/>
            </p:nvSpPr>
            <p:spPr bwMode="auto">
              <a:xfrm flipV="1">
                <a:off x="3897" y="3475"/>
                <a:ext cx="1074" cy="279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" name="AutoShape 46"/>
              <p:cNvSpPr>
                <a:spLocks noChangeShapeType="1"/>
              </p:cNvSpPr>
              <p:nvPr/>
            </p:nvSpPr>
            <p:spPr bwMode="auto">
              <a:xfrm flipV="1">
                <a:off x="4489" y="3196"/>
                <a:ext cx="1073" cy="279"/>
              </a:xfrm>
              <a:prstGeom prst="bentConnector3">
                <a:avLst>
                  <a:gd name="adj1" fmla="val 49968"/>
                </a:avLst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42" name="AutoShape 44"/>
            <p:cNvSpPr>
              <a:spLocks noChangeShapeType="1"/>
            </p:cNvSpPr>
            <p:nvPr/>
          </p:nvSpPr>
          <p:spPr bwMode="auto">
            <a:xfrm>
              <a:off x="8839" y="4136"/>
              <a:ext cx="2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AutoShape 43"/>
            <p:cNvSpPr>
              <a:spLocks noChangeShapeType="1"/>
            </p:cNvSpPr>
            <p:nvPr/>
          </p:nvSpPr>
          <p:spPr bwMode="auto">
            <a:xfrm>
              <a:off x="2755" y="4496"/>
              <a:ext cx="608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AutoShape 42"/>
            <p:cNvSpPr>
              <a:spLocks noChangeShapeType="1"/>
            </p:cNvSpPr>
            <p:nvPr/>
          </p:nvSpPr>
          <p:spPr bwMode="auto">
            <a:xfrm>
              <a:off x="5031" y="3019"/>
              <a:ext cx="14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Text Box 41"/>
            <p:cNvSpPr txBox="1">
              <a:spLocks noChangeArrowheads="1"/>
            </p:cNvSpPr>
            <p:nvPr/>
          </p:nvSpPr>
          <p:spPr bwMode="auto">
            <a:xfrm>
              <a:off x="3316" y="3865"/>
              <a:ext cx="721" cy="5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 </a:t>
              </a: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cs typeface="Times New Roman" pitchFamily="18" charset="0"/>
                </a:rPr>
                <a:t>    6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 Box 40"/>
            <p:cNvSpPr txBox="1">
              <a:spLocks noChangeArrowheads="1"/>
            </p:cNvSpPr>
            <p:nvPr/>
          </p:nvSpPr>
          <p:spPr bwMode="auto">
            <a:xfrm>
              <a:off x="3869" y="3594"/>
              <a:ext cx="642" cy="42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3</a:t>
              </a:r>
              <a:r>
                <a:rPr lang="ru-RU" sz="1400" b="1" u="sng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    2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39"/>
            <p:cNvSpPr txBox="1">
              <a:spLocks noChangeArrowheads="1"/>
            </p:cNvSpPr>
            <p:nvPr/>
          </p:nvSpPr>
          <p:spPr bwMode="auto">
            <a:xfrm>
              <a:off x="4490" y="3323"/>
              <a:ext cx="397" cy="47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u="sng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 2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 Box 38"/>
            <p:cNvSpPr txBox="1">
              <a:spLocks noChangeArrowheads="1"/>
            </p:cNvSpPr>
            <p:nvPr/>
          </p:nvSpPr>
          <p:spPr bwMode="auto">
            <a:xfrm>
              <a:off x="5090" y="3051"/>
              <a:ext cx="549" cy="51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9 </a:t>
              </a:r>
              <a:r>
                <a:rPr lang="ru-RU" sz="1400" b="1" u="sng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5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   42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 Box 37"/>
            <p:cNvSpPr txBox="1">
              <a:spLocks noChangeArrowheads="1"/>
            </p:cNvSpPr>
            <p:nvPr/>
          </p:nvSpPr>
          <p:spPr bwMode="auto">
            <a:xfrm>
              <a:off x="7669" y="3865"/>
              <a:ext cx="599" cy="5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2 </a:t>
              </a:r>
              <a:r>
                <a:rPr lang="ru-RU" sz="1400" b="1" u="sng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2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3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 Box 36"/>
            <p:cNvSpPr txBox="1">
              <a:spLocks noChangeArrowheads="1"/>
            </p:cNvSpPr>
            <p:nvPr/>
          </p:nvSpPr>
          <p:spPr bwMode="auto">
            <a:xfrm>
              <a:off x="6993" y="3594"/>
              <a:ext cx="681" cy="5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4 </a:t>
              </a:r>
              <a:r>
                <a:rPr lang="ru-RU" sz="1400" b="1" u="sng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2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 Box 35"/>
            <p:cNvSpPr txBox="1">
              <a:spLocks noChangeArrowheads="1"/>
            </p:cNvSpPr>
            <p:nvPr/>
          </p:nvSpPr>
          <p:spPr bwMode="auto">
            <a:xfrm>
              <a:off x="6541" y="3344"/>
              <a:ext cx="492" cy="37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u="sng" dirty="0" smtClean="0">
                  <a:latin typeface="Calibri" pitchFamily="34" charset="0"/>
                  <a:cs typeface="Times New Roman" pitchFamily="18" charset="0"/>
                </a:rPr>
                <a:t>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Times New Roman" pitchFamily="18" charset="0"/>
                </a:rPr>
                <a:t> 2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 Box 34"/>
            <p:cNvSpPr txBox="1">
              <a:spLocks noChangeArrowheads="1"/>
            </p:cNvSpPr>
            <p:nvPr/>
          </p:nvSpPr>
          <p:spPr bwMode="auto">
            <a:xfrm>
              <a:off x="5828" y="3051"/>
              <a:ext cx="621" cy="4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7 </a:t>
              </a: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Calibri" pitchFamily="34" charset="0"/>
                  <a:cs typeface="Times New Roman" pitchFamily="18" charset="0"/>
                </a:rPr>
                <a:t>    12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 Box 33"/>
            <p:cNvSpPr txBox="1">
              <a:spLocks noChangeArrowheads="1"/>
            </p:cNvSpPr>
            <p:nvPr/>
          </p:nvSpPr>
          <p:spPr bwMode="auto">
            <a:xfrm>
              <a:off x="2755" y="4205"/>
              <a:ext cx="621" cy="56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3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 Box 32"/>
            <p:cNvSpPr txBox="1">
              <a:spLocks noChangeArrowheads="1"/>
            </p:cNvSpPr>
            <p:nvPr/>
          </p:nvSpPr>
          <p:spPr bwMode="auto">
            <a:xfrm>
              <a:off x="8421" y="4156"/>
              <a:ext cx="350" cy="54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4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5" name="Text Box 11"/>
          <p:cNvSpPr txBox="1">
            <a:spLocks noChangeArrowheads="1"/>
          </p:cNvSpPr>
          <p:nvPr/>
        </p:nvSpPr>
        <p:spPr bwMode="auto">
          <a:xfrm>
            <a:off x="3947579" y="4299053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н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3374963" y="4489963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/>
        </p:nvSpPr>
        <p:spPr bwMode="auto">
          <a:xfrm>
            <a:off x="2825098" y="4802431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б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 Box 11"/>
          <p:cNvSpPr txBox="1">
            <a:spLocks noChangeArrowheads="1"/>
          </p:cNvSpPr>
          <p:nvPr/>
        </p:nvSpPr>
        <p:spPr bwMode="auto">
          <a:xfrm>
            <a:off x="2361879" y="5039082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1807046" y="5337957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 Box 11"/>
          <p:cNvSpPr txBox="1">
            <a:spLocks noChangeArrowheads="1"/>
          </p:cNvSpPr>
          <p:nvPr/>
        </p:nvSpPr>
        <p:spPr bwMode="auto">
          <a:xfrm>
            <a:off x="4860467" y="4258475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ь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 Box 11"/>
          <p:cNvSpPr txBox="1">
            <a:spLocks noChangeArrowheads="1"/>
          </p:cNvSpPr>
          <p:nvPr/>
        </p:nvSpPr>
        <p:spPr bwMode="auto">
          <a:xfrm>
            <a:off x="5347207" y="4518503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н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 Box 11"/>
          <p:cNvSpPr txBox="1">
            <a:spLocks noChangeArrowheads="1"/>
          </p:cNvSpPr>
          <p:nvPr/>
        </p:nvSpPr>
        <p:spPr bwMode="auto">
          <a:xfrm>
            <a:off x="5907108" y="4802431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 Box 11"/>
          <p:cNvSpPr txBox="1">
            <a:spLocks noChangeArrowheads="1"/>
          </p:cNvSpPr>
          <p:nvPr/>
        </p:nvSpPr>
        <p:spPr bwMode="auto">
          <a:xfrm>
            <a:off x="6454821" y="5040643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 Box 11"/>
          <p:cNvSpPr txBox="1">
            <a:spLocks noChangeArrowheads="1"/>
          </p:cNvSpPr>
          <p:nvPr/>
        </p:nvSpPr>
        <p:spPr bwMode="auto">
          <a:xfrm>
            <a:off x="6997305" y="5296949"/>
            <a:ext cx="471994" cy="32103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</a:t>
            </a:r>
          </a:p>
        </p:txBody>
      </p:sp>
      <p:pic>
        <p:nvPicPr>
          <p:cNvPr id="24578" name="Picture 2" descr="http://50mm.ru/images/big_cat_lynx/02_big_cat_lyn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142984"/>
            <a:ext cx="750568" cy="50006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4071942"/>
            <a:ext cx="776287" cy="523875"/>
          </a:xfrm>
          <a:prstGeom prst="rect">
            <a:avLst/>
          </a:prstGeom>
          <a:noFill/>
        </p:spPr>
      </p:pic>
      <p:graphicFrame>
        <p:nvGraphicFramePr>
          <p:cNvPr id="75" name="Объект 7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7" name="Формула" r:id="rId5" imgW="114120" imgH="2156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10891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541</Words>
  <Application>Microsoft Office PowerPoint</Application>
  <PresentationFormat>Экран (4:3)</PresentationFormat>
  <Paragraphs>113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118</cp:revision>
  <dcterms:created xsi:type="dcterms:W3CDTF">2015-11-02T12:18:38Z</dcterms:created>
  <dcterms:modified xsi:type="dcterms:W3CDTF">2015-11-22T18:02:03Z</dcterms:modified>
</cp:coreProperties>
</file>