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77" r:id="rId3"/>
    <p:sldId id="257" r:id="rId4"/>
    <p:sldId id="258" r:id="rId5"/>
    <p:sldId id="261" r:id="rId6"/>
    <p:sldId id="272" r:id="rId7"/>
    <p:sldId id="265" r:id="rId8"/>
    <p:sldId id="273" r:id="rId9"/>
    <p:sldId id="276" r:id="rId10"/>
    <p:sldId id="275" r:id="rId1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t" initials="r" lastIdx="1" clrIdx="0">
    <p:extLst>
      <p:ext uri="{19B8F6BF-5375-455C-9EA6-DF929625EA0E}">
        <p15:presenceInfo xmlns:p15="http://schemas.microsoft.com/office/powerpoint/2012/main" xmlns="" userId="re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EC8C4"/>
    <a:srgbClr val="CC6600"/>
    <a:srgbClr val="CC0000"/>
    <a:srgbClr val="CCFFFF"/>
    <a:srgbClr val="FFFFCC"/>
    <a:srgbClr val="EDD5E7"/>
    <a:srgbClr val="00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2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A4BA6-2D33-4788-96D6-E09909F7FD1C}" type="doc">
      <dgm:prSet loTypeId="urn:microsoft.com/office/officeart/2005/8/layout/radial4" loCatId="relationship" qsTypeId="urn:microsoft.com/office/officeart/2005/8/quickstyle/3d1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336EBF6A-C841-4C83-8B91-A0103E3EDED6}">
      <dgm:prSet phldrT="[Текст]" custT="1"/>
      <dgm:spPr>
        <a:ln w="57150">
          <a:noFill/>
        </a:ln>
        <a:effectLst>
          <a:glow rad="139700">
            <a:schemeClr val="accent2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6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АКТУАЛЬНОСТЬ</a:t>
          </a:r>
          <a:endParaRPr lang="ru-RU" sz="2600" b="1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6D5073A-E05D-4335-9888-F13B7B6D821A}" type="parTrans" cxnId="{C89A03B6-4CF6-428B-A31C-51728DE059E7}">
      <dgm:prSet/>
      <dgm:spPr/>
      <dgm:t>
        <a:bodyPr/>
        <a:lstStyle/>
        <a:p>
          <a:endParaRPr lang="ru-RU"/>
        </a:p>
      </dgm:t>
    </dgm:pt>
    <dgm:pt modelId="{7DB9E7F2-3AD8-4DD1-9E00-4A0421B231ED}" type="sibTrans" cxnId="{C89A03B6-4CF6-428B-A31C-51728DE059E7}">
      <dgm:prSet/>
      <dgm:spPr/>
      <dgm:t>
        <a:bodyPr/>
        <a:lstStyle/>
        <a:p>
          <a:endParaRPr lang="ru-RU"/>
        </a:p>
      </dgm:t>
    </dgm:pt>
    <dgm:pt modelId="{1481A2F8-892E-46F6-AD20-009952EB51EA}">
      <dgm:prSet phldrT="[Текст]" custT="1"/>
      <dgm:spPr>
        <a:ln w="38100">
          <a:noFill/>
        </a:ln>
        <a:effectLst>
          <a:glow rad="63500">
            <a:schemeClr val="accent5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Положения и требования ФГОС</a:t>
          </a:r>
          <a:endParaRPr lang="ru-RU" sz="2000" b="1" dirty="0">
            <a:solidFill>
              <a:schemeClr val="accent5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FFE4B955-02A6-48EE-93CD-86E7B19735D1}" type="parTrans" cxnId="{EBBA5EF8-7931-4B69-AEC6-A79E64289820}">
      <dgm:prSet/>
      <dgm:spPr>
        <a:solidFill>
          <a:schemeClr val="accent1"/>
        </a:solidFill>
      </dgm:spPr>
      <dgm:t>
        <a:bodyPr/>
        <a:lstStyle/>
        <a:p>
          <a:endParaRPr lang="ru-RU"/>
        </a:p>
      </dgm:t>
    </dgm:pt>
    <dgm:pt modelId="{2711EA31-2DCF-46F9-8913-ACA76A511CE6}" type="sibTrans" cxnId="{EBBA5EF8-7931-4B69-AEC6-A79E64289820}">
      <dgm:prSet/>
      <dgm:spPr/>
      <dgm:t>
        <a:bodyPr/>
        <a:lstStyle/>
        <a:p>
          <a:endParaRPr lang="ru-RU"/>
        </a:p>
      </dgm:t>
    </dgm:pt>
    <dgm:pt modelId="{6D98B6AD-B76D-40BE-87A6-AE223C5F2E4B}">
      <dgm:prSet phldrT="[Текст]" custT="1"/>
      <dgm:spPr>
        <a:ln w="38100">
          <a:noFill/>
        </a:ln>
        <a:effectLst>
          <a:glow rad="63500">
            <a:schemeClr val="accent5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Значение стимуляции речевой активности для  дальнейшего развития ребенка</a:t>
          </a:r>
        </a:p>
      </dgm:t>
    </dgm:pt>
    <dgm:pt modelId="{50EB9CDD-0B21-4061-879B-5D3B6F12B733}" type="parTrans" cxnId="{969CA957-CCF3-45C1-A1E0-9CDC4889EE2A}">
      <dgm:prSet/>
      <dgm:spPr>
        <a:solidFill>
          <a:schemeClr val="accent1"/>
        </a:solidFill>
      </dgm:spPr>
      <dgm:t>
        <a:bodyPr/>
        <a:lstStyle/>
        <a:p>
          <a:endParaRPr lang="ru-RU"/>
        </a:p>
      </dgm:t>
    </dgm:pt>
    <dgm:pt modelId="{D0060C0E-23A7-4BA3-ABA9-CA9AED887BCC}" type="sibTrans" cxnId="{969CA957-CCF3-45C1-A1E0-9CDC4889EE2A}">
      <dgm:prSet/>
      <dgm:spPr/>
      <dgm:t>
        <a:bodyPr/>
        <a:lstStyle/>
        <a:p>
          <a:endParaRPr lang="ru-RU"/>
        </a:p>
      </dgm:t>
    </dgm:pt>
    <dgm:pt modelId="{D7A9B880-E0EF-4027-BA08-14B509B449E4}">
      <dgm:prSet phldrT="[Текст]" custT="1"/>
      <dgm:spPr>
        <a:ln w="38100">
          <a:noFill/>
        </a:ln>
        <a:effectLst>
          <a:glow rad="63500">
            <a:schemeClr val="accent5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Наличие факторов, препятствующих развитию речевой активности</a:t>
          </a:r>
          <a:endParaRPr lang="ru-RU" sz="2000" b="1" dirty="0">
            <a:solidFill>
              <a:schemeClr val="accent5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F33012A-58D4-4AA1-B6BB-E3AD71AC0388}" type="parTrans" cxnId="{7F6CD1C3-0DE0-483B-8902-06FF7BD7EED9}">
      <dgm:prSet/>
      <dgm:spPr>
        <a:solidFill>
          <a:schemeClr val="accent1"/>
        </a:solidFill>
      </dgm:spPr>
      <dgm:t>
        <a:bodyPr/>
        <a:lstStyle/>
        <a:p>
          <a:endParaRPr lang="ru-RU"/>
        </a:p>
      </dgm:t>
    </dgm:pt>
    <dgm:pt modelId="{2BA6C995-92FE-42C6-911F-376F78FF5E1C}" type="sibTrans" cxnId="{7F6CD1C3-0DE0-483B-8902-06FF7BD7EED9}">
      <dgm:prSet/>
      <dgm:spPr/>
      <dgm:t>
        <a:bodyPr/>
        <a:lstStyle/>
        <a:p>
          <a:endParaRPr lang="ru-RU"/>
        </a:p>
      </dgm:t>
    </dgm:pt>
    <dgm:pt modelId="{B611D264-FB06-46B1-9CF6-5D7F1C1D92A2}">
      <dgm:prSet phldrT="[Текст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ln>
          <a:noFill/>
        </a:ln>
        <a:effectLst>
          <a:glow rad="63500">
            <a:schemeClr val="accent5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000" b="1" i="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Анализ наблюдений за  речевой активностью детей и их общением</a:t>
          </a:r>
        </a:p>
      </dgm:t>
    </dgm:pt>
    <dgm:pt modelId="{4AC80DDF-3619-450C-B60F-886B5981A32A}" type="parTrans" cxnId="{98E66F5B-057F-4E31-932E-86DA088CE1B3}">
      <dgm:prSet/>
      <dgm:spPr>
        <a:solidFill>
          <a:schemeClr val="accent1"/>
        </a:solidFill>
      </dgm:spPr>
      <dgm:t>
        <a:bodyPr/>
        <a:lstStyle/>
        <a:p>
          <a:endParaRPr lang="ru-RU"/>
        </a:p>
      </dgm:t>
    </dgm:pt>
    <dgm:pt modelId="{5B60D495-049F-413D-BD63-3AEE5F4A49DA}" type="sibTrans" cxnId="{98E66F5B-057F-4E31-932E-86DA088CE1B3}">
      <dgm:prSet/>
      <dgm:spPr/>
      <dgm:t>
        <a:bodyPr/>
        <a:lstStyle/>
        <a:p>
          <a:endParaRPr lang="ru-RU"/>
        </a:p>
      </dgm:t>
    </dgm:pt>
    <dgm:pt modelId="{3217EE8B-6808-4B7B-B754-EEC645FCBE4E}" type="pres">
      <dgm:prSet presAssocID="{D96A4BA6-2D33-4788-96D6-E09909F7FD1C}" presName="cycle" presStyleCnt="0">
        <dgm:presLayoutVars>
          <dgm:chMax val="1"/>
          <dgm:dir val="rev"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BEE25C-8B57-480D-8FA5-B3C96E63A76E}" type="pres">
      <dgm:prSet presAssocID="{336EBF6A-C841-4C83-8B91-A0103E3EDED6}" presName="centerShape" presStyleLbl="node0" presStyleIdx="0" presStyleCnt="1" custScaleX="150886" custScaleY="88045" custLinFactNeighborX="-1217" custLinFactNeighborY="-5566"/>
      <dgm:spPr/>
      <dgm:t>
        <a:bodyPr/>
        <a:lstStyle/>
        <a:p>
          <a:endParaRPr lang="ru-RU"/>
        </a:p>
      </dgm:t>
    </dgm:pt>
    <dgm:pt modelId="{0C3FD072-EB6D-402A-BF5C-AAA9183E3638}" type="pres">
      <dgm:prSet presAssocID="{4F33012A-58D4-4AA1-B6BB-E3AD71AC0388}" presName="parTrans" presStyleLbl="bgSibTrans2D1" presStyleIdx="0" presStyleCnt="4" custAng="5400000" custScaleX="42754" custScaleY="71619" custLinFactX="-100000" custLinFactY="-78788" custLinFactNeighborX="-122637" custLinFactNeighborY="-100000"/>
      <dgm:spPr/>
      <dgm:t>
        <a:bodyPr/>
        <a:lstStyle/>
        <a:p>
          <a:endParaRPr lang="ru-RU"/>
        </a:p>
      </dgm:t>
    </dgm:pt>
    <dgm:pt modelId="{922D3D18-B619-46D3-BFBF-FDFC649E5444}" type="pres">
      <dgm:prSet presAssocID="{D7A9B880-E0EF-4027-BA08-14B509B449E4}" presName="node" presStyleLbl="node1" presStyleIdx="0" presStyleCnt="4" custRadScaleRad="98139" custRadScaleInc="100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DBB89B-FC0B-4C23-833A-E616D3C309A1}" type="pres">
      <dgm:prSet presAssocID="{50EB9CDD-0B21-4061-879B-5D3B6F12B733}" presName="parTrans" presStyleLbl="bgSibTrans2D1" presStyleIdx="1" presStyleCnt="4" custAng="3534935" custFlipHor="1" custScaleX="20276" custScaleY="97735" custLinFactY="100000" custLinFactNeighborX="45768" custLinFactNeighborY="136732"/>
      <dgm:spPr/>
      <dgm:t>
        <a:bodyPr/>
        <a:lstStyle/>
        <a:p>
          <a:endParaRPr lang="ru-RU"/>
        </a:p>
      </dgm:t>
    </dgm:pt>
    <dgm:pt modelId="{D57D69D3-BC09-4D2A-A376-84232DB79721}" type="pres">
      <dgm:prSet presAssocID="{6D98B6AD-B76D-40BE-87A6-AE223C5F2E4B}" presName="node" presStyleLbl="node1" presStyleIdx="1" presStyleCnt="4" custRadScaleRad="102461" custRadScaleInc="37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A6C872-06E2-49E5-9D85-B5D8EDD7ECA0}" type="pres">
      <dgm:prSet presAssocID="{FFE4B955-02A6-48EE-93CD-86E7B19735D1}" presName="parTrans" presStyleLbl="bgSibTrans2D1" presStyleIdx="2" presStyleCnt="4" custAng="10071010" custFlipHor="1" custScaleX="43126" custScaleY="87574" custLinFactNeighborX="90996" custLinFactNeighborY="66359"/>
      <dgm:spPr/>
      <dgm:t>
        <a:bodyPr/>
        <a:lstStyle/>
        <a:p>
          <a:endParaRPr lang="ru-RU"/>
        </a:p>
      </dgm:t>
    </dgm:pt>
    <dgm:pt modelId="{EA33F13B-1716-4A4A-A04C-3BCDC381A57D}" type="pres">
      <dgm:prSet presAssocID="{1481A2F8-892E-46F6-AD20-009952EB51E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763DE0-7631-406C-9130-F96A97DE46A2}" type="pres">
      <dgm:prSet presAssocID="{4AC80DDF-3619-450C-B60F-886B5981A32A}" presName="parTrans" presStyleLbl="bgSibTrans2D1" presStyleIdx="3" presStyleCnt="4" custAng="10511813" custScaleX="27162" custLinFactNeighborX="41739" custLinFactNeighborY="-6322"/>
      <dgm:spPr/>
      <dgm:t>
        <a:bodyPr/>
        <a:lstStyle/>
        <a:p>
          <a:endParaRPr lang="ru-RU"/>
        </a:p>
      </dgm:t>
    </dgm:pt>
    <dgm:pt modelId="{FA4B36F1-857D-4F26-AEE0-9583AC4867A1}" type="pres">
      <dgm:prSet presAssocID="{B611D264-FB06-46B1-9CF6-5D7F1C1D92A2}" presName="node" presStyleLbl="node1" presStyleIdx="3" presStyleCnt="4" custScaleX="95050" custScaleY="89768" custRadScaleRad="104179" custRadScaleInc="-98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486003-8C9F-40AD-9ECC-C86BA5738AC0}" type="presOf" srcId="{50EB9CDD-0B21-4061-879B-5D3B6F12B733}" destId="{89DBB89B-FC0B-4C23-833A-E616D3C309A1}" srcOrd="0" destOrd="0" presId="urn:microsoft.com/office/officeart/2005/8/layout/radial4"/>
    <dgm:cxn modelId="{7F6CD1C3-0DE0-483B-8902-06FF7BD7EED9}" srcId="{336EBF6A-C841-4C83-8B91-A0103E3EDED6}" destId="{D7A9B880-E0EF-4027-BA08-14B509B449E4}" srcOrd="0" destOrd="0" parTransId="{4F33012A-58D4-4AA1-B6BB-E3AD71AC0388}" sibTransId="{2BA6C995-92FE-42C6-911F-376F78FF5E1C}"/>
    <dgm:cxn modelId="{1503D8A5-237B-4F05-A55C-88BA2E19549C}" type="presOf" srcId="{4F33012A-58D4-4AA1-B6BB-E3AD71AC0388}" destId="{0C3FD072-EB6D-402A-BF5C-AAA9183E3638}" srcOrd="0" destOrd="0" presId="urn:microsoft.com/office/officeart/2005/8/layout/radial4"/>
    <dgm:cxn modelId="{C89A03B6-4CF6-428B-A31C-51728DE059E7}" srcId="{D96A4BA6-2D33-4788-96D6-E09909F7FD1C}" destId="{336EBF6A-C841-4C83-8B91-A0103E3EDED6}" srcOrd="0" destOrd="0" parTransId="{A6D5073A-E05D-4335-9888-F13B7B6D821A}" sibTransId="{7DB9E7F2-3AD8-4DD1-9E00-4A0421B231ED}"/>
    <dgm:cxn modelId="{F19DECD4-8A6A-4380-BD20-8E7E48A457F0}" type="presOf" srcId="{336EBF6A-C841-4C83-8B91-A0103E3EDED6}" destId="{27BEE25C-8B57-480D-8FA5-B3C96E63A76E}" srcOrd="0" destOrd="0" presId="urn:microsoft.com/office/officeart/2005/8/layout/radial4"/>
    <dgm:cxn modelId="{622CB947-C8F9-4B55-815D-BB007DC86A23}" type="presOf" srcId="{B611D264-FB06-46B1-9CF6-5D7F1C1D92A2}" destId="{FA4B36F1-857D-4F26-AEE0-9583AC4867A1}" srcOrd="0" destOrd="0" presId="urn:microsoft.com/office/officeart/2005/8/layout/radial4"/>
    <dgm:cxn modelId="{9B750157-BBBF-417A-9C70-82B3DF69904B}" type="presOf" srcId="{4AC80DDF-3619-450C-B60F-886B5981A32A}" destId="{C2763DE0-7631-406C-9130-F96A97DE46A2}" srcOrd="0" destOrd="0" presId="urn:microsoft.com/office/officeart/2005/8/layout/radial4"/>
    <dgm:cxn modelId="{6A6AB1F6-4842-463B-8812-F5A1A9C1B1CD}" type="presOf" srcId="{D7A9B880-E0EF-4027-BA08-14B509B449E4}" destId="{922D3D18-B619-46D3-BFBF-FDFC649E5444}" srcOrd="0" destOrd="0" presId="urn:microsoft.com/office/officeart/2005/8/layout/radial4"/>
    <dgm:cxn modelId="{016674F1-76AF-46AD-8B51-D37CDC93F259}" type="presOf" srcId="{FFE4B955-02A6-48EE-93CD-86E7B19735D1}" destId="{29A6C872-06E2-49E5-9D85-B5D8EDD7ECA0}" srcOrd="0" destOrd="0" presId="urn:microsoft.com/office/officeart/2005/8/layout/radial4"/>
    <dgm:cxn modelId="{EBBA5EF8-7931-4B69-AEC6-A79E64289820}" srcId="{336EBF6A-C841-4C83-8B91-A0103E3EDED6}" destId="{1481A2F8-892E-46F6-AD20-009952EB51EA}" srcOrd="2" destOrd="0" parTransId="{FFE4B955-02A6-48EE-93CD-86E7B19735D1}" sibTransId="{2711EA31-2DCF-46F9-8913-ACA76A511CE6}"/>
    <dgm:cxn modelId="{0948BA11-0A11-42BD-AC50-3BB860AA6219}" type="presOf" srcId="{D96A4BA6-2D33-4788-96D6-E09909F7FD1C}" destId="{3217EE8B-6808-4B7B-B754-EEC645FCBE4E}" srcOrd="0" destOrd="0" presId="urn:microsoft.com/office/officeart/2005/8/layout/radial4"/>
    <dgm:cxn modelId="{1E2F2F5E-981C-4B5D-BD04-E71D072C2E97}" type="presOf" srcId="{6D98B6AD-B76D-40BE-87A6-AE223C5F2E4B}" destId="{D57D69D3-BC09-4D2A-A376-84232DB79721}" srcOrd="0" destOrd="0" presId="urn:microsoft.com/office/officeart/2005/8/layout/radial4"/>
    <dgm:cxn modelId="{FD7F38CC-FC8E-4843-982A-1304ACCEA0BD}" type="presOf" srcId="{1481A2F8-892E-46F6-AD20-009952EB51EA}" destId="{EA33F13B-1716-4A4A-A04C-3BCDC381A57D}" srcOrd="0" destOrd="0" presId="urn:microsoft.com/office/officeart/2005/8/layout/radial4"/>
    <dgm:cxn modelId="{98E66F5B-057F-4E31-932E-86DA088CE1B3}" srcId="{336EBF6A-C841-4C83-8B91-A0103E3EDED6}" destId="{B611D264-FB06-46B1-9CF6-5D7F1C1D92A2}" srcOrd="3" destOrd="0" parTransId="{4AC80DDF-3619-450C-B60F-886B5981A32A}" sibTransId="{5B60D495-049F-413D-BD63-3AEE5F4A49DA}"/>
    <dgm:cxn modelId="{969CA957-CCF3-45C1-A1E0-9CDC4889EE2A}" srcId="{336EBF6A-C841-4C83-8B91-A0103E3EDED6}" destId="{6D98B6AD-B76D-40BE-87A6-AE223C5F2E4B}" srcOrd="1" destOrd="0" parTransId="{50EB9CDD-0B21-4061-879B-5D3B6F12B733}" sibTransId="{D0060C0E-23A7-4BA3-ABA9-CA9AED887BCC}"/>
    <dgm:cxn modelId="{B904C474-24F0-41A5-A2E0-AF942E0976DC}" type="presParOf" srcId="{3217EE8B-6808-4B7B-B754-EEC645FCBE4E}" destId="{27BEE25C-8B57-480D-8FA5-B3C96E63A76E}" srcOrd="0" destOrd="0" presId="urn:microsoft.com/office/officeart/2005/8/layout/radial4"/>
    <dgm:cxn modelId="{2D73BD3A-BD09-49E7-BCF6-3489D38103FB}" type="presParOf" srcId="{3217EE8B-6808-4B7B-B754-EEC645FCBE4E}" destId="{0C3FD072-EB6D-402A-BF5C-AAA9183E3638}" srcOrd="1" destOrd="0" presId="urn:microsoft.com/office/officeart/2005/8/layout/radial4"/>
    <dgm:cxn modelId="{329782F2-5A52-4C3D-ACDE-76ABDE224DE1}" type="presParOf" srcId="{3217EE8B-6808-4B7B-B754-EEC645FCBE4E}" destId="{922D3D18-B619-46D3-BFBF-FDFC649E5444}" srcOrd="2" destOrd="0" presId="urn:microsoft.com/office/officeart/2005/8/layout/radial4"/>
    <dgm:cxn modelId="{46168175-5171-4EBC-BC0B-788A8AD395CC}" type="presParOf" srcId="{3217EE8B-6808-4B7B-B754-EEC645FCBE4E}" destId="{89DBB89B-FC0B-4C23-833A-E616D3C309A1}" srcOrd="3" destOrd="0" presId="urn:microsoft.com/office/officeart/2005/8/layout/radial4"/>
    <dgm:cxn modelId="{26059F49-C103-4F0D-AEEB-71B9A318F13D}" type="presParOf" srcId="{3217EE8B-6808-4B7B-B754-EEC645FCBE4E}" destId="{D57D69D3-BC09-4D2A-A376-84232DB79721}" srcOrd="4" destOrd="0" presId="urn:microsoft.com/office/officeart/2005/8/layout/radial4"/>
    <dgm:cxn modelId="{57D3AFE3-DDD7-4E70-9041-BAC1758CC112}" type="presParOf" srcId="{3217EE8B-6808-4B7B-B754-EEC645FCBE4E}" destId="{29A6C872-06E2-49E5-9D85-B5D8EDD7ECA0}" srcOrd="5" destOrd="0" presId="urn:microsoft.com/office/officeart/2005/8/layout/radial4"/>
    <dgm:cxn modelId="{96E9AF23-5D04-45E4-8E49-A4E676D0B845}" type="presParOf" srcId="{3217EE8B-6808-4B7B-B754-EEC645FCBE4E}" destId="{EA33F13B-1716-4A4A-A04C-3BCDC381A57D}" srcOrd="6" destOrd="0" presId="urn:microsoft.com/office/officeart/2005/8/layout/radial4"/>
    <dgm:cxn modelId="{8C150715-70DB-431D-A07F-C4F79D08529E}" type="presParOf" srcId="{3217EE8B-6808-4B7B-B754-EEC645FCBE4E}" destId="{C2763DE0-7631-406C-9130-F96A97DE46A2}" srcOrd="7" destOrd="0" presId="urn:microsoft.com/office/officeart/2005/8/layout/radial4"/>
    <dgm:cxn modelId="{E5BB9322-559D-409D-99B2-3A7CC1AB431C}" type="presParOf" srcId="{3217EE8B-6808-4B7B-B754-EEC645FCBE4E}" destId="{FA4B36F1-857D-4F26-AEE0-9583AC4867A1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11A845-C307-4304-AEF7-15DFF13C5A34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BFA6B96D-4673-4457-A851-A63D792E0E6D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spc="-100" baseline="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Развивать умения использовать в речи правильное сочетание прилагательных и существительных в роде и падеже;</a:t>
          </a:r>
          <a:endParaRPr lang="ru-RU" sz="1800" b="1" spc="-100" baseline="0" dirty="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D7E6CB-0E39-453E-A1C1-7E4FD0F08D87}" type="parTrans" cxnId="{473B6BE7-9ECE-4F2D-B238-5DB7036BD601}">
      <dgm:prSet/>
      <dgm:spPr/>
      <dgm:t>
        <a:bodyPr/>
        <a:lstStyle/>
        <a:p>
          <a:endParaRPr lang="ru-RU"/>
        </a:p>
      </dgm:t>
    </dgm:pt>
    <dgm:pt modelId="{C6F6267A-7729-462C-ACDE-E928876A2D2A}" type="sibTrans" cxnId="{473B6BE7-9ECE-4F2D-B238-5DB7036BD601}">
      <dgm:prSet/>
      <dgm:spPr/>
      <dgm:t>
        <a:bodyPr/>
        <a:lstStyle/>
        <a:p>
          <a:endParaRPr lang="ru-RU"/>
        </a:p>
      </dgm:t>
    </dgm:pt>
    <dgm:pt modelId="{C44D9FC9-B5FA-4636-ABEC-3B17F3B84BA9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800" b="1" spc="-100" baseline="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Создавать условия для формирования речевой активности детей;</a:t>
          </a:r>
          <a:endParaRPr lang="ru-RU" sz="1800" b="1" spc="-100" baseline="0" dirty="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97A294-DE03-47CA-ACD9-977CC77C1734}" type="parTrans" cxnId="{B95B2F17-C27B-4B36-9A0D-41EED6E282D0}">
      <dgm:prSet/>
      <dgm:spPr/>
      <dgm:t>
        <a:bodyPr/>
        <a:lstStyle/>
        <a:p>
          <a:endParaRPr lang="ru-RU"/>
        </a:p>
      </dgm:t>
    </dgm:pt>
    <dgm:pt modelId="{4F23D38C-B8DE-4140-9760-B578E5EDD9F8}" type="sibTrans" cxnId="{B95B2F17-C27B-4B36-9A0D-41EED6E282D0}">
      <dgm:prSet/>
      <dgm:spPr/>
      <dgm:t>
        <a:bodyPr/>
        <a:lstStyle/>
        <a:p>
          <a:endParaRPr lang="ru-RU"/>
        </a:p>
      </dgm:t>
    </dgm:pt>
    <dgm:pt modelId="{F9287E48-9222-4A5C-81D1-79941BD610DC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800" b="1" spc="-100" baseline="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Формировать опыт речевого творчества и социально-активную творческую личность, способную созидательно преобразовывать мир;</a:t>
          </a:r>
          <a:endParaRPr lang="ru-RU" sz="1800" b="1" spc="-100" baseline="0" dirty="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B085FD0-683F-4A90-990D-1372BC545F57}" type="parTrans" cxnId="{1EBAD5DC-E934-43C7-ACBC-496978F6D943}">
      <dgm:prSet/>
      <dgm:spPr/>
      <dgm:t>
        <a:bodyPr/>
        <a:lstStyle/>
        <a:p>
          <a:endParaRPr lang="ru-RU"/>
        </a:p>
      </dgm:t>
    </dgm:pt>
    <dgm:pt modelId="{744010CB-94E5-48F1-B3E8-B4AF9EA433DA}" type="sibTrans" cxnId="{1EBAD5DC-E934-43C7-ACBC-496978F6D943}">
      <dgm:prSet/>
      <dgm:spPr/>
      <dgm:t>
        <a:bodyPr/>
        <a:lstStyle/>
        <a:p>
          <a:endParaRPr lang="ru-RU"/>
        </a:p>
      </dgm:t>
    </dgm:pt>
    <dgm:pt modelId="{F5ABBFCA-A633-4C15-9BED-7DABC49B7986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spc="-100" baseline="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Укреплять психоэмоциональное здоровье детей на основе активизации речевой активности и осмысленного общения со сверстниками и взрослыми;</a:t>
          </a:r>
          <a:endParaRPr lang="ru-RU" sz="1800" b="1" spc="-100" baseline="0" dirty="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053EEA-F54E-40AD-93AE-7E0E5D343A02}" type="parTrans" cxnId="{ACBB9577-50F0-435A-859C-EB9B72F27B87}">
      <dgm:prSet/>
      <dgm:spPr/>
      <dgm:t>
        <a:bodyPr/>
        <a:lstStyle/>
        <a:p>
          <a:endParaRPr lang="ru-RU"/>
        </a:p>
      </dgm:t>
    </dgm:pt>
    <dgm:pt modelId="{0D7CA979-CB3F-4307-AED4-D9197C22A92E}" type="sibTrans" cxnId="{ACBB9577-50F0-435A-859C-EB9B72F27B87}">
      <dgm:prSet/>
      <dgm:spPr/>
      <dgm:t>
        <a:bodyPr/>
        <a:lstStyle/>
        <a:p>
          <a:endParaRPr lang="ru-RU"/>
        </a:p>
      </dgm:t>
    </dgm:pt>
    <dgm:pt modelId="{A457AAE1-DA8E-4656-8BC3-3C636EC96A0F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800" b="1" spc="-100" baseline="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Обогащать словарь детей за счет расширения представлений о людях, предметах, объектах природы, ближайшего окружения, их действиях;</a:t>
          </a:r>
          <a:endParaRPr lang="ru-RU" sz="1800" b="1" spc="-100" baseline="0" dirty="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F1939D-A7BA-4C50-B361-B32D9478F682}" type="sibTrans" cxnId="{CC34F2D6-4213-43EA-AE78-42B904F7B2E1}">
      <dgm:prSet/>
      <dgm:spPr/>
      <dgm:t>
        <a:bodyPr/>
        <a:lstStyle/>
        <a:p>
          <a:endParaRPr lang="ru-RU"/>
        </a:p>
      </dgm:t>
    </dgm:pt>
    <dgm:pt modelId="{9EA1998A-86B9-4BA8-B885-5B5A6947F3CD}" type="parTrans" cxnId="{CC34F2D6-4213-43EA-AE78-42B904F7B2E1}">
      <dgm:prSet/>
      <dgm:spPr/>
      <dgm:t>
        <a:bodyPr/>
        <a:lstStyle/>
        <a:p>
          <a:endParaRPr lang="ru-RU"/>
        </a:p>
      </dgm:t>
    </dgm:pt>
    <dgm:pt modelId="{8B0A2E10-C804-48DE-B53E-E7F9B90E3294}" type="pres">
      <dgm:prSet presAssocID="{8911A845-C307-4304-AEF7-15DFF13C5A3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A827F56-F9AF-4EF7-847C-AC6FBE8D9BD9}" type="pres">
      <dgm:prSet presAssocID="{8911A845-C307-4304-AEF7-15DFF13C5A34}" presName="Name1" presStyleCnt="0"/>
      <dgm:spPr/>
      <dgm:t>
        <a:bodyPr/>
        <a:lstStyle/>
        <a:p>
          <a:endParaRPr lang="ru-RU"/>
        </a:p>
      </dgm:t>
    </dgm:pt>
    <dgm:pt modelId="{5B2D66A6-C9D9-4D0F-A022-999C18525875}" type="pres">
      <dgm:prSet presAssocID="{8911A845-C307-4304-AEF7-15DFF13C5A34}" presName="cycle" presStyleCnt="0"/>
      <dgm:spPr/>
      <dgm:t>
        <a:bodyPr/>
        <a:lstStyle/>
        <a:p>
          <a:endParaRPr lang="ru-RU"/>
        </a:p>
      </dgm:t>
    </dgm:pt>
    <dgm:pt modelId="{0BD2238F-094F-45E2-A37D-FB0CBCE8A294}" type="pres">
      <dgm:prSet presAssocID="{8911A845-C307-4304-AEF7-15DFF13C5A34}" presName="srcNode" presStyleLbl="node1" presStyleIdx="0" presStyleCnt="5"/>
      <dgm:spPr/>
      <dgm:t>
        <a:bodyPr/>
        <a:lstStyle/>
        <a:p>
          <a:endParaRPr lang="ru-RU"/>
        </a:p>
      </dgm:t>
    </dgm:pt>
    <dgm:pt modelId="{8AAF4859-8148-495C-95E9-FF661AC4C050}" type="pres">
      <dgm:prSet presAssocID="{8911A845-C307-4304-AEF7-15DFF13C5A34}" presName="conn" presStyleLbl="parChTrans1D2" presStyleIdx="0" presStyleCnt="1"/>
      <dgm:spPr/>
      <dgm:t>
        <a:bodyPr/>
        <a:lstStyle/>
        <a:p>
          <a:endParaRPr lang="ru-RU"/>
        </a:p>
      </dgm:t>
    </dgm:pt>
    <dgm:pt modelId="{D32B92F3-2940-4306-B164-BBE4172CA9CA}" type="pres">
      <dgm:prSet presAssocID="{8911A845-C307-4304-AEF7-15DFF13C5A34}" presName="extraNode" presStyleLbl="node1" presStyleIdx="0" presStyleCnt="5"/>
      <dgm:spPr/>
      <dgm:t>
        <a:bodyPr/>
        <a:lstStyle/>
        <a:p>
          <a:endParaRPr lang="ru-RU"/>
        </a:p>
      </dgm:t>
    </dgm:pt>
    <dgm:pt modelId="{59374DC9-4088-43D9-BB4E-5615BEB0FF48}" type="pres">
      <dgm:prSet presAssocID="{8911A845-C307-4304-AEF7-15DFF13C5A34}" presName="dstNode" presStyleLbl="node1" presStyleIdx="0" presStyleCnt="5"/>
      <dgm:spPr/>
      <dgm:t>
        <a:bodyPr/>
        <a:lstStyle/>
        <a:p>
          <a:endParaRPr lang="ru-RU"/>
        </a:p>
      </dgm:t>
    </dgm:pt>
    <dgm:pt modelId="{2B50AF53-27EA-43B7-B9AC-A7A7F825881B}" type="pres">
      <dgm:prSet presAssocID="{C44D9FC9-B5FA-4636-ABEC-3B17F3B84BA9}" presName="text_1" presStyleLbl="node1" presStyleIdx="0" presStyleCnt="5" custLinFactNeighborX="1208" custLinFactNeighborY="-11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44779C-BED9-44B8-9E30-AC73A219D741}" type="pres">
      <dgm:prSet presAssocID="{C44D9FC9-B5FA-4636-ABEC-3B17F3B84BA9}" presName="accent_1" presStyleCnt="0"/>
      <dgm:spPr/>
      <dgm:t>
        <a:bodyPr/>
        <a:lstStyle/>
        <a:p>
          <a:endParaRPr lang="ru-RU"/>
        </a:p>
      </dgm:t>
    </dgm:pt>
    <dgm:pt modelId="{340A0E05-D56D-41E1-A8E6-610986294134}" type="pres">
      <dgm:prSet presAssocID="{C44D9FC9-B5FA-4636-ABEC-3B17F3B84BA9}" presName="accentRepeatNode" presStyleLbl="solidFgAcc1" presStyleIdx="0" presStyleCnt="5" custLinFactNeighborX="-1580" custLinFactNeighborY="-1580"/>
      <dgm:spPr/>
      <dgm:t>
        <a:bodyPr/>
        <a:lstStyle/>
        <a:p>
          <a:endParaRPr lang="ru-RU"/>
        </a:p>
      </dgm:t>
    </dgm:pt>
    <dgm:pt modelId="{1600AAAF-3A5C-4EBD-85D7-F9CF636C0721}" type="pres">
      <dgm:prSet presAssocID="{A457AAE1-DA8E-4656-8BC3-3C636EC96A0F}" presName="text_2" presStyleLbl="node1" presStyleIdx="1" presStyleCnt="5" custLinFactNeighborX="632" custLinFactNeighborY="-24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15B1F1-720D-4A18-ABE9-91D8BECF7A36}" type="pres">
      <dgm:prSet presAssocID="{A457AAE1-DA8E-4656-8BC3-3C636EC96A0F}" presName="accent_2" presStyleCnt="0"/>
      <dgm:spPr/>
      <dgm:t>
        <a:bodyPr/>
        <a:lstStyle/>
        <a:p>
          <a:endParaRPr lang="ru-RU"/>
        </a:p>
      </dgm:t>
    </dgm:pt>
    <dgm:pt modelId="{5680DC48-7EED-46F5-BE5D-BFD759221C1E}" type="pres">
      <dgm:prSet presAssocID="{A457AAE1-DA8E-4656-8BC3-3C636EC96A0F}" presName="accentRepeatNode" presStyleLbl="solidFgAcc1" presStyleIdx="1" presStyleCnt="5" custLinFactNeighborX="1580"/>
      <dgm:spPr/>
      <dgm:t>
        <a:bodyPr/>
        <a:lstStyle/>
        <a:p>
          <a:endParaRPr lang="ru-RU"/>
        </a:p>
      </dgm:t>
    </dgm:pt>
    <dgm:pt modelId="{C943ECB4-4C87-4CD1-827D-332542EB3434}" type="pres">
      <dgm:prSet presAssocID="{BFA6B96D-4673-4457-A851-A63D792E0E6D}" presName="text_3" presStyleLbl="node1" presStyleIdx="2" presStyleCnt="5" custLinFactNeighborX="649" custLinFactNeighborY="-24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E6EFEC-3A2A-4339-B82A-FDA50AECA214}" type="pres">
      <dgm:prSet presAssocID="{BFA6B96D-4673-4457-A851-A63D792E0E6D}" presName="accent_3" presStyleCnt="0"/>
      <dgm:spPr/>
      <dgm:t>
        <a:bodyPr/>
        <a:lstStyle/>
        <a:p>
          <a:endParaRPr lang="ru-RU"/>
        </a:p>
      </dgm:t>
    </dgm:pt>
    <dgm:pt modelId="{E3E54A3D-6CC9-4095-A2E5-528A30C6C0C7}" type="pres">
      <dgm:prSet presAssocID="{BFA6B96D-4673-4457-A851-A63D792E0E6D}" presName="accentRepeatNode" presStyleLbl="solidFgAcc1" presStyleIdx="2" presStyleCnt="5" custLinFactNeighborX="3160" custLinFactNeighborY="3159"/>
      <dgm:spPr/>
      <dgm:t>
        <a:bodyPr/>
        <a:lstStyle/>
        <a:p>
          <a:endParaRPr lang="ru-RU"/>
        </a:p>
      </dgm:t>
    </dgm:pt>
    <dgm:pt modelId="{F716561E-430F-4944-9EC4-4BE219479C46}" type="pres">
      <dgm:prSet presAssocID="{F9287E48-9222-4A5C-81D1-79941BD610DC}" presName="text_4" presStyleLbl="node1" presStyleIdx="3" presStyleCnt="5" custLinFactNeighborX="655" custLinFactNeighborY="-24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B04CBA-31D8-43D0-B480-6D05D5FD11E4}" type="pres">
      <dgm:prSet presAssocID="{F9287E48-9222-4A5C-81D1-79941BD610DC}" presName="accent_4" presStyleCnt="0"/>
      <dgm:spPr/>
      <dgm:t>
        <a:bodyPr/>
        <a:lstStyle/>
        <a:p>
          <a:endParaRPr lang="ru-RU"/>
        </a:p>
      </dgm:t>
    </dgm:pt>
    <dgm:pt modelId="{39B33562-373F-4C18-A479-AD182ACF035E}" type="pres">
      <dgm:prSet presAssocID="{F9287E48-9222-4A5C-81D1-79941BD610DC}" presName="accentRepeatNode" presStyleLbl="solidFgAcc1" presStyleIdx="3" presStyleCnt="5"/>
      <dgm:spPr/>
      <dgm:t>
        <a:bodyPr/>
        <a:lstStyle/>
        <a:p>
          <a:endParaRPr lang="ru-RU"/>
        </a:p>
      </dgm:t>
    </dgm:pt>
    <dgm:pt modelId="{ABD2DEEB-8DF1-465A-84AA-F64A70858676}" type="pres">
      <dgm:prSet presAssocID="{F5ABBFCA-A633-4C15-9BED-7DABC49B7986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071730-3795-4ECD-B219-ACAF728C62FD}" type="pres">
      <dgm:prSet presAssocID="{F5ABBFCA-A633-4C15-9BED-7DABC49B7986}" presName="accent_5" presStyleCnt="0"/>
      <dgm:spPr/>
    </dgm:pt>
    <dgm:pt modelId="{50808337-0322-4BD5-B5F9-7CC93D64940D}" type="pres">
      <dgm:prSet presAssocID="{F5ABBFCA-A633-4C15-9BED-7DABC49B7986}" presName="accentRepeatNode" presStyleLbl="solidFgAcc1" presStyleIdx="4" presStyleCnt="5"/>
      <dgm:spPr/>
      <dgm:t>
        <a:bodyPr/>
        <a:lstStyle/>
        <a:p>
          <a:endParaRPr lang="ru-RU"/>
        </a:p>
      </dgm:t>
    </dgm:pt>
  </dgm:ptLst>
  <dgm:cxnLst>
    <dgm:cxn modelId="{76EE5A6A-9B5C-4C1D-8E2C-94992B5F28AD}" type="presOf" srcId="{F5ABBFCA-A633-4C15-9BED-7DABC49B7986}" destId="{ABD2DEEB-8DF1-465A-84AA-F64A70858676}" srcOrd="0" destOrd="0" presId="urn:microsoft.com/office/officeart/2008/layout/VerticalCurvedList"/>
    <dgm:cxn modelId="{BF1AF164-671C-4952-AD88-56F90F945B05}" type="presOf" srcId="{4F23D38C-B8DE-4140-9760-B578E5EDD9F8}" destId="{8AAF4859-8148-495C-95E9-FF661AC4C050}" srcOrd="0" destOrd="0" presId="urn:microsoft.com/office/officeart/2008/layout/VerticalCurvedList"/>
    <dgm:cxn modelId="{B95B2F17-C27B-4B36-9A0D-41EED6E282D0}" srcId="{8911A845-C307-4304-AEF7-15DFF13C5A34}" destId="{C44D9FC9-B5FA-4636-ABEC-3B17F3B84BA9}" srcOrd="0" destOrd="0" parTransId="{FC97A294-DE03-47CA-ACD9-977CC77C1734}" sibTransId="{4F23D38C-B8DE-4140-9760-B578E5EDD9F8}"/>
    <dgm:cxn modelId="{371DF50A-19C5-4170-8361-998E3E99F95F}" type="presOf" srcId="{A457AAE1-DA8E-4656-8BC3-3C636EC96A0F}" destId="{1600AAAF-3A5C-4EBD-85D7-F9CF636C0721}" srcOrd="0" destOrd="0" presId="urn:microsoft.com/office/officeart/2008/layout/VerticalCurvedList"/>
    <dgm:cxn modelId="{0788259D-9DB6-4759-9215-DCCE1058935B}" type="presOf" srcId="{8911A845-C307-4304-AEF7-15DFF13C5A34}" destId="{8B0A2E10-C804-48DE-B53E-E7F9B90E3294}" srcOrd="0" destOrd="0" presId="urn:microsoft.com/office/officeart/2008/layout/VerticalCurvedList"/>
    <dgm:cxn modelId="{473B6BE7-9ECE-4F2D-B238-5DB7036BD601}" srcId="{8911A845-C307-4304-AEF7-15DFF13C5A34}" destId="{BFA6B96D-4673-4457-A851-A63D792E0E6D}" srcOrd="2" destOrd="0" parTransId="{3AD7E6CB-0E39-453E-A1C1-7E4FD0F08D87}" sibTransId="{C6F6267A-7729-462C-ACDE-E928876A2D2A}"/>
    <dgm:cxn modelId="{ACBB9577-50F0-435A-859C-EB9B72F27B87}" srcId="{8911A845-C307-4304-AEF7-15DFF13C5A34}" destId="{F5ABBFCA-A633-4C15-9BED-7DABC49B7986}" srcOrd="4" destOrd="0" parTransId="{4D053EEA-F54E-40AD-93AE-7E0E5D343A02}" sibTransId="{0D7CA979-CB3F-4307-AED4-D9197C22A92E}"/>
    <dgm:cxn modelId="{648BF737-498C-4D13-A65E-6E532E4ADF18}" type="presOf" srcId="{C44D9FC9-B5FA-4636-ABEC-3B17F3B84BA9}" destId="{2B50AF53-27EA-43B7-B9AC-A7A7F825881B}" srcOrd="0" destOrd="0" presId="urn:microsoft.com/office/officeart/2008/layout/VerticalCurvedList"/>
    <dgm:cxn modelId="{C4346DC3-FB34-4C58-9295-8FE276395F72}" type="presOf" srcId="{BFA6B96D-4673-4457-A851-A63D792E0E6D}" destId="{C943ECB4-4C87-4CD1-827D-332542EB3434}" srcOrd="0" destOrd="0" presId="urn:microsoft.com/office/officeart/2008/layout/VerticalCurvedList"/>
    <dgm:cxn modelId="{1EBAD5DC-E934-43C7-ACBC-496978F6D943}" srcId="{8911A845-C307-4304-AEF7-15DFF13C5A34}" destId="{F9287E48-9222-4A5C-81D1-79941BD610DC}" srcOrd="3" destOrd="0" parTransId="{9B085FD0-683F-4A90-990D-1372BC545F57}" sibTransId="{744010CB-94E5-48F1-B3E8-B4AF9EA433DA}"/>
    <dgm:cxn modelId="{CC34F2D6-4213-43EA-AE78-42B904F7B2E1}" srcId="{8911A845-C307-4304-AEF7-15DFF13C5A34}" destId="{A457AAE1-DA8E-4656-8BC3-3C636EC96A0F}" srcOrd="1" destOrd="0" parTransId="{9EA1998A-86B9-4BA8-B885-5B5A6947F3CD}" sibTransId="{39F1939D-A7BA-4C50-B361-B32D9478F682}"/>
    <dgm:cxn modelId="{8F3B8F5D-3ACB-4172-99C4-FE2D7AD70261}" type="presOf" srcId="{F9287E48-9222-4A5C-81D1-79941BD610DC}" destId="{F716561E-430F-4944-9EC4-4BE219479C46}" srcOrd="0" destOrd="0" presId="urn:microsoft.com/office/officeart/2008/layout/VerticalCurvedList"/>
    <dgm:cxn modelId="{53891372-778F-4C62-ADAF-2C2F1D94DB8B}" type="presParOf" srcId="{8B0A2E10-C804-48DE-B53E-E7F9B90E3294}" destId="{0A827F56-F9AF-4EF7-847C-AC6FBE8D9BD9}" srcOrd="0" destOrd="0" presId="urn:microsoft.com/office/officeart/2008/layout/VerticalCurvedList"/>
    <dgm:cxn modelId="{FA4ED3E7-F624-40D6-B46D-653BEC11078B}" type="presParOf" srcId="{0A827F56-F9AF-4EF7-847C-AC6FBE8D9BD9}" destId="{5B2D66A6-C9D9-4D0F-A022-999C18525875}" srcOrd="0" destOrd="0" presId="urn:microsoft.com/office/officeart/2008/layout/VerticalCurvedList"/>
    <dgm:cxn modelId="{D6F69820-0FBD-4DB9-9CE0-9B1F62DFAE6B}" type="presParOf" srcId="{5B2D66A6-C9D9-4D0F-A022-999C18525875}" destId="{0BD2238F-094F-45E2-A37D-FB0CBCE8A294}" srcOrd="0" destOrd="0" presId="urn:microsoft.com/office/officeart/2008/layout/VerticalCurvedList"/>
    <dgm:cxn modelId="{86E93B1E-1FA2-4FF7-9F4C-CF52C59ECD3C}" type="presParOf" srcId="{5B2D66A6-C9D9-4D0F-A022-999C18525875}" destId="{8AAF4859-8148-495C-95E9-FF661AC4C050}" srcOrd="1" destOrd="0" presId="urn:microsoft.com/office/officeart/2008/layout/VerticalCurvedList"/>
    <dgm:cxn modelId="{4F44FDCB-35B0-4AFE-9607-D76A359243F1}" type="presParOf" srcId="{5B2D66A6-C9D9-4D0F-A022-999C18525875}" destId="{D32B92F3-2940-4306-B164-BBE4172CA9CA}" srcOrd="2" destOrd="0" presId="urn:microsoft.com/office/officeart/2008/layout/VerticalCurvedList"/>
    <dgm:cxn modelId="{0E90D742-DCB4-4C01-B414-8F3DB53D0ED9}" type="presParOf" srcId="{5B2D66A6-C9D9-4D0F-A022-999C18525875}" destId="{59374DC9-4088-43D9-BB4E-5615BEB0FF48}" srcOrd="3" destOrd="0" presId="urn:microsoft.com/office/officeart/2008/layout/VerticalCurvedList"/>
    <dgm:cxn modelId="{E3505998-7CB4-4BA0-8140-AC60A36ABE0D}" type="presParOf" srcId="{0A827F56-F9AF-4EF7-847C-AC6FBE8D9BD9}" destId="{2B50AF53-27EA-43B7-B9AC-A7A7F825881B}" srcOrd="1" destOrd="0" presId="urn:microsoft.com/office/officeart/2008/layout/VerticalCurvedList"/>
    <dgm:cxn modelId="{4BC990A9-3CAA-48FA-8650-4FC7BDDC7D69}" type="presParOf" srcId="{0A827F56-F9AF-4EF7-847C-AC6FBE8D9BD9}" destId="{6D44779C-BED9-44B8-9E30-AC73A219D741}" srcOrd="2" destOrd="0" presId="urn:microsoft.com/office/officeart/2008/layout/VerticalCurvedList"/>
    <dgm:cxn modelId="{2C47A2FB-B38D-4FA0-99A1-7665824C3CA6}" type="presParOf" srcId="{6D44779C-BED9-44B8-9E30-AC73A219D741}" destId="{340A0E05-D56D-41E1-A8E6-610986294134}" srcOrd="0" destOrd="0" presId="urn:microsoft.com/office/officeart/2008/layout/VerticalCurvedList"/>
    <dgm:cxn modelId="{72811340-18E4-429A-BA96-1BE1D77250F4}" type="presParOf" srcId="{0A827F56-F9AF-4EF7-847C-AC6FBE8D9BD9}" destId="{1600AAAF-3A5C-4EBD-85D7-F9CF636C0721}" srcOrd="3" destOrd="0" presId="urn:microsoft.com/office/officeart/2008/layout/VerticalCurvedList"/>
    <dgm:cxn modelId="{60DB1087-6ADE-4F9F-A3D2-C0BEBFF4FDE3}" type="presParOf" srcId="{0A827F56-F9AF-4EF7-847C-AC6FBE8D9BD9}" destId="{D215B1F1-720D-4A18-ABE9-91D8BECF7A36}" srcOrd="4" destOrd="0" presId="urn:microsoft.com/office/officeart/2008/layout/VerticalCurvedList"/>
    <dgm:cxn modelId="{4772866B-2B66-4F78-B3B9-CE5D2E65A305}" type="presParOf" srcId="{D215B1F1-720D-4A18-ABE9-91D8BECF7A36}" destId="{5680DC48-7EED-46F5-BE5D-BFD759221C1E}" srcOrd="0" destOrd="0" presId="urn:microsoft.com/office/officeart/2008/layout/VerticalCurvedList"/>
    <dgm:cxn modelId="{88B9238E-BB45-4802-8CC3-AEE5D78E0FA1}" type="presParOf" srcId="{0A827F56-F9AF-4EF7-847C-AC6FBE8D9BD9}" destId="{C943ECB4-4C87-4CD1-827D-332542EB3434}" srcOrd="5" destOrd="0" presId="urn:microsoft.com/office/officeart/2008/layout/VerticalCurvedList"/>
    <dgm:cxn modelId="{DFA96F32-C6BB-4482-8691-FE6890839B6A}" type="presParOf" srcId="{0A827F56-F9AF-4EF7-847C-AC6FBE8D9BD9}" destId="{4EE6EFEC-3A2A-4339-B82A-FDA50AECA214}" srcOrd="6" destOrd="0" presId="urn:microsoft.com/office/officeart/2008/layout/VerticalCurvedList"/>
    <dgm:cxn modelId="{1186B1E4-CE4D-4E20-A871-B39CD8C2A9B6}" type="presParOf" srcId="{4EE6EFEC-3A2A-4339-B82A-FDA50AECA214}" destId="{E3E54A3D-6CC9-4095-A2E5-528A30C6C0C7}" srcOrd="0" destOrd="0" presId="urn:microsoft.com/office/officeart/2008/layout/VerticalCurvedList"/>
    <dgm:cxn modelId="{AEC0DC3C-BDA8-4C62-8C74-70953CD8CD56}" type="presParOf" srcId="{0A827F56-F9AF-4EF7-847C-AC6FBE8D9BD9}" destId="{F716561E-430F-4944-9EC4-4BE219479C46}" srcOrd="7" destOrd="0" presId="urn:microsoft.com/office/officeart/2008/layout/VerticalCurvedList"/>
    <dgm:cxn modelId="{2D69A207-9146-4FA6-A8FE-1F2B3551A7C6}" type="presParOf" srcId="{0A827F56-F9AF-4EF7-847C-AC6FBE8D9BD9}" destId="{A0B04CBA-31D8-43D0-B480-6D05D5FD11E4}" srcOrd="8" destOrd="0" presId="urn:microsoft.com/office/officeart/2008/layout/VerticalCurvedList"/>
    <dgm:cxn modelId="{0C03E13B-86B4-4450-AB57-FFD50183F379}" type="presParOf" srcId="{A0B04CBA-31D8-43D0-B480-6D05D5FD11E4}" destId="{39B33562-373F-4C18-A479-AD182ACF035E}" srcOrd="0" destOrd="0" presId="urn:microsoft.com/office/officeart/2008/layout/VerticalCurvedList"/>
    <dgm:cxn modelId="{77913E52-CD36-4A8A-89F5-490C963E6D4E}" type="presParOf" srcId="{0A827F56-F9AF-4EF7-847C-AC6FBE8D9BD9}" destId="{ABD2DEEB-8DF1-465A-84AA-F64A70858676}" srcOrd="9" destOrd="0" presId="urn:microsoft.com/office/officeart/2008/layout/VerticalCurvedList"/>
    <dgm:cxn modelId="{86AF2AD2-FB79-42D1-BE4E-C170753FB746}" type="presParOf" srcId="{0A827F56-F9AF-4EF7-847C-AC6FBE8D9BD9}" destId="{06071730-3795-4ECD-B219-ACAF728C62FD}" srcOrd="10" destOrd="0" presId="urn:microsoft.com/office/officeart/2008/layout/VerticalCurvedList"/>
    <dgm:cxn modelId="{271664DB-D094-4A4F-9790-D8FEA2868F6E}" type="presParOf" srcId="{06071730-3795-4ECD-B219-ACAF728C62FD}" destId="{50808337-0322-4BD5-B5F9-7CC93D64940D}" srcOrd="0" destOrd="0" presId="urn:microsoft.com/office/officeart/2008/layout/VerticalCurvedList"/>
  </dgm:cxnLst>
  <dgm:bg/>
  <dgm:whole/>
  <dgm:extLst>
    <a:ext uri="{C62137D5-CB1D-491B-B009-E17868A290BF}">
      <dgm14:recolorImg xmlns:dgm14="http://schemas.microsoft.com/office/drawing/2010/diagram" xmlns="" val="1"/>
    </a:ex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81B91A-7326-47FD-A0E7-50DF930C4B09}" type="doc">
      <dgm:prSet loTypeId="urn:microsoft.com/office/officeart/2005/8/layout/pList2#1" loCatId="list" qsTypeId="urn:microsoft.com/office/officeart/2005/8/quickstyle/simple1" qsCatId="simple" csTypeId="urn:microsoft.com/office/officeart/2005/8/colors/accent1_1" csCatId="accent1" phldr="1"/>
      <dgm:spPr/>
    </dgm:pt>
    <dgm:pt modelId="{C844956C-4F97-4FD6-A3EE-11551F4C2BAB}">
      <dgm:prSet phldrT="[Текст]" custT="1"/>
      <dgm:spPr>
        <a:ln w="38100">
          <a:noFill/>
        </a:ln>
        <a:effectLst>
          <a:glow rad="63500">
            <a:schemeClr val="accent5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 lIns="0" rIns="0" bIns="0" anchor="t" anchorCtr="1"/>
        <a:lstStyle/>
        <a:p>
          <a:pPr algn="ctr">
            <a:lnSpc>
              <a:spcPct val="90000"/>
            </a:lnSpc>
          </a:pPr>
          <a:r>
            <a:rPr lang="ru-RU" sz="2000" b="1" u="sng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ПОДГОТОВИТЕЛЬНЫЙ</a:t>
          </a:r>
        </a:p>
        <a:p>
          <a:pPr algn="ctr">
            <a:lnSpc>
              <a:spcPct val="100000"/>
            </a:lnSpc>
          </a:pPr>
          <a:r>
            <a:rPr lang="ru-RU" sz="1800" b="1" spc="-100" baseline="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Анализ методической литературы;</a:t>
          </a:r>
        </a:p>
        <a:p>
          <a:pPr algn="l">
            <a:lnSpc>
              <a:spcPct val="100000"/>
            </a:lnSpc>
          </a:pPr>
          <a:r>
            <a:rPr lang="ru-RU" sz="1800" b="1" spc="-100" baseline="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Оповестить родителей о запуске проекта, размещение информации в род/уголке;</a:t>
          </a:r>
        </a:p>
        <a:p>
          <a:pPr algn="l">
            <a:lnSpc>
              <a:spcPct val="100000"/>
            </a:lnSpc>
          </a:pPr>
          <a:r>
            <a:rPr lang="ru-RU" sz="1800" b="1" spc="-100" baseline="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Подготовка рекомендаций для родителей;</a:t>
          </a:r>
        </a:p>
        <a:p>
          <a:pPr algn="l">
            <a:lnSpc>
              <a:spcPct val="100000"/>
            </a:lnSpc>
          </a:pPr>
          <a:r>
            <a:rPr lang="ru-RU" sz="1800" b="1" spc="-100" baseline="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Разнообразить предметно-развивающую среду;</a:t>
          </a:r>
        </a:p>
        <a:p>
          <a:pPr algn="l">
            <a:lnSpc>
              <a:spcPct val="100000"/>
            </a:lnSpc>
          </a:pPr>
          <a:endParaRPr lang="ru-RU" sz="1800" b="1" spc="-100" baseline="0" dirty="0">
            <a:solidFill>
              <a:schemeClr val="accent5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270A70-BDE0-4FB3-8C96-33E6951B961A}" type="parTrans" cxnId="{3D14A0D4-EA0E-47E9-B30A-CA8236CBC405}">
      <dgm:prSet/>
      <dgm:spPr/>
      <dgm:t>
        <a:bodyPr/>
        <a:lstStyle/>
        <a:p>
          <a:endParaRPr lang="ru-RU"/>
        </a:p>
      </dgm:t>
    </dgm:pt>
    <dgm:pt modelId="{445DD2CA-7738-4F73-9B14-85DCDAE7777A}" type="sibTrans" cxnId="{3D14A0D4-EA0E-47E9-B30A-CA8236CBC405}">
      <dgm:prSet/>
      <dgm:spPr/>
      <dgm:t>
        <a:bodyPr/>
        <a:lstStyle/>
        <a:p>
          <a:endParaRPr lang="ru-RU"/>
        </a:p>
      </dgm:t>
    </dgm:pt>
    <dgm:pt modelId="{5DD1BC14-8BE6-4A60-BE34-A33F39BDF89C}">
      <dgm:prSet phldrT="[Текст]" custT="1"/>
      <dgm:spPr>
        <a:ln w="38100">
          <a:noFill/>
        </a:ln>
        <a:effectLst>
          <a:glow rad="63500">
            <a:schemeClr val="accent5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 lIns="0" rIns="0" bIns="0" anchor="t" anchorCtr="1"/>
        <a:lstStyle/>
        <a:p>
          <a:pPr algn="ctr"/>
          <a:r>
            <a:rPr lang="ru-RU" sz="2000" b="1" u="sng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ПРАКТИЧЕСКИЙ</a:t>
          </a:r>
        </a:p>
        <a:p>
          <a:pPr algn="l"/>
          <a:r>
            <a:rPr lang="ru-RU" sz="1800" b="1" u="none" spc="-100" baseline="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Совместная деятельность:</a:t>
          </a:r>
        </a:p>
        <a:p>
          <a:pPr algn="l"/>
          <a:r>
            <a:rPr lang="ru-RU" sz="1600" b="1" u="none" spc="-100" baseline="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ru-RU" sz="1800" b="1" u="none" spc="-100" baseline="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С детьми (творческие игры, праздники, театрализованные представления);</a:t>
          </a:r>
        </a:p>
        <a:p>
          <a:pPr algn="l"/>
          <a:r>
            <a:rPr lang="ru-RU" sz="1800" b="1" u="none" spc="-100" baseline="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С родителями (мастер-класс, консультации, чаепитие);</a:t>
          </a:r>
        </a:p>
        <a:p>
          <a:pPr algn="l"/>
          <a:r>
            <a:rPr lang="ru-RU" sz="1800" b="1" u="none" spc="-100" baseline="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С педагогами (коммуникативные тренинги).</a:t>
          </a:r>
        </a:p>
        <a:p>
          <a:pPr algn="l"/>
          <a:endParaRPr lang="ru-RU" sz="1800" b="1" u="none" dirty="0" smtClean="0">
            <a:solidFill>
              <a:schemeClr val="accent5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l"/>
          <a:endParaRPr lang="ru-RU" sz="1800" b="1" u="none" dirty="0" smtClean="0">
            <a:solidFill>
              <a:schemeClr val="accent5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l"/>
          <a:endParaRPr lang="ru-RU" sz="1200" u="none" dirty="0">
            <a:solidFill>
              <a:schemeClr val="accent5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E723BD1-7AA4-4C2F-8B01-682FC9677212}" type="parTrans" cxnId="{4DA239C2-1A6F-4A43-A33E-A6D90AFE963F}">
      <dgm:prSet/>
      <dgm:spPr/>
      <dgm:t>
        <a:bodyPr/>
        <a:lstStyle/>
        <a:p>
          <a:endParaRPr lang="ru-RU"/>
        </a:p>
      </dgm:t>
    </dgm:pt>
    <dgm:pt modelId="{5EAB27FE-86CB-4DE7-970A-D173FD42E09B}" type="sibTrans" cxnId="{4DA239C2-1A6F-4A43-A33E-A6D90AFE963F}">
      <dgm:prSet/>
      <dgm:spPr/>
      <dgm:t>
        <a:bodyPr/>
        <a:lstStyle/>
        <a:p>
          <a:endParaRPr lang="ru-RU"/>
        </a:p>
      </dgm:t>
    </dgm:pt>
    <dgm:pt modelId="{0E67C808-B7AA-470D-8DE7-31A5F0821D00}">
      <dgm:prSet phldrT="[Текст]" custT="1"/>
      <dgm:spPr>
        <a:ln w="38100">
          <a:noFill/>
        </a:ln>
        <a:effectLst>
          <a:glow rad="63500">
            <a:schemeClr val="accent5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 lIns="0" rIns="0" bIns="0" anchor="t" anchorCtr="1"/>
        <a:lstStyle/>
        <a:p>
          <a:pPr algn="ctr"/>
          <a:r>
            <a:rPr lang="ru-RU" sz="2000" b="1" u="sng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АНАЛИТИЧЕСКИЙ</a:t>
          </a:r>
        </a:p>
        <a:p>
          <a:pPr algn="l"/>
          <a:r>
            <a:rPr lang="ru-RU" sz="1600" b="1" u="none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ru-RU" sz="1800" b="1" u="none" spc="-100" baseline="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Анализ уровня речевой активности после проделанной работы;</a:t>
          </a:r>
        </a:p>
        <a:p>
          <a:pPr algn="l"/>
          <a:r>
            <a:rPr lang="ru-RU" sz="1800" b="1" u="none" spc="-100" baseline="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 Изучение мнений родителей о работе по проекту и представление опыта работы по проекту</a:t>
          </a:r>
          <a:r>
            <a:rPr lang="ru-RU" sz="1800" b="1" u="none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ru-RU" sz="1800" b="1" u="none" dirty="0">
            <a:solidFill>
              <a:schemeClr val="accent5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A979EE-979B-41B1-90E2-D5FDA90E062A}" type="parTrans" cxnId="{443BCC5D-5F21-4541-9C1C-3983CF78034A}">
      <dgm:prSet/>
      <dgm:spPr/>
      <dgm:t>
        <a:bodyPr/>
        <a:lstStyle/>
        <a:p>
          <a:endParaRPr lang="ru-RU"/>
        </a:p>
      </dgm:t>
    </dgm:pt>
    <dgm:pt modelId="{DF03EF75-D079-4BD8-8500-92AE197E1D5E}" type="sibTrans" cxnId="{443BCC5D-5F21-4541-9C1C-3983CF78034A}">
      <dgm:prSet/>
      <dgm:spPr/>
      <dgm:t>
        <a:bodyPr/>
        <a:lstStyle/>
        <a:p>
          <a:endParaRPr lang="ru-RU"/>
        </a:p>
      </dgm:t>
    </dgm:pt>
    <dgm:pt modelId="{52CCABA9-0456-42A3-B6E9-56382E27D628}" type="pres">
      <dgm:prSet presAssocID="{6781B91A-7326-47FD-A0E7-50DF930C4B09}" presName="Name0" presStyleCnt="0">
        <dgm:presLayoutVars>
          <dgm:dir/>
          <dgm:resizeHandles val="exact"/>
        </dgm:presLayoutVars>
      </dgm:prSet>
      <dgm:spPr/>
    </dgm:pt>
    <dgm:pt modelId="{B9EF237D-3398-4F29-821A-EFAF499EE92A}" type="pres">
      <dgm:prSet presAssocID="{6781B91A-7326-47FD-A0E7-50DF930C4B09}" presName="bkgdShp" presStyleLbl="alignAccFollowNode1" presStyleIdx="0" presStyleCnt="1" custLinFactNeighborX="192" custLinFactNeighborY="-8312"/>
      <dgm:spPr/>
    </dgm:pt>
    <dgm:pt modelId="{F585EB83-6A81-48DD-8131-3E652B09AE89}" type="pres">
      <dgm:prSet presAssocID="{6781B91A-7326-47FD-A0E7-50DF930C4B09}" presName="linComp" presStyleCnt="0"/>
      <dgm:spPr/>
    </dgm:pt>
    <dgm:pt modelId="{B54E04F9-B804-4CC4-AAE5-819FD9466A46}" type="pres">
      <dgm:prSet presAssocID="{C844956C-4F97-4FD6-A3EE-11551F4C2BAB}" presName="compNode" presStyleCnt="0"/>
      <dgm:spPr/>
    </dgm:pt>
    <dgm:pt modelId="{69510F80-887D-45A3-8E77-D80F5426C312}" type="pres">
      <dgm:prSet presAssocID="{C844956C-4F97-4FD6-A3EE-11551F4C2BAB}" presName="node" presStyleLbl="node1" presStyleIdx="0" presStyleCnt="3" custScaleX="180877" custScaleY="102408" custLinFactNeighborX="-4044" custLinFactNeighborY="-158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A22403-A652-49DA-98F4-592D761C29C2}" type="pres">
      <dgm:prSet presAssocID="{C844956C-4F97-4FD6-A3EE-11551F4C2BAB}" presName="invisiNode" presStyleLbl="node1" presStyleIdx="0" presStyleCnt="3"/>
      <dgm:spPr/>
    </dgm:pt>
    <dgm:pt modelId="{9253F3B3-B434-466F-986D-47EB1E03A4B7}" type="pres">
      <dgm:prSet presAssocID="{C844956C-4F97-4FD6-A3EE-11551F4C2BAB}" presName="imagNode" presStyleLbl="fgImgPlace1" presStyleIdx="0" presStyleCnt="3" custScaleX="148248" custScaleY="89594" custLinFactNeighborX="-5504" custLinFactNeighborY="-1021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F8DA405-F2EF-424C-A3B7-2DBD6693D18D}" type="pres">
      <dgm:prSet presAssocID="{445DD2CA-7738-4F73-9B14-85DCDAE7777A}" presName="sibTrans" presStyleLbl="sibTrans2D1" presStyleIdx="0" presStyleCnt="0"/>
      <dgm:spPr/>
      <dgm:t>
        <a:bodyPr/>
        <a:lstStyle/>
        <a:p>
          <a:endParaRPr lang="ru-RU"/>
        </a:p>
      </dgm:t>
    </dgm:pt>
    <dgm:pt modelId="{A1E46A31-B321-4709-82DC-B007FF231F9C}" type="pres">
      <dgm:prSet presAssocID="{5DD1BC14-8BE6-4A60-BE34-A33F39BDF89C}" presName="compNode" presStyleCnt="0"/>
      <dgm:spPr/>
    </dgm:pt>
    <dgm:pt modelId="{25650BAC-9945-4C99-8976-E8ABCF878019}" type="pres">
      <dgm:prSet presAssocID="{5DD1BC14-8BE6-4A60-BE34-A33F39BDF89C}" presName="node" presStyleLbl="node1" presStyleIdx="1" presStyleCnt="3" custScaleX="192215" custScaleY="86619" custLinFactNeighborX="1316" custLinFactNeighborY="-15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ABAEED-64C9-4FFC-BA38-D8445266C123}" type="pres">
      <dgm:prSet presAssocID="{5DD1BC14-8BE6-4A60-BE34-A33F39BDF89C}" presName="invisiNode" presStyleLbl="node1" presStyleIdx="1" presStyleCnt="3"/>
      <dgm:spPr/>
    </dgm:pt>
    <dgm:pt modelId="{BDDE1F28-4169-4C28-A8BA-17AB43335C16}" type="pres">
      <dgm:prSet presAssocID="{5DD1BC14-8BE6-4A60-BE34-A33F39BDF89C}" presName="imagNode" presStyleLbl="fgImgPlace1" presStyleIdx="1" presStyleCnt="3" custScaleX="155718" custScaleY="112751" custLinFactNeighborX="-1527" custLinFactNeighborY="-1167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36D98B0-404E-4E71-8CAF-92004D74D2E3}" type="pres">
      <dgm:prSet presAssocID="{5EAB27FE-86CB-4DE7-970A-D173FD42E09B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416D4ED-05D1-4355-8649-409E15415DED}" type="pres">
      <dgm:prSet presAssocID="{0E67C808-B7AA-470D-8DE7-31A5F0821D00}" presName="compNode" presStyleCnt="0"/>
      <dgm:spPr/>
    </dgm:pt>
    <dgm:pt modelId="{0D1B29BC-DB93-411A-B6F5-D5EBA8FA2184}" type="pres">
      <dgm:prSet presAssocID="{0E67C808-B7AA-470D-8DE7-31A5F0821D00}" presName="node" presStyleLbl="node1" presStyleIdx="2" presStyleCnt="3" custScaleX="161112" custScaleY="80503" custLinFactNeighborX="9071" custLinFactNeighborY="-160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8B339B-01BD-415B-9A9F-C05BD9722DBD}" type="pres">
      <dgm:prSet presAssocID="{0E67C808-B7AA-470D-8DE7-31A5F0821D00}" presName="invisiNode" presStyleLbl="node1" presStyleIdx="2" presStyleCnt="3"/>
      <dgm:spPr/>
    </dgm:pt>
    <dgm:pt modelId="{3F9EA01B-0013-47CF-9BCC-F3BCFB9B4659}" type="pres">
      <dgm:prSet presAssocID="{0E67C808-B7AA-470D-8DE7-31A5F0821D00}" presName="imagNode" presStyleLbl="fgImgPlace1" presStyleIdx="2" presStyleCnt="3" custScaleX="161963" custScaleY="116236" custLinFactNeighborX="-1330" custLinFactNeighborY="-892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69C4F159-E2EE-4317-9A1B-6AFE6A8223B1}" type="presOf" srcId="{C844956C-4F97-4FD6-A3EE-11551F4C2BAB}" destId="{69510F80-887D-45A3-8E77-D80F5426C312}" srcOrd="0" destOrd="0" presId="urn:microsoft.com/office/officeart/2005/8/layout/pList2#1"/>
    <dgm:cxn modelId="{CE75D2A9-BB32-4ADC-B847-98C56DE33DDF}" type="presOf" srcId="{5DD1BC14-8BE6-4A60-BE34-A33F39BDF89C}" destId="{25650BAC-9945-4C99-8976-E8ABCF878019}" srcOrd="0" destOrd="0" presId="urn:microsoft.com/office/officeart/2005/8/layout/pList2#1"/>
    <dgm:cxn modelId="{DD23748C-3550-4902-A0B9-65264F434C93}" type="presOf" srcId="{6781B91A-7326-47FD-A0E7-50DF930C4B09}" destId="{52CCABA9-0456-42A3-B6E9-56382E27D628}" srcOrd="0" destOrd="0" presId="urn:microsoft.com/office/officeart/2005/8/layout/pList2#1"/>
    <dgm:cxn modelId="{DF04BDAB-5F2C-46D2-B939-69B0FB6386D4}" type="presOf" srcId="{0E67C808-B7AA-470D-8DE7-31A5F0821D00}" destId="{0D1B29BC-DB93-411A-B6F5-D5EBA8FA2184}" srcOrd="0" destOrd="0" presId="urn:microsoft.com/office/officeart/2005/8/layout/pList2#1"/>
    <dgm:cxn modelId="{3D14A0D4-EA0E-47E9-B30A-CA8236CBC405}" srcId="{6781B91A-7326-47FD-A0E7-50DF930C4B09}" destId="{C844956C-4F97-4FD6-A3EE-11551F4C2BAB}" srcOrd="0" destOrd="0" parTransId="{20270A70-BDE0-4FB3-8C96-33E6951B961A}" sibTransId="{445DD2CA-7738-4F73-9B14-85DCDAE7777A}"/>
    <dgm:cxn modelId="{443BCC5D-5F21-4541-9C1C-3983CF78034A}" srcId="{6781B91A-7326-47FD-A0E7-50DF930C4B09}" destId="{0E67C808-B7AA-470D-8DE7-31A5F0821D00}" srcOrd="2" destOrd="0" parTransId="{8CA979EE-979B-41B1-90E2-D5FDA90E062A}" sibTransId="{DF03EF75-D079-4BD8-8500-92AE197E1D5E}"/>
    <dgm:cxn modelId="{4DA239C2-1A6F-4A43-A33E-A6D90AFE963F}" srcId="{6781B91A-7326-47FD-A0E7-50DF930C4B09}" destId="{5DD1BC14-8BE6-4A60-BE34-A33F39BDF89C}" srcOrd="1" destOrd="0" parTransId="{5E723BD1-7AA4-4C2F-8B01-682FC9677212}" sibTransId="{5EAB27FE-86CB-4DE7-970A-D173FD42E09B}"/>
    <dgm:cxn modelId="{13DD32EF-673D-49F5-B823-04843B2D05D9}" type="presOf" srcId="{5EAB27FE-86CB-4DE7-970A-D173FD42E09B}" destId="{B36D98B0-404E-4E71-8CAF-92004D74D2E3}" srcOrd="0" destOrd="0" presId="urn:microsoft.com/office/officeart/2005/8/layout/pList2#1"/>
    <dgm:cxn modelId="{2537C394-18BD-4ACD-AD20-38D5AB0BD946}" type="presOf" srcId="{445DD2CA-7738-4F73-9B14-85DCDAE7777A}" destId="{BF8DA405-F2EF-424C-A3B7-2DBD6693D18D}" srcOrd="0" destOrd="0" presId="urn:microsoft.com/office/officeart/2005/8/layout/pList2#1"/>
    <dgm:cxn modelId="{8FFCBB0C-201F-4E78-9C8E-16B8C4215EEA}" type="presParOf" srcId="{52CCABA9-0456-42A3-B6E9-56382E27D628}" destId="{B9EF237D-3398-4F29-821A-EFAF499EE92A}" srcOrd="0" destOrd="0" presId="urn:microsoft.com/office/officeart/2005/8/layout/pList2#1"/>
    <dgm:cxn modelId="{DD3D62D1-FCE4-4F94-BB49-226723AD988D}" type="presParOf" srcId="{52CCABA9-0456-42A3-B6E9-56382E27D628}" destId="{F585EB83-6A81-48DD-8131-3E652B09AE89}" srcOrd="1" destOrd="0" presId="urn:microsoft.com/office/officeart/2005/8/layout/pList2#1"/>
    <dgm:cxn modelId="{D90CBBC9-B16D-4F2E-8353-53D9A0E626B4}" type="presParOf" srcId="{F585EB83-6A81-48DD-8131-3E652B09AE89}" destId="{B54E04F9-B804-4CC4-AAE5-819FD9466A46}" srcOrd="0" destOrd="0" presId="urn:microsoft.com/office/officeart/2005/8/layout/pList2#1"/>
    <dgm:cxn modelId="{D6FF150B-E0AE-498E-8897-274197B1D060}" type="presParOf" srcId="{B54E04F9-B804-4CC4-AAE5-819FD9466A46}" destId="{69510F80-887D-45A3-8E77-D80F5426C312}" srcOrd="0" destOrd="0" presId="urn:microsoft.com/office/officeart/2005/8/layout/pList2#1"/>
    <dgm:cxn modelId="{470A7629-A871-4DA7-82E1-3F23BBD7932A}" type="presParOf" srcId="{B54E04F9-B804-4CC4-AAE5-819FD9466A46}" destId="{BFA22403-A652-49DA-98F4-592D761C29C2}" srcOrd="1" destOrd="0" presId="urn:microsoft.com/office/officeart/2005/8/layout/pList2#1"/>
    <dgm:cxn modelId="{CC65A4CE-43D3-48D9-BA55-392F09C0D238}" type="presParOf" srcId="{B54E04F9-B804-4CC4-AAE5-819FD9466A46}" destId="{9253F3B3-B434-466F-986D-47EB1E03A4B7}" srcOrd="2" destOrd="0" presId="urn:microsoft.com/office/officeart/2005/8/layout/pList2#1"/>
    <dgm:cxn modelId="{546B75BC-5C59-460A-A426-3D9610105286}" type="presParOf" srcId="{F585EB83-6A81-48DD-8131-3E652B09AE89}" destId="{BF8DA405-F2EF-424C-A3B7-2DBD6693D18D}" srcOrd="1" destOrd="0" presId="urn:microsoft.com/office/officeart/2005/8/layout/pList2#1"/>
    <dgm:cxn modelId="{F1BD9DCD-DF48-476D-8732-07BC584DBC8C}" type="presParOf" srcId="{F585EB83-6A81-48DD-8131-3E652B09AE89}" destId="{A1E46A31-B321-4709-82DC-B007FF231F9C}" srcOrd="2" destOrd="0" presId="urn:microsoft.com/office/officeart/2005/8/layout/pList2#1"/>
    <dgm:cxn modelId="{5468BB2B-02A0-4498-8FA8-C259DC9DF77E}" type="presParOf" srcId="{A1E46A31-B321-4709-82DC-B007FF231F9C}" destId="{25650BAC-9945-4C99-8976-E8ABCF878019}" srcOrd="0" destOrd="0" presId="urn:microsoft.com/office/officeart/2005/8/layout/pList2#1"/>
    <dgm:cxn modelId="{A0E31EAB-D667-48D4-B951-3884A502DAD2}" type="presParOf" srcId="{A1E46A31-B321-4709-82DC-B007FF231F9C}" destId="{6DABAEED-64C9-4FFC-BA38-D8445266C123}" srcOrd="1" destOrd="0" presId="urn:microsoft.com/office/officeart/2005/8/layout/pList2#1"/>
    <dgm:cxn modelId="{700BD70D-80E6-4CD3-A527-F2F1A5E2B2FE}" type="presParOf" srcId="{A1E46A31-B321-4709-82DC-B007FF231F9C}" destId="{BDDE1F28-4169-4C28-A8BA-17AB43335C16}" srcOrd="2" destOrd="0" presId="urn:microsoft.com/office/officeart/2005/8/layout/pList2#1"/>
    <dgm:cxn modelId="{725E36E2-22FE-4564-A98C-65AA57675156}" type="presParOf" srcId="{F585EB83-6A81-48DD-8131-3E652B09AE89}" destId="{B36D98B0-404E-4E71-8CAF-92004D74D2E3}" srcOrd="3" destOrd="0" presId="urn:microsoft.com/office/officeart/2005/8/layout/pList2#1"/>
    <dgm:cxn modelId="{75B6B5E5-70B3-4CD9-8765-AC9E02F1E591}" type="presParOf" srcId="{F585EB83-6A81-48DD-8131-3E652B09AE89}" destId="{E416D4ED-05D1-4355-8649-409E15415DED}" srcOrd="4" destOrd="0" presId="urn:microsoft.com/office/officeart/2005/8/layout/pList2#1"/>
    <dgm:cxn modelId="{7DA6E4CB-DE24-49BB-B3F3-67411DB54A24}" type="presParOf" srcId="{E416D4ED-05D1-4355-8649-409E15415DED}" destId="{0D1B29BC-DB93-411A-B6F5-D5EBA8FA2184}" srcOrd="0" destOrd="0" presId="urn:microsoft.com/office/officeart/2005/8/layout/pList2#1"/>
    <dgm:cxn modelId="{0F06A434-F21B-49A0-A984-BE707F8EC6A2}" type="presParOf" srcId="{E416D4ED-05D1-4355-8649-409E15415DED}" destId="{578B339B-01BD-415B-9A9F-C05BD9722DBD}" srcOrd="1" destOrd="0" presId="urn:microsoft.com/office/officeart/2005/8/layout/pList2#1"/>
    <dgm:cxn modelId="{5138D7A0-0AB6-4662-8F39-BC08EA831DF3}" type="presParOf" srcId="{E416D4ED-05D1-4355-8649-409E15415DED}" destId="{3F9EA01B-0013-47CF-9BCC-F3BCFB9B4659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BEE25C-8B57-480D-8FA5-B3C96E63A76E}">
      <dsp:nvSpPr>
        <dsp:cNvPr id="0" name=""/>
        <dsp:cNvSpPr/>
      </dsp:nvSpPr>
      <dsp:spPr>
        <a:xfrm>
          <a:off x="2772810" y="3270638"/>
          <a:ext cx="3980709" cy="232282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57150">
          <a:noFill/>
        </a:ln>
        <a:effectLst>
          <a:glow rad="139700">
            <a:schemeClr val="accent2">
              <a:satMod val="175000"/>
              <a:alpha val="40000"/>
            </a:schemeClr>
          </a:glow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АКТУАЛЬНОСТЬ</a:t>
          </a:r>
          <a:endParaRPr lang="ru-RU" sz="2600" b="1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772810" y="3270638"/>
        <a:ext cx="3980709" cy="2322823"/>
      </dsp:txXfrm>
    </dsp:sp>
    <dsp:sp modelId="{0C3FD072-EB6D-402A-BF5C-AAA9183E3638}">
      <dsp:nvSpPr>
        <dsp:cNvPr id="0" name=""/>
        <dsp:cNvSpPr/>
      </dsp:nvSpPr>
      <dsp:spPr>
        <a:xfrm rot="5165827">
          <a:off x="3638407" y="2621059"/>
          <a:ext cx="704149" cy="53849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22D3D18-B619-46D3-BFBF-FDFC649E5444}">
      <dsp:nvSpPr>
        <dsp:cNvPr id="0" name=""/>
        <dsp:cNvSpPr/>
      </dsp:nvSpPr>
      <dsp:spPr>
        <a:xfrm>
          <a:off x="7225690" y="3176028"/>
          <a:ext cx="2506311" cy="20050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38100">
          <a:noFill/>
        </a:ln>
        <a:effectLst>
          <a:glow rad="63500">
            <a:schemeClr val="accent5">
              <a:satMod val="175000"/>
              <a:alpha val="40000"/>
            </a:schemeClr>
          </a:glow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Наличие факторов, препятствующих развитию речевой активности</a:t>
          </a:r>
          <a:endParaRPr lang="ru-RU" sz="2000" b="1" kern="1200" dirty="0">
            <a:solidFill>
              <a:schemeClr val="accent5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225690" y="3176028"/>
        <a:ext cx="2506311" cy="2005049"/>
      </dsp:txXfrm>
    </dsp:sp>
    <dsp:sp modelId="{89DBB89B-FC0B-4C23-833A-E616D3C309A1}">
      <dsp:nvSpPr>
        <dsp:cNvPr id="0" name=""/>
        <dsp:cNvSpPr/>
      </dsp:nvSpPr>
      <dsp:spPr>
        <a:xfrm flipH="1">
          <a:off x="6792127" y="3733958"/>
          <a:ext cx="430519" cy="73486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57D69D3-BC09-4D2A-A376-84232DB79721}">
      <dsp:nvSpPr>
        <dsp:cNvPr id="0" name=""/>
        <dsp:cNvSpPr/>
      </dsp:nvSpPr>
      <dsp:spPr>
        <a:xfrm>
          <a:off x="5330570" y="409690"/>
          <a:ext cx="2506311" cy="20050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38100">
          <a:noFill/>
        </a:ln>
        <a:effectLst>
          <a:glow rad="63500">
            <a:schemeClr val="accent5">
              <a:satMod val="175000"/>
              <a:alpha val="40000"/>
            </a:schemeClr>
          </a:glow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Значение стимуляции речевой активности для  дальнейшего развития ребенка</a:t>
          </a:r>
        </a:p>
      </dsp:txBody>
      <dsp:txXfrm>
        <a:off x="5330570" y="409690"/>
        <a:ext cx="2506311" cy="2005049"/>
      </dsp:txXfrm>
    </dsp:sp>
    <dsp:sp modelId="{29A6C872-06E2-49E5-9D85-B5D8EDD7ECA0}">
      <dsp:nvSpPr>
        <dsp:cNvPr id="0" name=""/>
        <dsp:cNvSpPr/>
      </dsp:nvSpPr>
      <dsp:spPr>
        <a:xfrm rot="18525605" flipH="1">
          <a:off x="5083375" y="2500003"/>
          <a:ext cx="852897" cy="65846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33F13B-1716-4A4A-A04C-3BCDC381A57D}">
      <dsp:nvSpPr>
        <dsp:cNvPr id="0" name=""/>
        <dsp:cNvSpPr/>
      </dsp:nvSpPr>
      <dsp:spPr>
        <a:xfrm>
          <a:off x="2014131" y="443662"/>
          <a:ext cx="2506311" cy="20050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38100">
          <a:noFill/>
        </a:ln>
        <a:effectLst>
          <a:glow rad="63500">
            <a:schemeClr val="accent5">
              <a:satMod val="175000"/>
              <a:alpha val="40000"/>
            </a:schemeClr>
          </a:glow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Положения и требования ФГОС</a:t>
          </a:r>
          <a:endParaRPr lang="ru-RU" sz="2000" b="1" kern="1200" dirty="0">
            <a:solidFill>
              <a:schemeClr val="accent5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014131" y="443662"/>
        <a:ext cx="2506311" cy="2005049"/>
      </dsp:txXfrm>
    </dsp:sp>
    <dsp:sp modelId="{C2763DE0-7631-406C-9130-F96A97DE46A2}">
      <dsp:nvSpPr>
        <dsp:cNvPr id="0" name=""/>
        <dsp:cNvSpPr/>
      </dsp:nvSpPr>
      <dsp:spPr>
        <a:xfrm>
          <a:off x="2375857" y="3772024"/>
          <a:ext cx="412653" cy="75189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A4B36F1-857D-4F26-AEE0-9583AC4867A1}">
      <dsp:nvSpPr>
        <dsp:cNvPr id="0" name=""/>
        <dsp:cNvSpPr/>
      </dsp:nvSpPr>
      <dsp:spPr>
        <a:xfrm>
          <a:off x="0" y="3231955"/>
          <a:ext cx="2382249" cy="1799892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noFill/>
          <a:prstDash val="solid"/>
          <a:miter lim="800000"/>
        </a:ln>
        <a:effectLst>
          <a:glow rad="63500">
            <a:schemeClr val="accent5">
              <a:satMod val="175000"/>
              <a:alpha val="40000"/>
            </a:schemeClr>
          </a:glow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Анализ наблюдений за  речевой активностью детей и их общением</a:t>
          </a:r>
        </a:p>
      </dsp:txBody>
      <dsp:txXfrm>
        <a:off x="0" y="3231955"/>
        <a:ext cx="2382249" cy="179989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AF4859-8148-495C-95E9-FF661AC4C050}">
      <dsp:nvSpPr>
        <dsp:cNvPr id="0" name=""/>
        <dsp:cNvSpPr/>
      </dsp:nvSpPr>
      <dsp:spPr>
        <a:xfrm>
          <a:off x="-5981926" y="-915358"/>
          <a:ext cx="7121174" cy="7121174"/>
        </a:xfrm>
        <a:prstGeom prst="blockArc">
          <a:avLst>
            <a:gd name="adj1" fmla="val 18900000"/>
            <a:gd name="adj2" fmla="val 2700000"/>
            <a:gd name="adj3" fmla="val 303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50AF53-27EA-43B7-B9AC-A7A7F825881B}">
      <dsp:nvSpPr>
        <dsp:cNvPr id="0" name=""/>
        <dsp:cNvSpPr/>
      </dsp:nvSpPr>
      <dsp:spPr>
        <a:xfrm>
          <a:off x="572427" y="323178"/>
          <a:ext cx="9493373" cy="66151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2508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pc="-100" baseline="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Создавать условия для формирования речевой активности детей;</a:t>
          </a:r>
          <a:endParaRPr lang="ru-RU" sz="1800" b="1" kern="1200" spc="-100" baseline="0" dirty="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2427" y="323178"/>
        <a:ext cx="9493373" cy="661518"/>
      </dsp:txXfrm>
    </dsp:sp>
    <dsp:sp modelId="{340A0E05-D56D-41E1-A8E6-610986294134}">
      <dsp:nvSpPr>
        <dsp:cNvPr id="0" name=""/>
        <dsp:cNvSpPr/>
      </dsp:nvSpPr>
      <dsp:spPr>
        <a:xfrm>
          <a:off x="71356" y="234792"/>
          <a:ext cx="826898" cy="8268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00AAAF-3A5C-4EBD-85D7-F9CF636C0721}">
      <dsp:nvSpPr>
        <dsp:cNvPr id="0" name=""/>
        <dsp:cNvSpPr/>
      </dsp:nvSpPr>
      <dsp:spPr>
        <a:xfrm>
          <a:off x="1028897" y="1306149"/>
          <a:ext cx="9019348" cy="66151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2508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pc="-100" baseline="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Обогащать словарь детей за счет расширения представлений о людях, предметах, объектах природы, ближайшего окружения, их действиях;</a:t>
          </a:r>
          <a:endParaRPr lang="ru-RU" sz="1800" b="1" kern="1200" spc="-100" baseline="0" dirty="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28897" y="1306149"/>
        <a:ext cx="9019348" cy="661518"/>
      </dsp:txXfrm>
    </dsp:sp>
    <dsp:sp modelId="{5680DC48-7EED-46F5-BE5D-BFD759221C1E}">
      <dsp:nvSpPr>
        <dsp:cNvPr id="0" name=""/>
        <dsp:cNvSpPr/>
      </dsp:nvSpPr>
      <dsp:spPr>
        <a:xfrm>
          <a:off x="571511" y="1239818"/>
          <a:ext cx="826898" cy="8268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43ECB4-4C87-4CD1-827D-332542EB3434}">
      <dsp:nvSpPr>
        <dsp:cNvPr id="0" name=""/>
        <dsp:cNvSpPr/>
      </dsp:nvSpPr>
      <dsp:spPr>
        <a:xfrm>
          <a:off x="1174974" y="2298109"/>
          <a:ext cx="8873861" cy="66151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2508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pc="-100" baseline="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Развивать умения использовать в речи правильное сочетание прилагательных и существительных в роде и падеже;</a:t>
          </a:r>
          <a:endParaRPr lang="ru-RU" sz="1800" b="1" kern="1200" spc="-100" baseline="0" dirty="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74974" y="2298109"/>
        <a:ext cx="8873861" cy="661518"/>
      </dsp:txXfrm>
    </dsp:sp>
    <dsp:sp modelId="{E3E54A3D-6CC9-4095-A2E5-528A30C6C0C7}">
      <dsp:nvSpPr>
        <dsp:cNvPr id="0" name=""/>
        <dsp:cNvSpPr/>
      </dsp:nvSpPr>
      <dsp:spPr>
        <a:xfrm>
          <a:off x="730063" y="2257901"/>
          <a:ext cx="826898" cy="8268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16561E-430F-4944-9EC4-4BE219479C46}">
      <dsp:nvSpPr>
        <dsp:cNvPr id="0" name=""/>
        <dsp:cNvSpPr/>
      </dsp:nvSpPr>
      <dsp:spPr>
        <a:xfrm>
          <a:off x="1030971" y="3290070"/>
          <a:ext cx="9019348" cy="66151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2508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pc="-100" baseline="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Формировать опыт речевого творчества и социально-активную творческую личность, способную созидательно преобразовывать мир;</a:t>
          </a:r>
          <a:endParaRPr lang="ru-RU" sz="1800" b="1" kern="1200" spc="-100" baseline="0" dirty="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30971" y="3290070"/>
        <a:ext cx="9019348" cy="661518"/>
      </dsp:txXfrm>
    </dsp:sp>
    <dsp:sp modelId="{39B33562-373F-4C18-A479-AD182ACF035E}">
      <dsp:nvSpPr>
        <dsp:cNvPr id="0" name=""/>
        <dsp:cNvSpPr/>
      </dsp:nvSpPr>
      <dsp:spPr>
        <a:xfrm>
          <a:off x="558446" y="3223739"/>
          <a:ext cx="826898" cy="8268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D2DEEB-8DF1-465A-84AA-F64A70858676}">
      <dsp:nvSpPr>
        <dsp:cNvPr id="0" name=""/>
        <dsp:cNvSpPr/>
      </dsp:nvSpPr>
      <dsp:spPr>
        <a:xfrm>
          <a:off x="497870" y="4298390"/>
          <a:ext cx="9493373" cy="66151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2508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pc="-100" baseline="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Укреплять психоэмоциональное здоровье детей на основе активизации речевой активности и осмысленного общения со сверстниками и взрослыми;</a:t>
          </a:r>
          <a:endParaRPr lang="ru-RU" sz="1800" b="1" kern="1200" spc="-100" baseline="0" dirty="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7870" y="4298390"/>
        <a:ext cx="9493373" cy="661518"/>
      </dsp:txXfrm>
    </dsp:sp>
    <dsp:sp modelId="{50808337-0322-4BD5-B5F9-7CC93D64940D}">
      <dsp:nvSpPr>
        <dsp:cNvPr id="0" name=""/>
        <dsp:cNvSpPr/>
      </dsp:nvSpPr>
      <dsp:spPr>
        <a:xfrm>
          <a:off x="84421" y="4215700"/>
          <a:ext cx="826898" cy="8268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EF237D-3398-4F29-821A-EFAF499EE92A}">
      <dsp:nvSpPr>
        <dsp:cNvPr id="0" name=""/>
        <dsp:cNvSpPr/>
      </dsp:nvSpPr>
      <dsp:spPr>
        <a:xfrm>
          <a:off x="0" y="0"/>
          <a:ext cx="10719881" cy="2561165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53F3B3-B434-466F-986D-47EB1E03A4B7}">
      <dsp:nvSpPr>
        <dsp:cNvPr id="0" name=""/>
        <dsp:cNvSpPr/>
      </dsp:nvSpPr>
      <dsp:spPr>
        <a:xfrm>
          <a:off x="528777" y="228565"/>
          <a:ext cx="2685281" cy="168274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510F80-887D-45A3-8E77-D80F5426C312}">
      <dsp:nvSpPr>
        <dsp:cNvPr id="0" name=""/>
        <dsp:cNvSpPr/>
      </dsp:nvSpPr>
      <dsp:spPr>
        <a:xfrm rot="10800000">
          <a:off x="259710" y="2009854"/>
          <a:ext cx="3276305" cy="3205691"/>
        </a:xfrm>
        <a:prstGeom prst="round2SameRect">
          <a:avLst>
            <a:gd name="adj1" fmla="val 10500"/>
            <a:gd name="adj2" fmla="val 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noFill/>
          <a:prstDash val="solid"/>
          <a:miter lim="800000"/>
        </a:ln>
        <a:effectLst>
          <a:glow rad="63500">
            <a:schemeClr val="accent5">
              <a:satMod val="175000"/>
              <a:alpha val="40000"/>
            </a:schemeClr>
          </a:glow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42240" rIns="0" bIns="0" numCol="1" spcCol="1270" anchor="t" anchorCtr="1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ПОДГОТОВИТЕЛЬНЫЙ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pc="-100" baseline="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Анализ методической литературы;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pc="-100" baseline="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Оповестить родителей о запуске проекта, размещение информации в род/уголке;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pc="-100" baseline="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Подготовка рекомендаций для родителей;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pc="-100" baseline="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Разнообразить предметно-развивающую среду;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spc="-100" baseline="0" dirty="0">
            <a:solidFill>
              <a:schemeClr val="accent5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259710" y="2009854"/>
        <a:ext cx="3276305" cy="3205691"/>
      </dsp:txXfrm>
    </dsp:sp>
    <dsp:sp modelId="{BDDE1F28-4169-4C28-A8BA-17AB43335C16}">
      <dsp:nvSpPr>
        <dsp:cNvPr id="0" name=""/>
        <dsp:cNvSpPr/>
      </dsp:nvSpPr>
      <dsp:spPr>
        <a:xfrm>
          <a:off x="4093285" y="107145"/>
          <a:ext cx="2820589" cy="211767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650BAC-9945-4C99-8976-E8ABCF878019}">
      <dsp:nvSpPr>
        <dsp:cNvPr id="0" name=""/>
        <dsp:cNvSpPr/>
      </dsp:nvSpPr>
      <dsp:spPr>
        <a:xfrm rot="10800000">
          <a:off x="3814238" y="2402325"/>
          <a:ext cx="3481675" cy="2711446"/>
        </a:xfrm>
        <a:prstGeom prst="round2SameRect">
          <a:avLst>
            <a:gd name="adj1" fmla="val 10500"/>
            <a:gd name="adj2" fmla="val 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noFill/>
          <a:prstDash val="solid"/>
          <a:miter lim="800000"/>
        </a:ln>
        <a:effectLst>
          <a:glow rad="63500">
            <a:schemeClr val="accent5">
              <a:satMod val="175000"/>
              <a:alpha val="40000"/>
            </a:schemeClr>
          </a:glow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42240" rIns="0" bIns="0" numCol="1" spcCol="1270" anchor="t" anchorCtr="1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ПРАКТИЧЕСКИЙ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none" kern="1200" spc="-100" baseline="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Совместная деятельность: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none" kern="1200" spc="-100" baseline="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ru-RU" sz="1800" b="1" u="none" kern="1200" spc="-100" baseline="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С детьми (творческие игры, праздники, театрализованные представления);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none" kern="1200" spc="-100" baseline="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С родителями (мастер-класс, консультации, чаепитие);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none" kern="1200" spc="-100" baseline="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С педагогами (коммуникативные тренинги).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u="none" kern="1200" dirty="0" smtClean="0">
            <a:solidFill>
              <a:schemeClr val="accent5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u="none" kern="1200" dirty="0" smtClean="0">
            <a:solidFill>
              <a:schemeClr val="accent5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u="none" kern="1200" dirty="0">
            <a:solidFill>
              <a:schemeClr val="accent5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3814238" y="2402325"/>
        <a:ext cx="3481675" cy="2711446"/>
      </dsp:txXfrm>
    </dsp:sp>
    <dsp:sp modelId="{3F9EA01B-0013-47CF-9BCC-F3BCFB9B4659}">
      <dsp:nvSpPr>
        <dsp:cNvPr id="0" name=""/>
        <dsp:cNvSpPr/>
      </dsp:nvSpPr>
      <dsp:spPr>
        <a:xfrm>
          <a:off x="7429120" y="173949"/>
          <a:ext cx="2933707" cy="218313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1B29BC-DB93-411A-B6F5-D5EBA8FA2184}">
      <dsp:nvSpPr>
        <dsp:cNvPr id="0" name=""/>
        <dsp:cNvSpPr/>
      </dsp:nvSpPr>
      <dsp:spPr>
        <a:xfrm rot="10800000">
          <a:off x="7625225" y="2517051"/>
          <a:ext cx="2918293" cy="2519996"/>
        </a:xfrm>
        <a:prstGeom prst="round2SameRect">
          <a:avLst>
            <a:gd name="adj1" fmla="val 10500"/>
            <a:gd name="adj2" fmla="val 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noFill/>
          <a:prstDash val="solid"/>
          <a:miter lim="800000"/>
        </a:ln>
        <a:effectLst>
          <a:glow rad="63500">
            <a:schemeClr val="accent5">
              <a:satMod val="175000"/>
              <a:alpha val="40000"/>
            </a:schemeClr>
          </a:glow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42240" rIns="0" bIns="0" numCol="1" spcCol="1270" anchor="t" anchorCtr="1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АНАЛИТИЧЕСКИЙ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none" kern="12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ru-RU" sz="1800" b="1" u="none" kern="1200" spc="-100" baseline="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Анализ уровня речевой активности после проделанной работы;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none" kern="1200" spc="-100" baseline="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 Изучение мнений родителей о работе по проекту и представление опыта работы по проекту</a:t>
          </a:r>
          <a:r>
            <a:rPr lang="ru-RU" sz="1800" b="1" u="none" kern="12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ru-RU" sz="1800" b="1" u="none" kern="1200" dirty="0">
            <a:solidFill>
              <a:schemeClr val="accent5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7625225" y="2517051"/>
        <a:ext cx="2918293" cy="2519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C715-2164-461D-A97B-DA2E5D4ECAFB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BB80-4337-432A-9015-C13AFB8F7C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8561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C715-2164-461D-A97B-DA2E5D4ECAFB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BB80-4337-432A-9015-C13AFB8F7C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6666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C715-2164-461D-A97B-DA2E5D4ECAFB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BB80-4337-432A-9015-C13AFB8F7C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8422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C715-2164-461D-A97B-DA2E5D4ECAFB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BB80-4337-432A-9015-C13AFB8F7C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70595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C715-2164-461D-A97B-DA2E5D4ECAFB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BB80-4337-432A-9015-C13AFB8F7C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6295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C715-2164-461D-A97B-DA2E5D4ECAFB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BB80-4337-432A-9015-C13AFB8F7C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8683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C715-2164-461D-A97B-DA2E5D4ECAFB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BB80-4337-432A-9015-C13AFB8F7C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02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C715-2164-461D-A97B-DA2E5D4ECAFB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BB80-4337-432A-9015-C13AFB8F7C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1842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C715-2164-461D-A97B-DA2E5D4ECAFB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BB80-4337-432A-9015-C13AFB8F7C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6769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C715-2164-461D-A97B-DA2E5D4ECAFB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BB80-4337-432A-9015-C13AFB8F7C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5538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C715-2164-461D-A97B-DA2E5D4ECAFB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BB80-4337-432A-9015-C13AFB8F7C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8956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FAC715-2164-461D-A97B-DA2E5D4ECAFB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BB80-4337-432A-9015-C13AFB8F7C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9454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9.jpeg"/><Relationship Id="rId7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2046" y="0"/>
            <a:ext cx="9681754" cy="6701245"/>
          </a:xfrm>
        </p:spPr>
        <p:txBody>
          <a:bodyPr>
            <a:normAutofit/>
          </a:bodyPr>
          <a:lstStyle/>
          <a:p>
            <a:r>
              <a:rPr lang="ru-RU" dirty="0" smtClean="0"/>
              <a:t>Краткое описание шаблонов</a:t>
            </a:r>
            <a:br>
              <a:rPr lang="ru-RU" dirty="0" smtClean="0"/>
            </a:br>
            <a:r>
              <a:rPr lang="ru-RU" sz="2400" dirty="0" smtClean="0"/>
              <a:t> </a:t>
            </a:r>
            <a:r>
              <a:rPr lang="ru-RU" sz="2400" i="1" dirty="0" smtClean="0"/>
              <a:t>1. Краткое описание</a:t>
            </a:r>
            <a:br>
              <a:rPr lang="ru-RU" sz="2400" i="1" dirty="0" smtClean="0"/>
            </a:br>
            <a:r>
              <a:rPr lang="ru-RU" sz="2400" i="1" dirty="0" smtClean="0"/>
              <a:t> 2. Тема презентации</a:t>
            </a:r>
            <a:br>
              <a:rPr lang="ru-RU" sz="2400" i="1" dirty="0" smtClean="0"/>
            </a:br>
            <a:r>
              <a:rPr lang="ru-RU" sz="2400" i="1" dirty="0" smtClean="0"/>
              <a:t> 3. Актуальность</a:t>
            </a:r>
            <a:br>
              <a:rPr lang="ru-RU" sz="2400" i="1" dirty="0" smtClean="0"/>
            </a:br>
            <a:r>
              <a:rPr lang="ru-RU" sz="2400" i="1" dirty="0" smtClean="0"/>
              <a:t> 4. Цель и задачи</a:t>
            </a:r>
            <a:br>
              <a:rPr lang="ru-RU" sz="2400" i="1" dirty="0" smtClean="0"/>
            </a:br>
            <a:r>
              <a:rPr lang="ru-RU" sz="2400" i="1" dirty="0" smtClean="0"/>
              <a:t> 5. Этапы работы (подготовительный, практический, аналитический)</a:t>
            </a:r>
            <a:br>
              <a:rPr lang="ru-RU" sz="2400" i="1" dirty="0" smtClean="0"/>
            </a:br>
            <a:r>
              <a:rPr lang="ru-RU" sz="2400" i="1" dirty="0" smtClean="0"/>
              <a:t> 6. Формы и приемы организации образовательного процесса (совместная ООД педагогов и детей; самостоятельная деятельность детей и ООД в семье)</a:t>
            </a:r>
            <a:br>
              <a:rPr lang="ru-RU" sz="2400" i="1" dirty="0" smtClean="0"/>
            </a:br>
            <a:r>
              <a:rPr lang="ru-RU" sz="2400" i="1" dirty="0" smtClean="0"/>
              <a:t> 7. Примеры игр, используемых в самостоятельной деятельности детей</a:t>
            </a:r>
            <a:br>
              <a:rPr lang="ru-RU" sz="2400" i="1" dirty="0" smtClean="0"/>
            </a:br>
            <a:r>
              <a:rPr lang="ru-RU" sz="2400" i="1" dirty="0" smtClean="0"/>
              <a:t> 8. Пример дидактической игры</a:t>
            </a:r>
            <a:br>
              <a:rPr lang="ru-RU" sz="2400" i="1" dirty="0" smtClean="0"/>
            </a:br>
            <a:r>
              <a:rPr lang="ru-RU" sz="2400" i="1" dirty="0" smtClean="0"/>
              <a:t> 9. Авторская разработка дидактической игры «Времена года» 10. Золотые правила для стимуляции речевой активности (как для воспитателей так и для родителей)</a:t>
            </a:r>
            <a:r>
              <a:rPr lang="ru-RU" sz="2700" dirty="0" smtClean="0"/>
              <a:t>	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	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177" y="182880"/>
            <a:ext cx="9170126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ЗОЛОТЫЕ ПРАВИЛА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(Стимуляции речевой активности)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Используйте конкретные примеры из повседневной жизни;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Чаще давайте детям поручения: -выполнить несложные задания, -использовать предметы в разных условиях и др.;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Все игры проводите с использованием игрушек, реальных предметов или их изображений;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Формирование у детей навыков общения и грамотной речи должно строиться таким образом, чтобы дети не догадывались об истинном назначении игр и заданий</a:t>
            </a:r>
            <a:r>
              <a:rPr lang="ru-RU" sz="2400" b="1" dirty="0" smtClean="0"/>
              <a:t>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Для опыта речевого творчества включайте в игры материал знакомый детям, но еще не вошедший в их активный словарь;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Больше читайте и пересказывайте с ребенком сказок, многократное обращение к одной и той же сказке- благоприятное условие для ее запоминания;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Разыгрывайте диалоги из сказок, пересказы в форме вопросов и ответов.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2046" y="640079"/>
            <a:ext cx="9681754" cy="568234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	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МБДОУ «Центр развития ребенка - детский сад №194»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	ПРИЕМЫ СТИМУЛЯЦИИ 	РЕЧЕВОЙ АКТИВНОСТИ </a:t>
            </a:r>
            <a:r>
              <a:rPr lang="en-US" i="1" dirty="0" smtClean="0"/>
              <a:t>  </a:t>
            </a:r>
            <a:r>
              <a:rPr lang="ru-RU" i="1" dirty="0" smtClean="0"/>
              <a:t>ВО </a:t>
            </a:r>
            <a:r>
              <a:rPr lang="ru-RU" i="1" dirty="0" smtClean="0"/>
              <a:t>	ВТОРОЙ МЛАДШЕЙ ГРУППЕ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						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						Красных Е.Н.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Воронеж 2016г.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2345716507"/>
              </p:ext>
            </p:extLst>
          </p:nvPr>
        </p:nvGraphicFramePr>
        <p:xfrm>
          <a:off x="1502229" y="141515"/>
          <a:ext cx="9771196" cy="6455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112882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1524518176"/>
              </p:ext>
            </p:extLst>
          </p:nvPr>
        </p:nvGraphicFramePr>
        <p:xfrm>
          <a:off x="1634044" y="1384663"/>
          <a:ext cx="10065801" cy="52904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89186" y="300335"/>
            <a:ext cx="11750265" cy="15696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u="sng" cap="none" spc="0" dirty="0" smtClean="0">
                <a:ln w="9525">
                  <a:noFill/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600" b="1" cap="none" spc="0" dirty="0" smtClean="0">
                <a:ln w="9525">
                  <a:noFill/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/>
              <a:t>– СОДЕЙСТВОВАТЬ ФОРМИРОВАНИЮ РЕЧЕВОЙ АКТИВНОСТИ У ДЕТЕЙ ВТОРОЙ МЛАДШЕЙ ГРУППЫ.</a:t>
            </a:r>
          </a:p>
          <a:p>
            <a:pPr algn="ctr"/>
            <a:endParaRPr lang="ru-RU" sz="3600" b="1" cap="none" spc="0" dirty="0">
              <a:ln w="9525">
                <a:noFill/>
                <a:prstDash val="solid"/>
              </a:ln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18366" y="2350085"/>
            <a:ext cx="648511" cy="3414887"/>
          </a:xfrm>
          <a:prstGeom prst="rect">
            <a:avLst/>
          </a:prstGeom>
          <a:noFill/>
        </p:spPr>
        <p:txBody>
          <a:bodyPr vert="wordArtVert" wrap="squar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9525">
                  <a:noFill/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2800" b="1" cap="none" spc="0" dirty="0">
              <a:ln w="9525">
                <a:noFill/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1981" y="1842577"/>
            <a:ext cx="526106" cy="382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76915" y="2855030"/>
            <a:ext cx="526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22415" y="3897203"/>
            <a:ext cx="5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57021" y="4875866"/>
            <a:ext cx="5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34453" y="5861585"/>
            <a:ext cx="5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3971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1910009357"/>
              </p:ext>
            </p:extLst>
          </p:nvPr>
        </p:nvGraphicFramePr>
        <p:xfrm>
          <a:off x="1264596" y="923330"/>
          <a:ext cx="10719881" cy="56914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3743708" y="0"/>
            <a:ext cx="44039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Этапы работы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2771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6995" y="0"/>
            <a:ext cx="10115006" cy="116259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Формы и приемы организации образовательного процесса  (образовательная область «Речевое развитие»)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67096" y="1031967"/>
            <a:ext cx="3474721" cy="51449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000" dirty="0" smtClean="0"/>
              <a:t>1. Совместная ООД педагогов и детей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sz="2400" i="1" dirty="0" smtClean="0"/>
              <a:t>Непосредственная образовательная деятельность</a:t>
            </a:r>
          </a:p>
          <a:p>
            <a:pPr>
              <a:buFontTx/>
              <a:buChar char="-"/>
            </a:pPr>
            <a:r>
              <a:rPr lang="ru-RU" sz="2400" i="1" dirty="0" smtClean="0"/>
              <a:t>ООД в режимных моментах</a:t>
            </a:r>
          </a:p>
          <a:p>
            <a:pPr>
              <a:buFontTx/>
              <a:buChar char="-"/>
            </a:pPr>
            <a:endParaRPr lang="ru-RU" sz="2400" i="1" dirty="0" smtClean="0"/>
          </a:p>
          <a:p>
            <a:pPr>
              <a:buNone/>
            </a:pPr>
            <a:r>
              <a:rPr lang="ru-RU" dirty="0" smtClean="0"/>
              <a:t>2. Самостоятельная деятельность детей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 ООД в семье</a:t>
            </a:r>
            <a:endParaRPr lang="ru-RU" dirty="0"/>
          </a:p>
        </p:txBody>
      </p:sp>
      <p:pic>
        <p:nvPicPr>
          <p:cNvPr id="1026" name="Picture 2" descr="C:\Users\Elena\Desktop\К презентации Метод.объед\IMG_56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9999" y="1391192"/>
            <a:ext cx="3810001" cy="2857503"/>
          </a:xfrm>
          <a:prstGeom prst="rect">
            <a:avLst/>
          </a:prstGeom>
          <a:noFill/>
        </p:spPr>
      </p:pic>
      <p:pic>
        <p:nvPicPr>
          <p:cNvPr id="1027" name="Picture 3" descr="C:\Users\Elena\Desktop\К презентации Метод.объед\IMG_56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8126" y="1002574"/>
            <a:ext cx="3749039" cy="2811779"/>
          </a:xfrm>
          <a:prstGeom prst="rect">
            <a:avLst/>
          </a:prstGeom>
          <a:noFill/>
        </p:spPr>
      </p:pic>
      <p:pic>
        <p:nvPicPr>
          <p:cNvPr id="1028" name="Picture 4" descr="C:\Users\Elena\Desktop\К презентации Метод.объед\IMG_56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70172" y="3971109"/>
            <a:ext cx="3470361" cy="260276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7575" y="2508068"/>
            <a:ext cx="2808416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Моделирование и обыгрывание проблемных ситуаций «Мы фантазеры»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87504" y="2073061"/>
            <a:ext cx="29205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61165" y="3971110"/>
            <a:ext cx="36685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Дидактические, настольные игры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55142" y="5311384"/>
            <a:ext cx="30368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игры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12080" y="6048103"/>
            <a:ext cx="2651760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игры с включением малых фольклорных форм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52976" y="5760720"/>
            <a:ext cx="2550877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Моя семья»; «Алло, мамочка», «Спокойной ночи малыши»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50401" y="1967901"/>
            <a:ext cx="330331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flipV="1">
            <a:off x="1718483" y="6413862"/>
            <a:ext cx="34033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flipV="1">
            <a:off x="1606732" y="5555592"/>
            <a:ext cx="284770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Elena\Desktop\ФОТО ЖАР-ПТИЦА\IMG_56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2121" y="111035"/>
            <a:ext cx="2999433" cy="2057399"/>
          </a:xfrm>
          <a:prstGeom prst="rect">
            <a:avLst/>
          </a:prstGeom>
          <a:noFill/>
        </p:spPr>
      </p:pic>
      <p:pic>
        <p:nvPicPr>
          <p:cNvPr id="2052" name="Picture 4" descr="C:\Users\Elena\Desktop\ФОТО ЖАР-ПТИЦА\IMG_56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1007" y="-5442"/>
            <a:ext cx="3304902" cy="2478676"/>
          </a:xfrm>
          <a:prstGeom prst="rect">
            <a:avLst/>
          </a:prstGeom>
          <a:noFill/>
        </p:spPr>
      </p:pic>
      <p:pic>
        <p:nvPicPr>
          <p:cNvPr id="2053" name="Picture 5" descr="C:\Users\Elena\Desktop\ФОТО ЖАР-ПТИЦА\IMG_56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0239" y="1626325"/>
            <a:ext cx="3108960" cy="2331721"/>
          </a:xfrm>
          <a:prstGeom prst="rect">
            <a:avLst/>
          </a:prstGeom>
          <a:noFill/>
        </p:spPr>
      </p:pic>
      <p:pic>
        <p:nvPicPr>
          <p:cNvPr id="2054" name="Picture 6" descr="C:\Users\Elena\Desktop\ФОТО ЖАР-ПТИЦА\IMG_56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55726" y="156756"/>
            <a:ext cx="3879667" cy="2909752"/>
          </a:xfrm>
          <a:prstGeom prst="rect">
            <a:avLst/>
          </a:prstGeom>
          <a:noFill/>
        </p:spPr>
      </p:pic>
      <p:pic>
        <p:nvPicPr>
          <p:cNvPr id="2055" name="Picture 7" descr="C:\Users\Elena\Desktop\ФОТО ЖАР-ПТИЦА\IMG_563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95360" y="2472148"/>
            <a:ext cx="3596640" cy="2697479"/>
          </a:xfrm>
          <a:prstGeom prst="rect">
            <a:avLst/>
          </a:prstGeom>
          <a:noFill/>
        </p:spPr>
      </p:pic>
      <p:pic>
        <p:nvPicPr>
          <p:cNvPr id="2056" name="Picture 8" descr="C:\Users\Elena\Desktop\ФОТО ЖАР-ПТИЦА\IMG_565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19794" y="4229101"/>
            <a:ext cx="3461657" cy="2596244"/>
          </a:xfrm>
          <a:prstGeom prst="rect">
            <a:avLst/>
          </a:prstGeom>
          <a:noFill/>
        </p:spPr>
      </p:pic>
      <p:pic>
        <p:nvPicPr>
          <p:cNvPr id="2057" name="Picture 9" descr="C:\Users\Elena\Desktop\К презентации Метод.объед\IMG_566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90457" y="3386546"/>
            <a:ext cx="3618411" cy="27138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90145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Segoe Script" panose="020B0504020000000003" pitchFamily="34" charset="0"/>
              </a:rPr>
              <a:t>ИГРА «Чего не стало»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Segoe Script" panose="020B0504020000000003" pitchFamily="34" charset="0"/>
              </a:rPr>
            </a:br>
            <a:endParaRPr lang="ru-RU" dirty="0"/>
          </a:p>
        </p:txBody>
      </p:sp>
      <p:pic>
        <p:nvPicPr>
          <p:cNvPr id="4098" name="Picture 2" descr="C:\Users\Elena\Desktop\К презентации Метод.объед\IMG_56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3224" y="987635"/>
            <a:ext cx="3004456" cy="4092044"/>
          </a:xfrm>
          <a:prstGeom prst="rect">
            <a:avLst/>
          </a:prstGeom>
          <a:noFill/>
        </p:spPr>
      </p:pic>
      <p:pic>
        <p:nvPicPr>
          <p:cNvPr id="4099" name="Picture 3" descr="C:\Users\Elena\Desktop\К презентации Метод.объед\IMG_57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925" y="3097158"/>
            <a:ext cx="2547257" cy="3217248"/>
          </a:xfrm>
          <a:prstGeom prst="rect">
            <a:avLst/>
          </a:prstGeom>
          <a:noFill/>
        </p:spPr>
      </p:pic>
      <p:pic>
        <p:nvPicPr>
          <p:cNvPr id="4100" name="Picture 4" descr="C:\Users\Elena\Desktop\К презентации Метод.объед\IMG_57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0765" y="1071154"/>
            <a:ext cx="3818709" cy="2864032"/>
          </a:xfrm>
          <a:prstGeom prst="rect">
            <a:avLst/>
          </a:prstGeom>
          <a:noFill/>
        </p:spPr>
      </p:pic>
      <p:pic>
        <p:nvPicPr>
          <p:cNvPr id="4101" name="Picture 5" descr="C:\Users\Elena\Desktop\К презентации Метод.объед\IMG_57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4023" y="3608613"/>
            <a:ext cx="3918857" cy="293914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2229" y="0"/>
            <a:ext cx="73805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  <a:latin typeface="Segoe Script" panose="020B0504020000000003" pitchFamily="34" charset="0"/>
              </a:rPr>
              <a:t>ИГРА «Времена года»</a:t>
            </a:r>
            <a:endParaRPr lang="ru-RU" sz="4400" b="1" i="1" dirty="0">
              <a:solidFill>
                <a:schemeClr val="accent5">
                  <a:lumMod val="75000"/>
                </a:schemeClr>
              </a:solidFill>
              <a:latin typeface="Segoe Script" panose="020B0504020000000003" pitchFamily="34" charset="0"/>
            </a:endParaRPr>
          </a:p>
        </p:txBody>
      </p:sp>
      <p:pic>
        <p:nvPicPr>
          <p:cNvPr id="5122" name="Picture 2" descr="C:\Users\Elena\Desktop\К презентации Метод.объед\IMG_57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2593" y="1012372"/>
            <a:ext cx="4920343" cy="3690257"/>
          </a:xfrm>
          <a:prstGeom prst="rect">
            <a:avLst/>
          </a:prstGeom>
          <a:noFill/>
        </p:spPr>
      </p:pic>
      <p:pic>
        <p:nvPicPr>
          <p:cNvPr id="5123" name="Picture 3" descr="C:\Users\Elena\Desktop\К презентации Метод.объед\IMG_56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2971" y="1071153"/>
            <a:ext cx="2158637" cy="2878181"/>
          </a:xfrm>
          <a:prstGeom prst="rect">
            <a:avLst/>
          </a:prstGeom>
          <a:noFill/>
        </p:spPr>
      </p:pic>
      <p:pic>
        <p:nvPicPr>
          <p:cNvPr id="5124" name="Picture 4" descr="C:\Users\Elena\Desktop\К презентации Метод.объед\IMG_56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3991" y="3783151"/>
            <a:ext cx="2139585" cy="2852780"/>
          </a:xfrm>
          <a:prstGeom prst="rect">
            <a:avLst/>
          </a:prstGeom>
          <a:noFill/>
        </p:spPr>
      </p:pic>
      <p:pic>
        <p:nvPicPr>
          <p:cNvPr id="5125" name="Picture 5" descr="C:\Users\Elena\Desktop\К презентации Метод.объед\IMG_569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94615" y="1240971"/>
            <a:ext cx="3823067" cy="2867300"/>
          </a:xfrm>
          <a:prstGeom prst="rect">
            <a:avLst/>
          </a:prstGeom>
          <a:noFill/>
        </p:spPr>
      </p:pic>
      <p:pic>
        <p:nvPicPr>
          <p:cNvPr id="5126" name="Picture 6" descr="C:\Users\Elena\Desktop\К презентации Метод.объед\IMG_569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85458" y="3938450"/>
            <a:ext cx="3631479" cy="272361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334103" y="3696789"/>
            <a:ext cx="3213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601200" y="1293223"/>
            <a:ext cx="214230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Осеннее дерево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812971" y="1084217"/>
            <a:ext cx="203780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Зимнее дерево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251269" y="6225063"/>
            <a:ext cx="21945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Летнее дерево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307976" y="6244046"/>
            <a:ext cx="305670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Игра «Чудеса природы»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3359</TotalTime>
  <Words>446</Words>
  <Application>Microsoft Office PowerPoint</Application>
  <PresentationFormat>Произвольный</PresentationFormat>
  <Paragraphs>63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Краткое описание шаблонов  1. Краткое описание  2. Тема презентации  3. Актуальность  4. Цель и задачи  5. Этапы работы (подготовительный, практический, аналитический)  6. Формы и приемы организации образовательного процесса (совместная ООД педагогов и детей; самостоятельная деятельность детей и ООД в семье)  7. Примеры игр, используемых в самостоятельной деятельности детей  8. Пример дидактической игры  9. Авторская разработка дидактической игры «Времена года» 10. Золотые правила для стимуляции речевой активности (как для воспитателей так и для родителей)   </vt:lpstr>
      <vt:lpstr>  МБДОУ «Центр развития ребенка - детский сад №194»    ПРИЕМЫ СТИМУЛЯЦИИ  РЕЧЕВОЙ АКТИВНОСТИ   ВО  ВТОРОЙ МЛАДШЕЙ ГРУППЕ         Воспитатель:       Красных Е.Н.  Воронеж 2016г. </vt:lpstr>
      <vt:lpstr>Слайд 3</vt:lpstr>
      <vt:lpstr>Слайд 4</vt:lpstr>
      <vt:lpstr>Слайд 5</vt:lpstr>
      <vt:lpstr>Формы и приемы организации образовательного процесса  (образовательная область «Речевое развитие»)</vt:lpstr>
      <vt:lpstr>Слайд 7</vt:lpstr>
      <vt:lpstr>ИГРА «Чего не стало» 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«Развитие воображения как условие созидательной деятельности и позитивной социализации»</dc:title>
  <dc:creator>ret</dc:creator>
  <cp:lastModifiedBy>Lena</cp:lastModifiedBy>
  <cp:revision>258</cp:revision>
  <cp:lastPrinted>2016-01-13T11:34:20Z</cp:lastPrinted>
  <dcterms:created xsi:type="dcterms:W3CDTF">2015-12-06T08:47:44Z</dcterms:created>
  <dcterms:modified xsi:type="dcterms:W3CDTF">2017-10-09T18:52:51Z</dcterms:modified>
</cp:coreProperties>
</file>