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82" r:id="rId4"/>
    <p:sldId id="281" r:id="rId5"/>
    <p:sldId id="280" r:id="rId6"/>
    <p:sldId id="259" r:id="rId7"/>
    <p:sldId id="260" r:id="rId8"/>
    <p:sldId id="261" r:id="rId9"/>
    <p:sldId id="263" r:id="rId10"/>
    <p:sldId id="262" r:id="rId11"/>
    <p:sldId id="28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5052" autoAdjust="0"/>
  </p:normalViewPr>
  <p:slideViewPr>
    <p:cSldViewPr>
      <p:cViewPr>
        <p:scale>
          <a:sx n="64" d="100"/>
          <a:sy n="64" d="100"/>
        </p:scale>
        <p:origin x="-2994" y="-10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B52FD1-6CD9-43D8-BDCE-045F76EB9A12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1D73-38A1-4AD8-AD9F-EA3EC1C85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D5C06-38C0-4286-AD1A-58A7058EA2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AC0AD-5F4C-4DAB-A450-24B15534A6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8578F-44E5-40AF-9A5B-E5500C07E5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E1D6C-75E4-44EE-A44F-E1FC75B979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90AACA-ED99-4D96-AD14-5FA6548B8C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54771-EE5F-4811-BF20-5400C606A5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DA773-53CC-4827-A554-C3B2EA633F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8C2AB-8DEF-4ACF-993A-06EB34880B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22587-E3DD-4C5B-A88D-F0B795E69E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59922-3866-485D-ABC9-816D06AB9C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B2CD7D-2347-44F7-9A01-4A78235662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2FA80DA-CCB3-45D2-B3C0-E3453380619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57422" y="285729"/>
            <a:ext cx="6643734" cy="331472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«Виды проектной деятельности с детьми старшего дошкольного возраста»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.</a:t>
            </a:r>
            <a:b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ru-RU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14612" y="3886200"/>
            <a:ext cx="5057788" cy="1752600"/>
          </a:xfrm>
        </p:spPr>
        <p:txBody>
          <a:bodyPr/>
          <a:lstStyle/>
          <a:p>
            <a:r>
              <a:rPr lang="ru-RU" sz="2000" dirty="0" smtClean="0"/>
              <a:t> Выполнили: Пинская И.Н.,</a:t>
            </a:r>
          </a:p>
          <a:p>
            <a:r>
              <a:rPr lang="ru-RU" sz="2000" smtClean="0"/>
              <a:t>воспитатели </a:t>
            </a:r>
            <a:r>
              <a:rPr lang="ru-RU" sz="2000" dirty="0" smtClean="0"/>
              <a:t>МДОУ №2   </a:t>
            </a:r>
          </a:p>
          <a:p>
            <a:r>
              <a:rPr lang="ru-RU" sz="2000" dirty="0" smtClean="0"/>
              <a:t>«Дюймовочка»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0"/>
            <a:ext cx="7072362" cy="57148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Творческая проектная деятельность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500042"/>
            <a:ext cx="7286644" cy="6357958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 этап: </a:t>
            </a:r>
            <a:r>
              <a:rPr lang="ru-RU" sz="1800" dirty="0" smtClean="0"/>
              <a:t>Педагоги обсуждают с детьми возможные темы проектов (праздники, соц. Вопросы и др.)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 этап: </a:t>
            </a:r>
            <a:r>
              <a:rPr lang="ru-RU" sz="1800" dirty="0" smtClean="0"/>
              <a:t>1.Определяются мотивы участия детей в предстоящей деятельности.</a:t>
            </a:r>
          </a:p>
          <a:p>
            <a:r>
              <a:rPr lang="ru-RU" sz="1800" dirty="0" smtClean="0"/>
              <a:t>2.В ходе обсуждения дети делятся своими идеями по поводу предстоящего проекта</a:t>
            </a:r>
          </a:p>
          <a:p>
            <a:r>
              <a:rPr lang="ru-RU" sz="1800" dirty="0" smtClean="0"/>
              <a:t> Педагог беседует с детьми о празднике, событии. Обсуждает отношение к нему детей</a:t>
            </a:r>
          </a:p>
          <a:p>
            <a:r>
              <a:rPr lang="ru-RU" sz="1800" b="1" dirty="0" smtClean="0"/>
              <a:t>3 этап: </a:t>
            </a:r>
            <a:r>
              <a:rPr lang="ru-RU" sz="1800" dirty="0" smtClean="0"/>
              <a:t>Дети высказывают свои идеи по поводу реализации проекта.</a:t>
            </a:r>
          </a:p>
          <a:p>
            <a:r>
              <a:rPr lang="ru-RU" sz="1800" dirty="0" smtClean="0"/>
              <a:t>В случае если дети затрудняются педагог сам предлагает идею, вовлекая в совместное обсуждение детей. Отмечает наиболее оригинальные идеи детей</a:t>
            </a:r>
          </a:p>
          <a:p>
            <a:r>
              <a:rPr lang="ru-RU" sz="1800" dirty="0" smtClean="0"/>
              <a:t> </a:t>
            </a:r>
            <a:r>
              <a:rPr lang="ru-RU" sz="1800" b="1" dirty="0" smtClean="0"/>
              <a:t>4 этап: </a:t>
            </a:r>
            <a:r>
              <a:rPr lang="ru-RU" sz="1800" dirty="0" smtClean="0"/>
              <a:t>Дети зарисовывают свои идеи</a:t>
            </a:r>
          </a:p>
          <a:p>
            <a:r>
              <a:rPr lang="ru-RU" sz="1800" dirty="0" smtClean="0"/>
              <a:t>1.Дети демонстрируют свои зарисовки сверстникам, рассказывают о них.</a:t>
            </a:r>
          </a:p>
          <a:p>
            <a:r>
              <a:rPr lang="ru-RU" sz="1800" dirty="0" smtClean="0"/>
              <a:t> 2.Отвечают на вопросы педагога и детей</a:t>
            </a:r>
          </a:p>
          <a:p>
            <a:r>
              <a:rPr lang="ru-RU" sz="1800" dirty="0" smtClean="0"/>
              <a:t>3.Выбирается  идея, которая будет реализовываться в ходе творческого проекта (с помощью фишек, которые дети кладут на понравившийся им рисунок)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2428892" cy="504851"/>
          </a:xfrm>
        </p:spPr>
        <p:txBody>
          <a:bodyPr/>
          <a:lstStyle/>
          <a:p>
            <a:r>
              <a:rPr lang="ru-RU" sz="1800" b="1" dirty="0" smtClean="0"/>
              <a:t>5 этап:</a:t>
            </a:r>
            <a:endParaRPr lang="ru-RU" sz="1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785794"/>
            <a:ext cx="7286644" cy="6072206"/>
          </a:xfrm>
        </p:spPr>
        <p:txBody>
          <a:bodyPr/>
          <a:lstStyle/>
          <a:p>
            <a:r>
              <a:rPr lang="ru-RU" sz="1800" dirty="0" smtClean="0"/>
              <a:t>1.Дети демонстрируют свои зарисовки сверстникам, рассказывают о них.</a:t>
            </a:r>
          </a:p>
          <a:p>
            <a:r>
              <a:rPr lang="ru-RU" sz="1800" dirty="0" smtClean="0"/>
              <a:t> 2.Отвечают на вопросы педагога и детей</a:t>
            </a:r>
          </a:p>
          <a:p>
            <a:r>
              <a:rPr lang="ru-RU" sz="1800" dirty="0" smtClean="0"/>
              <a:t>3.Выбирается  идея, которая будет реализовываться в ходе творческого проекта (с помощью фишек, которые дети кладут на понравившийся им рисунок)</a:t>
            </a:r>
          </a:p>
          <a:p>
            <a:r>
              <a:rPr lang="ru-RU" sz="1800" dirty="0" smtClean="0"/>
              <a:t>Обсуждение педагог организует на 2-3 занятиях и предоставляет детям возможность доработать свою идею и качественно изменить содержание рисунка</a:t>
            </a:r>
          </a:p>
          <a:p>
            <a:r>
              <a:rPr lang="ru-RU" sz="1800" b="1" dirty="0" smtClean="0"/>
              <a:t>6 этап:</a:t>
            </a:r>
          </a:p>
          <a:p>
            <a:r>
              <a:rPr lang="ru-RU" sz="1800" dirty="0" smtClean="0"/>
              <a:t>Информирование (на стенде) родителей. Название, идея (рисунок) вывешиваются на стенд</a:t>
            </a:r>
          </a:p>
          <a:p>
            <a:r>
              <a:rPr lang="ru-RU" sz="1800" dirty="0" smtClean="0"/>
              <a:t>7 этап: Реализация проекта </a:t>
            </a:r>
          </a:p>
          <a:p>
            <a:r>
              <a:rPr lang="ru-RU" sz="1800" dirty="0" smtClean="0"/>
              <a:t>Педагог делит детей на подгруппы и продумывает содержание деятельности каждой подгруппы. Взрослые решают технические проблемы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0298" y="71414"/>
            <a:ext cx="5214974" cy="368280"/>
          </a:xfrm>
        </p:spPr>
        <p:txBody>
          <a:bodyPr/>
          <a:lstStyle/>
          <a:p>
            <a:r>
              <a:rPr lang="ru-RU" sz="1800" dirty="0" smtClean="0">
                <a:solidFill>
                  <a:srgbClr val="C00000"/>
                </a:solidFill>
              </a:rPr>
              <a:t>Актуальность:</a:t>
            </a:r>
            <a:endParaRPr lang="ru-RU" sz="1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285984" y="285728"/>
            <a:ext cx="6858016" cy="6572272"/>
          </a:xfrm>
        </p:spPr>
        <p:txBody>
          <a:bodyPr/>
          <a:lstStyle/>
          <a:p>
            <a:r>
              <a:rPr lang="ru-RU" sz="1600" dirty="0" smtClean="0"/>
              <a:t>Метод проектов актуален и очень эффективен. Он даёт ребёнку возможность экспериментировать, синтезировать полученные знания. Развивать творческие способности и коммуникативные навыки, что позволяет ему успешно адаптироваться к изменившейся ситуации школьного обучения.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Основной целью проектного метода в </a:t>
            </a:r>
            <a:r>
              <a:rPr lang="ru-RU" sz="1600" b="1" dirty="0" err="1" smtClean="0"/>
              <a:t>д</a:t>
            </a:r>
            <a:r>
              <a:rPr lang="ru-RU" sz="1600" b="1" dirty="0" smtClean="0"/>
              <a:t>/у является развитие свободной творческой личности ребёнка, которое определяется задачами развития и задачами исследовательской деятельности детей.</a:t>
            </a:r>
          </a:p>
          <a:p>
            <a:endParaRPr lang="ru-RU" sz="1600" b="1" dirty="0" smtClean="0"/>
          </a:p>
          <a:p>
            <a:r>
              <a:rPr lang="ru-RU" sz="1600" b="1" u="sng" dirty="0" smtClean="0"/>
              <a:t>Задачи развития:</a:t>
            </a:r>
            <a:endParaRPr lang="ru-RU" sz="1600" dirty="0" smtClean="0"/>
          </a:p>
          <a:p>
            <a:r>
              <a:rPr lang="ru-RU" sz="1600" dirty="0" smtClean="0"/>
              <a:t>обеспечение психологического благополучия и здоровья детей;</a:t>
            </a:r>
          </a:p>
          <a:p>
            <a:r>
              <a:rPr lang="ru-RU" sz="1600" dirty="0" smtClean="0"/>
              <a:t>развитие познавательных способностей;</a:t>
            </a:r>
          </a:p>
          <a:p>
            <a:r>
              <a:rPr lang="ru-RU" sz="1600" dirty="0" smtClean="0"/>
              <a:t>развитие творческого воображения;</a:t>
            </a:r>
          </a:p>
          <a:p>
            <a:r>
              <a:rPr lang="ru-RU" sz="1600" dirty="0" smtClean="0"/>
              <a:t>развитие творческого мышления;</a:t>
            </a:r>
          </a:p>
          <a:p>
            <a:r>
              <a:rPr lang="ru-RU" sz="1600" dirty="0" smtClean="0"/>
              <a:t>развитие коммуникативных навыков.</a:t>
            </a:r>
          </a:p>
          <a:p>
            <a:endParaRPr lang="ru-RU" sz="1600" dirty="0" smtClean="0"/>
          </a:p>
          <a:p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b="1" dirty="0" smtClean="0"/>
          </a:p>
          <a:p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</a:rPr>
              <a:t>Задачи исследовательской деятельности специфичны для каждого возраста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714356"/>
            <a:ext cx="7286644" cy="6143644"/>
          </a:xfrm>
        </p:spPr>
        <p:txBody>
          <a:bodyPr/>
          <a:lstStyle/>
          <a:p>
            <a:r>
              <a:rPr lang="ru-RU" sz="1600" dirty="0" smtClean="0"/>
              <a:t>.</a:t>
            </a:r>
            <a:r>
              <a:rPr lang="ru-RU" sz="1600" b="1" dirty="0" smtClean="0"/>
              <a:t>В младшем дошкольном возрасте </a:t>
            </a:r>
            <a:r>
              <a:rPr lang="ru-RU" sz="1600" dirty="0" smtClean="0"/>
              <a:t>– это:</a:t>
            </a:r>
          </a:p>
          <a:p>
            <a:r>
              <a:rPr lang="ru-RU" sz="1600" dirty="0" smtClean="0"/>
              <a:t>вхождение детей в проблемную игровую ситуацию (ведущая роль педагога);</a:t>
            </a:r>
          </a:p>
          <a:p>
            <a:r>
              <a:rPr lang="ru-RU" sz="1600" dirty="0" smtClean="0"/>
              <a:t>активизация желания искать пути разрешения проблемной ситуации (вместе с педагогом);</a:t>
            </a:r>
          </a:p>
          <a:p>
            <a:r>
              <a:rPr lang="ru-RU" sz="1600" dirty="0" smtClean="0"/>
              <a:t>формирование начальных предпосылок поисковой деятельности (практические опыты).</a:t>
            </a:r>
          </a:p>
          <a:p>
            <a:r>
              <a:rPr lang="ru-RU" sz="1600" b="1" dirty="0" smtClean="0"/>
              <a:t>В старшем дошкольном возрасте –</a:t>
            </a:r>
            <a:r>
              <a:rPr lang="ru-RU" sz="1600" dirty="0" smtClean="0"/>
              <a:t> это:</a:t>
            </a:r>
          </a:p>
          <a:p>
            <a:r>
              <a:rPr lang="ru-RU" sz="1600" dirty="0" smtClean="0"/>
              <a:t>формирование предпосылок поисковой деятельности, интеллектуальной инициативы;</a:t>
            </a:r>
          </a:p>
          <a:p>
            <a:r>
              <a:rPr lang="ru-RU" sz="1600" dirty="0" smtClean="0"/>
              <a:t>развитие умения определять возможные методы решения проблемы с помощью взрослого, а затем и самостоятельно;</a:t>
            </a:r>
          </a:p>
          <a:p>
            <a:r>
              <a:rPr lang="ru-RU" sz="1600" dirty="0" smtClean="0"/>
              <a:t>формирование умения применять данные методы, способствующие решению поставленной задачи, с использованием различных вариантов;</a:t>
            </a:r>
          </a:p>
          <a:p>
            <a:r>
              <a:rPr lang="ru-RU" sz="1600" dirty="0" smtClean="0"/>
              <a:t>развитие желания пользоваться специальной терминологией, ведение конструктивной беседы в процессе совместной исследовательской деятельности.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785794"/>
            <a:ext cx="7215206" cy="6072206"/>
          </a:xfrm>
        </p:spPr>
        <p:txBody>
          <a:bodyPr/>
          <a:lstStyle/>
          <a:p>
            <a:r>
              <a:rPr lang="ru-RU" sz="1600" dirty="0" smtClean="0"/>
              <a:t>Одна из основных черт проектной деятельности состоит в том, что она разворачивается в проблемной ситуации, которая не решается прямым действием. </a:t>
            </a:r>
          </a:p>
          <a:p>
            <a:r>
              <a:rPr lang="ru-RU" sz="1600" dirty="0" smtClean="0"/>
              <a:t>Вторая особенность проектной деятельности заключается в том, что ее участники должны быть мотивированы. Но простого интереса недостаточно. Нужно чтобы и педагог, и ребенок реализовывали в проектной деятельности не только свое понимание, но и свои смыслы. </a:t>
            </a:r>
          </a:p>
          <a:p>
            <a:endParaRPr lang="ru-RU" sz="1600" dirty="0" smtClean="0"/>
          </a:p>
          <a:p>
            <a:r>
              <a:rPr lang="ru-RU" sz="1600" dirty="0" smtClean="0"/>
              <a:t>Третьей важной особенностью проектной деятельности является ее адресный характер. Поскольку в ходе проектной деятельности ребенок выражает свое отношение, он всегда ищет адресата – человека, к которому обращено его высказывание. Именно поэтому проектная деятельность имеет ярко выраженную социальную окраску, и в конечном итоге является одним из немногих социально значимых действий, доступных дошкольнику.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142852"/>
            <a:ext cx="6072230" cy="500066"/>
          </a:xfrm>
        </p:spPr>
        <p:txBody>
          <a:bodyPr/>
          <a:lstStyle/>
          <a:p>
            <a:r>
              <a:rPr lang="ru-RU" sz="1800" b="1" dirty="0" smtClean="0"/>
              <a:t>Три основных вида проектной деятельности</a:t>
            </a:r>
            <a:r>
              <a:rPr lang="ru-RU" sz="1800" dirty="0" smtClean="0"/>
              <a:t>: 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571480"/>
            <a:ext cx="7000892" cy="5857916"/>
          </a:xfrm>
        </p:spPr>
        <p:txBody>
          <a:bodyPr/>
          <a:lstStyle/>
          <a:p>
            <a:r>
              <a:rPr lang="ru-RU" sz="1600" dirty="0" smtClean="0"/>
              <a:t>исследовательская, творческая и нормативная – каждый из которых обладает своими особенностями, структурой и характерными этапами реализации. </a:t>
            </a:r>
          </a:p>
          <a:p>
            <a:r>
              <a:rPr lang="ru-RU" sz="1600" b="1" dirty="0" smtClean="0"/>
              <a:t>Исследовательская проектная деятельность. </a:t>
            </a:r>
          </a:p>
          <a:p>
            <a:r>
              <a:rPr lang="ru-RU" sz="1600" dirty="0" smtClean="0"/>
              <a:t>Цель: исследование предполагает получение ответа на вопрос о том, почему существует то или иное явление, и как оно объясняется с точки зрения современного знания. </a:t>
            </a:r>
          </a:p>
          <a:p>
            <a:endParaRPr lang="ru-RU" sz="1600" dirty="0" smtClean="0"/>
          </a:p>
          <a:p>
            <a:r>
              <a:rPr lang="ru-RU" sz="1600" b="1" dirty="0" smtClean="0"/>
              <a:t>1</a:t>
            </a:r>
            <a:r>
              <a:rPr lang="ru-RU" sz="1600" dirty="0" smtClean="0"/>
              <a:t> </a:t>
            </a:r>
            <a:r>
              <a:rPr lang="ru-RU" sz="1600" b="1" dirty="0" smtClean="0"/>
              <a:t>этап</a:t>
            </a:r>
            <a:r>
              <a:rPr lang="ru-RU" sz="1600" dirty="0" smtClean="0"/>
              <a:t>: Создание ситуации в ходе, которой ребенок сам приходит к формулировке исследовательской задачи</a:t>
            </a:r>
          </a:p>
          <a:p>
            <a:endParaRPr lang="ru-RU" sz="1600" dirty="0" smtClean="0"/>
          </a:p>
          <a:p>
            <a:r>
              <a:rPr lang="ru-RU" sz="1600" b="1" dirty="0" smtClean="0"/>
              <a:t>Стратегия поведения взрослых: </a:t>
            </a:r>
          </a:p>
          <a:p>
            <a:r>
              <a:rPr lang="ru-RU" sz="1600" dirty="0" smtClean="0"/>
              <a:t>1. Педагог создает одинаковую проблемную ситуацию для всех детей. Затем формулируется общий исследовательский вопрос.</a:t>
            </a:r>
          </a:p>
          <a:p>
            <a:r>
              <a:rPr lang="ru-RU" sz="1600" dirty="0" smtClean="0"/>
              <a:t> 2. Педагог наблюдает за деятельностью детей, выявляет сферу интересов каждого ребенка и затем помогает каждому сформулировать исследовательскую задачу.</a:t>
            </a:r>
          </a:p>
          <a:p>
            <a:endParaRPr lang="ru-RU" sz="1600" b="1" dirty="0" smtClean="0"/>
          </a:p>
          <a:p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0"/>
            <a:ext cx="6858016" cy="428604"/>
          </a:xfrm>
        </p:spPr>
        <p:txBody>
          <a:bodyPr/>
          <a:lstStyle/>
          <a:p>
            <a:r>
              <a:rPr lang="ru-RU" sz="1600" b="1" dirty="0" smtClean="0"/>
              <a:t>2 ЭТАП</a:t>
            </a:r>
            <a:endParaRPr lang="ru-RU" sz="1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428604"/>
            <a:ext cx="7072330" cy="6357982"/>
          </a:xfrm>
        </p:spPr>
        <p:txBody>
          <a:bodyPr/>
          <a:lstStyle/>
          <a:p>
            <a:r>
              <a:rPr lang="ru-RU" sz="1600" b="1" dirty="0" smtClean="0"/>
              <a:t>Ребенок оформляет проект: </a:t>
            </a:r>
          </a:p>
          <a:p>
            <a:r>
              <a:rPr lang="ru-RU" sz="1600" dirty="0" smtClean="0"/>
              <a:t>1я страница- красочный заголовок</a:t>
            </a:r>
          </a:p>
          <a:p>
            <a:r>
              <a:rPr lang="ru-RU" sz="1600" dirty="0" smtClean="0"/>
              <a:t>(проблема в виде вопроса)</a:t>
            </a:r>
          </a:p>
          <a:p>
            <a:endParaRPr lang="ru-RU" sz="1600" dirty="0" smtClean="0"/>
          </a:p>
          <a:p>
            <a:r>
              <a:rPr lang="ru-RU" sz="1600" dirty="0" smtClean="0"/>
              <a:t>2я страница- раскрывает важность поставленного вопроса с точки зрения ребенка, сверстников, родителей, знакомых взрослых</a:t>
            </a:r>
          </a:p>
          <a:p>
            <a:endParaRPr lang="ru-RU" sz="1600" dirty="0" smtClean="0"/>
          </a:p>
          <a:p>
            <a:r>
              <a:rPr lang="ru-RU" sz="1600" dirty="0" smtClean="0"/>
              <a:t>Что говорят:</a:t>
            </a:r>
          </a:p>
          <a:p>
            <a:r>
              <a:rPr lang="ru-RU" sz="1600" dirty="0" smtClean="0"/>
              <a:t>Папа:--------</a:t>
            </a:r>
          </a:p>
          <a:p>
            <a:r>
              <a:rPr lang="ru-RU" sz="1600" dirty="0" smtClean="0"/>
              <a:t>Мама ______ </a:t>
            </a:r>
          </a:p>
          <a:p>
            <a:r>
              <a:rPr lang="ru-RU" sz="1600" dirty="0" smtClean="0"/>
              <a:t>Другие взрослые----------</a:t>
            </a:r>
          </a:p>
          <a:p>
            <a:endParaRPr lang="ru-RU" sz="1600" dirty="0" smtClean="0"/>
          </a:p>
          <a:p>
            <a:r>
              <a:rPr lang="ru-RU" sz="1600" dirty="0" smtClean="0"/>
              <a:t> Родители помогают ребенку оформить надпись</a:t>
            </a: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0"/>
            <a:ext cx="6786578" cy="464695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3-я страница</a:t>
            </a:r>
            <a:r>
              <a:rPr lang="ru-RU" sz="2000" dirty="0" smtClean="0">
                <a:solidFill>
                  <a:srgbClr val="C00000"/>
                </a:solidFill>
              </a:rPr>
              <a:t>: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642918"/>
            <a:ext cx="6858016" cy="6143668"/>
          </a:xfrm>
        </p:spPr>
        <p:txBody>
          <a:bodyPr/>
          <a:lstStyle/>
          <a:p>
            <a:r>
              <a:rPr lang="ru-RU" sz="1600" dirty="0" smtClean="0"/>
              <a:t>Я сам:</a:t>
            </a:r>
          </a:p>
          <a:p>
            <a:r>
              <a:rPr lang="ru-RU" sz="1600" dirty="0" smtClean="0"/>
              <a:t>  </a:t>
            </a:r>
            <a:r>
              <a:rPr lang="ru-RU" sz="1600" u="sng" dirty="0" smtClean="0"/>
              <a:t>свое видение, или выбор ответа из уже предложенных ребенку. Ребенок обязательно должен объяснить выбор правильного ответа с его точки зрения</a:t>
            </a:r>
            <a:endParaRPr lang="ru-RU" sz="1600" dirty="0" smtClean="0"/>
          </a:p>
          <a:p>
            <a:r>
              <a:rPr lang="ru-RU" sz="1600" b="1" dirty="0" smtClean="0"/>
              <a:t>4-я страница:</a:t>
            </a:r>
          </a:p>
          <a:p>
            <a:r>
              <a:rPr lang="ru-RU" sz="1600" dirty="0" smtClean="0"/>
              <a:t>Ребенок в виде рисунка или знаков- символов должен нарисовать способ</a:t>
            </a:r>
          </a:p>
          <a:p>
            <a:r>
              <a:rPr lang="ru-RU" sz="1600" dirty="0" smtClean="0"/>
              <a:t>получения и проверки информации.(книга , компьютер, телепередача и др.)</a:t>
            </a:r>
          </a:p>
          <a:p>
            <a:r>
              <a:rPr lang="ru-RU" sz="1600" b="1" dirty="0" smtClean="0"/>
              <a:t>5-я страница:</a:t>
            </a:r>
          </a:p>
          <a:p>
            <a:r>
              <a:rPr lang="ru-RU" sz="1600" dirty="0" smtClean="0"/>
              <a:t>Результат проверки правильности ответа: удалось ли ему проверить и насколько трудным был выбранный способ.</a:t>
            </a:r>
          </a:p>
          <a:p>
            <a:r>
              <a:rPr lang="ru-RU" sz="1600" dirty="0" smtClean="0"/>
              <a:t> Ребенок делает вывод-обобщение</a:t>
            </a:r>
          </a:p>
          <a:p>
            <a:r>
              <a:rPr lang="ru-RU" sz="1600" dirty="0" smtClean="0"/>
              <a:t>Теперь я знаю:1.2.3.</a:t>
            </a:r>
            <a:br>
              <a:rPr lang="ru-RU" sz="1600" dirty="0" smtClean="0"/>
            </a:br>
            <a:r>
              <a:rPr lang="ru-RU" sz="1600" b="1" dirty="0" smtClean="0"/>
              <a:t>6-я</a:t>
            </a:r>
            <a:r>
              <a:rPr lang="ru-RU" sz="1600" dirty="0" smtClean="0"/>
              <a:t> </a:t>
            </a:r>
            <a:r>
              <a:rPr lang="ru-RU" sz="1600" b="1" dirty="0" smtClean="0"/>
              <a:t>страница</a:t>
            </a:r>
          </a:p>
          <a:p>
            <a:r>
              <a:rPr lang="ru-RU" sz="1600" dirty="0" smtClean="0"/>
              <a:t>Где можно применить проект </a:t>
            </a:r>
          </a:p>
          <a:p>
            <a:r>
              <a:rPr lang="ru-RU" sz="1600" dirty="0" smtClean="0"/>
              <a:t>(рассказать в группе, поиграть в игру и др.)</a:t>
            </a:r>
          </a:p>
          <a:p>
            <a:endParaRPr lang="ru-RU" sz="1600" dirty="0" smtClean="0"/>
          </a:p>
          <a:p>
            <a:endParaRPr lang="ru-RU" sz="16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0"/>
            <a:ext cx="5072098" cy="642918"/>
          </a:xfrm>
        </p:spPr>
        <p:txBody>
          <a:bodyPr/>
          <a:lstStyle/>
          <a:p>
            <a:r>
              <a:rPr lang="ru-RU" sz="1600" b="1" dirty="0" smtClean="0"/>
              <a:t>3 ЭТАП:</a:t>
            </a:r>
            <a:br>
              <a:rPr lang="ru-RU" sz="1600" b="1" dirty="0" smtClean="0"/>
            </a:br>
            <a:endParaRPr lang="ru-RU" sz="1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571480"/>
            <a:ext cx="7215206" cy="6286520"/>
          </a:xfrm>
        </p:spPr>
        <p:txBody>
          <a:bodyPr/>
          <a:lstStyle/>
          <a:p>
            <a:endParaRPr lang="ru-RU" sz="1600" dirty="0" smtClean="0"/>
          </a:p>
          <a:p>
            <a:r>
              <a:rPr lang="ru-RU" sz="1600" dirty="0" smtClean="0"/>
              <a:t>Защита проекта.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/>
              <a:t>Родители по возможности помогают детям, присутствуют на защите проекта.</a:t>
            </a:r>
          </a:p>
          <a:p>
            <a:r>
              <a:rPr lang="ru-RU" sz="1600" dirty="0" smtClean="0"/>
              <a:t>Воспитатель оказывает помощь ребенку в размещении  листов проекта</a:t>
            </a:r>
          </a:p>
          <a:p>
            <a:endParaRPr lang="ru-RU" sz="1600" dirty="0" smtClean="0"/>
          </a:p>
          <a:p>
            <a:r>
              <a:rPr lang="ru-RU" sz="1600" dirty="0" smtClean="0"/>
              <a:t>                                   </a:t>
            </a:r>
            <a:r>
              <a:rPr lang="ru-RU" sz="1600" b="1" dirty="0" smtClean="0"/>
              <a:t>4 этап:</a:t>
            </a:r>
            <a:endParaRPr lang="ru-RU" sz="1600" dirty="0" smtClean="0"/>
          </a:p>
          <a:p>
            <a:r>
              <a:rPr lang="ru-RU" sz="1600" dirty="0" smtClean="0"/>
              <a:t>Педагог организует выставку проектов и придумывает различные задания и интеллектуальные игры для закрепления и систематизации материала, представленного в детских проектах.</a:t>
            </a:r>
          </a:p>
          <a:p>
            <a:r>
              <a:rPr lang="ru-RU" sz="1600" dirty="0" smtClean="0"/>
              <a:t> </a:t>
            </a:r>
          </a:p>
          <a:p>
            <a:r>
              <a:rPr lang="ru-RU" sz="1600" b="1" dirty="0" smtClean="0"/>
              <a:t> </a:t>
            </a:r>
            <a:endParaRPr lang="ru-RU" sz="1600" dirty="0" smtClean="0"/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0"/>
            <a:ext cx="6786578" cy="714356"/>
          </a:xfrm>
        </p:spPr>
        <p:txBody>
          <a:bodyPr/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Нормативная проектная деятельность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571480"/>
            <a:ext cx="7286644" cy="6286520"/>
          </a:xfrm>
        </p:spPr>
        <p:txBody>
          <a:bodyPr/>
          <a:lstStyle/>
          <a:p>
            <a:r>
              <a:rPr lang="ru-RU" sz="1400" dirty="0" smtClean="0"/>
              <a:t>Нормативные  (проекты по созданию новых норм, соблюдению правил в разных нормативных ситуациях: «Книга правил поведения ребенка в детском саду» и др.)</a:t>
            </a:r>
          </a:p>
          <a:p>
            <a:r>
              <a:rPr lang="ru-RU" sz="1400" b="1" dirty="0" smtClean="0">
                <a:solidFill>
                  <a:schemeClr val="tx2"/>
                </a:solidFill>
              </a:rPr>
              <a:t>1 этап:  </a:t>
            </a:r>
            <a:r>
              <a:rPr lang="ru-RU" sz="1400" dirty="0" smtClean="0"/>
              <a:t>Воспитатель выявляет  часто повторяющиеся ситуации, характеризующиеся нежелательными формами поведения детей</a:t>
            </a:r>
          </a:p>
          <a:p>
            <a:r>
              <a:rPr lang="ru-RU" sz="1400" b="1" dirty="0" smtClean="0"/>
              <a:t>2 этап:  </a:t>
            </a:r>
            <a:r>
              <a:rPr lang="ru-RU" sz="1400" dirty="0" smtClean="0"/>
              <a:t>Педагог инициирует обсуждение вариантов поведения в той или иной ситуации и тех нежелательных последствий, которые могут возникнуть</a:t>
            </a:r>
          </a:p>
          <a:p>
            <a:r>
              <a:rPr lang="ru-RU" sz="1400" b="1" dirty="0" smtClean="0"/>
              <a:t>3 этап:  </a:t>
            </a:r>
            <a:r>
              <a:rPr lang="ru-RU" sz="1400" dirty="0" smtClean="0"/>
              <a:t>Педагог просит детей изобразить нежелательные последствия неприемлемого поведения</a:t>
            </a:r>
          </a:p>
          <a:p>
            <a:r>
              <a:rPr lang="ru-RU" sz="1400" b="1" dirty="0" smtClean="0"/>
              <a:t>4 этап:  </a:t>
            </a:r>
            <a:r>
              <a:rPr lang="ru-RU" sz="1400" dirty="0" smtClean="0"/>
              <a:t>Дети рассказывают о своих рисунках.</a:t>
            </a:r>
          </a:p>
          <a:p>
            <a:r>
              <a:rPr lang="ru-RU" sz="1400" dirty="0" smtClean="0"/>
              <a:t>Педагог организует беседу и подводит детей к обобщенному представлению о данной ситуации</a:t>
            </a:r>
          </a:p>
          <a:p>
            <a:r>
              <a:rPr lang="ru-RU" sz="1400" b="1" dirty="0" smtClean="0"/>
              <a:t>5 этап:  </a:t>
            </a:r>
            <a:r>
              <a:rPr lang="ru-RU" sz="1400" dirty="0" smtClean="0"/>
              <a:t>Детям предлагается подумать как нужно себя вести, чтобы избежать нежелательных последствий</a:t>
            </a:r>
          </a:p>
          <a:p>
            <a:r>
              <a:rPr lang="ru-RU" sz="1400" dirty="0" smtClean="0"/>
              <a:t>Педагог организует беседу и подводит детей обобщенному представлению о данной ситуации</a:t>
            </a:r>
          </a:p>
          <a:p>
            <a:r>
              <a:rPr lang="ru-RU" sz="1400" b="1" dirty="0" smtClean="0"/>
              <a:t>6 этап:  </a:t>
            </a:r>
            <a:r>
              <a:rPr lang="ru-RU" sz="1400" dirty="0" smtClean="0"/>
              <a:t>Дети зарисовывают правило так, чтобы оно было понятно всем (правило не должно быть запрещающим)</a:t>
            </a:r>
          </a:p>
          <a:p>
            <a:r>
              <a:rPr lang="ru-RU" sz="1400" b="1" dirty="0" smtClean="0"/>
              <a:t>7 этап:  </a:t>
            </a:r>
            <a:r>
              <a:rPr lang="ru-RU" sz="1400" dirty="0" smtClean="0"/>
              <a:t>Дети объясняют, что они нарисовали</a:t>
            </a:r>
          </a:p>
          <a:p>
            <a:r>
              <a:rPr lang="ru-RU" sz="1400" dirty="0" smtClean="0"/>
              <a:t>Воспитатель акцентирует внимание на деталях и предлагает детям создать окончательный «знак»   правила, который должен содержать указание на признак ситуации и способ действия</a:t>
            </a:r>
          </a:p>
          <a:p>
            <a:r>
              <a:rPr lang="ru-RU" sz="1400" b="1" dirty="0" smtClean="0"/>
              <a:t>8 этап: </a:t>
            </a:r>
            <a:r>
              <a:rPr lang="ru-RU" sz="1400" dirty="0" smtClean="0"/>
              <a:t>Выполнение всеми детьми «знака» правила и включение его в книгу правил.</a:t>
            </a:r>
          </a:p>
          <a:p>
            <a:r>
              <a:rPr lang="ru-RU" sz="1400" dirty="0" smtClean="0"/>
              <a:t> Под каждым рисунком педагог подписывает правило. Всего 10-12 правил</a:t>
            </a:r>
          </a:p>
          <a:p>
            <a:endParaRPr lang="ru-RU" sz="1400" dirty="0" smtClean="0"/>
          </a:p>
          <a:p>
            <a:endParaRPr lang="ru-RU" sz="1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истья орнамент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1192</TotalTime>
  <Words>643</Words>
  <Application>Microsoft Office PowerPoint</Application>
  <PresentationFormat>Экран (4:3)</PresentationFormat>
  <Paragraphs>111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листья орнамент</vt:lpstr>
      <vt:lpstr>«Виды проектной деятельности с детьми старшего дошкольного возраста». </vt:lpstr>
      <vt:lpstr>Актуальность:</vt:lpstr>
      <vt:lpstr>Задачи исследовательской деятельности специфичны для каждого возраста</vt:lpstr>
      <vt:lpstr>Слайд 4</vt:lpstr>
      <vt:lpstr>Три основных вида проектной деятельности:  </vt:lpstr>
      <vt:lpstr>2 ЭТАП</vt:lpstr>
      <vt:lpstr> 3-я страница:</vt:lpstr>
      <vt:lpstr>3 ЭТАП: </vt:lpstr>
      <vt:lpstr>Нормативная проектная деятельность</vt:lpstr>
      <vt:lpstr>Творческая проектная деятельность </vt:lpstr>
      <vt:lpstr>5 этап: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pinskira</dc:creator>
  <cp:lastModifiedBy>ForesTer</cp:lastModifiedBy>
  <cp:revision>141</cp:revision>
  <dcterms:created xsi:type="dcterms:W3CDTF">2013-10-04T02:44:46Z</dcterms:created>
  <dcterms:modified xsi:type="dcterms:W3CDTF">2017-10-09T15:45:37Z</dcterms:modified>
</cp:coreProperties>
</file>