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324" r:id="rId3"/>
    <p:sldId id="314" r:id="rId4"/>
    <p:sldId id="315" r:id="rId5"/>
    <p:sldId id="318" r:id="rId6"/>
    <p:sldId id="320" r:id="rId7"/>
    <p:sldId id="257" r:id="rId8"/>
    <p:sldId id="319" r:id="rId9"/>
    <p:sldId id="258" r:id="rId10"/>
    <p:sldId id="259" r:id="rId11"/>
    <p:sldId id="316" r:id="rId12"/>
    <p:sldId id="263" r:id="rId13"/>
    <p:sldId id="321" r:id="rId14"/>
    <p:sldId id="265" r:id="rId15"/>
    <p:sldId id="266" r:id="rId16"/>
    <p:sldId id="282" r:id="rId17"/>
    <p:sldId id="317" r:id="rId18"/>
    <p:sldId id="322" r:id="rId19"/>
    <p:sldId id="323"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63F52A-0D9F-49D2-87A4-72247F595874}" type="datetimeFigureOut">
              <a:rPr lang="ru-RU" smtClean="0"/>
              <a:pPr/>
              <a:t>09.10.2017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E527B9-80C6-40B3-B237-F8EB604C7918}" type="slidenum">
              <a:rPr lang="ru-RU" smtClean="0"/>
              <a:pPr/>
              <a:t>‹#›</a:t>
            </a:fld>
            <a:endParaRPr lang="ru-RU"/>
          </a:p>
        </p:txBody>
      </p:sp>
    </p:spTree>
    <p:extLst>
      <p:ext uri="{BB962C8B-B14F-4D97-AF65-F5344CB8AC3E}">
        <p14:creationId xmlns:p14="http://schemas.microsoft.com/office/powerpoint/2010/main" val="863631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09.10.2017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jpeg"/><Relationship Id="rId7" Type="http://schemas.openxmlformats.org/officeDocument/2006/relationships/image" Target="../media/image44.jpeg"/><Relationship Id="rId12" Type="http://schemas.openxmlformats.org/officeDocument/2006/relationships/image" Target="../media/image49.jpe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3.jpeg"/><Relationship Id="rId11" Type="http://schemas.openxmlformats.org/officeDocument/2006/relationships/image" Target="../media/image48.jpeg"/><Relationship Id="rId5" Type="http://schemas.openxmlformats.org/officeDocument/2006/relationships/image" Target="../media/image42.jpeg"/><Relationship Id="rId10" Type="http://schemas.openxmlformats.org/officeDocument/2006/relationships/image" Target="../media/image47.jpeg"/><Relationship Id="rId4" Type="http://schemas.openxmlformats.org/officeDocument/2006/relationships/image" Target="../media/image41.jpeg"/><Relationship Id="rId9" Type="http://schemas.openxmlformats.org/officeDocument/2006/relationships/image" Target="../media/image46.jpeg"/></Relationships>
</file>

<file path=ppt/slides/_rels/slide11.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image" Target="../media/image50.jpeg"/><Relationship Id="rId1" Type="http://schemas.openxmlformats.org/officeDocument/2006/relationships/slideLayout" Target="../slideLayouts/slideLayout7.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12.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60.jpeg"/><Relationship Id="rId5" Type="http://schemas.openxmlformats.org/officeDocument/2006/relationships/image" Target="../media/image59.jpeg"/><Relationship Id="rId10" Type="http://schemas.openxmlformats.org/officeDocument/2006/relationships/image" Target="../media/image64.jpeg"/><Relationship Id="rId4" Type="http://schemas.openxmlformats.org/officeDocument/2006/relationships/image" Target="../media/image58.jpeg"/><Relationship Id="rId9" Type="http://schemas.openxmlformats.org/officeDocument/2006/relationships/image" Target="../media/image63.jpeg"/></Relationships>
</file>

<file path=ppt/slides/_rels/slide1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5.jpeg"/><Relationship Id="rId7" Type="http://schemas.openxmlformats.org/officeDocument/2006/relationships/image" Target="../media/image69.jpe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 Id="rId9" Type="http://schemas.openxmlformats.org/officeDocument/2006/relationships/image" Target="../media/image71.jpeg"/></Relationships>
</file>

<file path=ppt/slides/_rels/slide15.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72.jpeg"/><Relationship Id="rId7" Type="http://schemas.openxmlformats.org/officeDocument/2006/relationships/image" Target="../media/image76.jpe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image" Target="../media/image75.jpeg"/><Relationship Id="rId5" Type="http://schemas.openxmlformats.org/officeDocument/2006/relationships/image" Target="../media/image74.jpeg"/><Relationship Id="rId10" Type="http://schemas.openxmlformats.org/officeDocument/2006/relationships/image" Target="../media/image79.jpeg"/><Relationship Id="rId4" Type="http://schemas.openxmlformats.org/officeDocument/2006/relationships/image" Target="../media/image73.jpeg"/><Relationship Id="rId9" Type="http://schemas.openxmlformats.org/officeDocument/2006/relationships/image" Target="../media/image78.jpeg"/></Relationships>
</file>

<file path=ppt/slides/_rels/slide16.xml.rels><?xml version="1.0" encoding="UTF-8" standalone="yes"?>
<Relationships xmlns="http://schemas.openxmlformats.org/package/2006/relationships"><Relationship Id="rId8" Type="http://schemas.openxmlformats.org/officeDocument/2006/relationships/image" Target="../media/image85.jpeg"/><Relationship Id="rId3" Type="http://schemas.openxmlformats.org/officeDocument/2006/relationships/image" Target="../media/image80.jpeg"/><Relationship Id="rId7" Type="http://schemas.openxmlformats.org/officeDocument/2006/relationships/image" Target="../media/image84.jpe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jpeg"/><Relationship Id="rId9" Type="http://schemas.openxmlformats.org/officeDocument/2006/relationships/image" Target="../media/image86.jpeg"/></Relationships>
</file>

<file path=ppt/slides/_rels/slide17.xml.rels><?xml version="1.0" encoding="UTF-8" standalone="yes"?>
<Relationships xmlns="http://schemas.openxmlformats.org/package/2006/relationships"><Relationship Id="rId8" Type="http://schemas.openxmlformats.org/officeDocument/2006/relationships/image" Target="../media/image92.jpeg"/><Relationship Id="rId3" Type="http://schemas.openxmlformats.org/officeDocument/2006/relationships/image" Target="../media/image87.jpeg"/><Relationship Id="rId7" Type="http://schemas.openxmlformats.org/officeDocument/2006/relationships/image" Target="../media/image91.jpe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image" Target="../media/image90.jpeg"/><Relationship Id="rId5" Type="http://schemas.openxmlformats.org/officeDocument/2006/relationships/image" Target="../media/image89.jpeg"/><Relationship Id="rId4" Type="http://schemas.openxmlformats.org/officeDocument/2006/relationships/image" Target="../media/image88.jpeg"/><Relationship Id="rId9" Type="http://schemas.openxmlformats.org/officeDocument/2006/relationships/image" Target="../media/image93.jpeg"/></Relationships>
</file>

<file path=ppt/slides/_rels/slide18.xml.rels><?xml version="1.0" encoding="UTF-8" standalone="yes"?>
<Relationships xmlns="http://schemas.openxmlformats.org/package/2006/relationships"><Relationship Id="rId8" Type="http://schemas.openxmlformats.org/officeDocument/2006/relationships/image" Target="../media/image99.jpeg"/><Relationship Id="rId3" Type="http://schemas.openxmlformats.org/officeDocument/2006/relationships/image" Target="../media/image94.jpeg"/><Relationship Id="rId7" Type="http://schemas.openxmlformats.org/officeDocument/2006/relationships/image" Target="../media/image98.jpe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95.jpeg"/></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s>
</file>

<file path=ppt/slides/_rels/slide7.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jpeg"/><Relationship Id="rId18" Type="http://schemas.openxmlformats.org/officeDocument/2006/relationships/image" Target="../media/image30.jpeg"/><Relationship Id="rId3" Type="http://schemas.openxmlformats.org/officeDocument/2006/relationships/image" Target="../media/image15.jpeg"/><Relationship Id="rId7" Type="http://schemas.openxmlformats.org/officeDocument/2006/relationships/image" Target="../media/image19.jpeg"/><Relationship Id="rId12" Type="http://schemas.openxmlformats.org/officeDocument/2006/relationships/image" Target="../media/image24.jpeg"/><Relationship Id="rId17" Type="http://schemas.openxmlformats.org/officeDocument/2006/relationships/image" Target="../media/image29.jpeg"/><Relationship Id="rId2" Type="http://schemas.openxmlformats.org/officeDocument/2006/relationships/image" Target="../media/image1.jpeg"/><Relationship Id="rId16"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5" Type="http://schemas.openxmlformats.org/officeDocument/2006/relationships/image" Target="../media/image27.jpeg"/><Relationship Id="rId10" Type="http://schemas.openxmlformats.org/officeDocument/2006/relationships/image" Target="../media/image22.jpeg"/><Relationship Id="rId19" Type="http://schemas.openxmlformats.org/officeDocument/2006/relationships/image" Target="../media/image31.jpeg"/><Relationship Id="rId4" Type="http://schemas.openxmlformats.org/officeDocument/2006/relationships/image" Target="../media/image16.jpeg"/><Relationship Id="rId9" Type="http://schemas.openxmlformats.org/officeDocument/2006/relationships/image" Target="../media/image21.jpeg"/><Relationship Id="rId14" Type="http://schemas.openxmlformats.org/officeDocument/2006/relationships/image" Target="../media/image26.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НАДО!!!\ДЛЯ НАШЕЙ ГРУППЫ\Улыбка_шаблоны_чистые\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2" name="Заголовок 1"/>
          <p:cNvSpPr>
            <a:spLocks noGrp="1"/>
          </p:cNvSpPr>
          <p:nvPr>
            <p:ph type="ctrTitle"/>
          </p:nvPr>
        </p:nvSpPr>
        <p:spPr>
          <a:xfrm>
            <a:off x="683568" y="2132856"/>
            <a:ext cx="7772400" cy="1470025"/>
          </a:xfrm>
        </p:spPr>
        <p:txBody>
          <a:bodyPr>
            <a:noAutofit/>
          </a:bodyPr>
          <a:lstStyle/>
          <a:p>
            <a:r>
              <a:rPr lang="ru-RU" sz="7200" b="1" dirty="0" smtClean="0">
                <a:solidFill>
                  <a:schemeClr val="accent4">
                    <a:lumMod val="75000"/>
                  </a:schemeClr>
                </a:solidFill>
                <a:latin typeface="Comic Sans MS" pitchFamily="66" charset="0"/>
                <a:cs typeface="Times New Roman" pitchFamily="18" charset="0"/>
              </a:rPr>
              <a:t/>
            </a:r>
            <a:br>
              <a:rPr lang="ru-RU" sz="7200" b="1" dirty="0" smtClean="0">
                <a:solidFill>
                  <a:schemeClr val="accent4">
                    <a:lumMod val="75000"/>
                  </a:schemeClr>
                </a:solidFill>
                <a:latin typeface="Comic Sans MS" pitchFamily="66" charset="0"/>
                <a:cs typeface="Times New Roman" pitchFamily="18" charset="0"/>
              </a:rPr>
            </a:br>
            <a:r>
              <a:rPr lang="ru-RU" sz="7200" b="1" dirty="0" smtClean="0">
                <a:solidFill>
                  <a:schemeClr val="accent4">
                    <a:lumMod val="75000"/>
                  </a:schemeClr>
                </a:solidFill>
                <a:latin typeface="Comic Sans MS" pitchFamily="66" charset="0"/>
                <a:cs typeface="Times New Roman" pitchFamily="18" charset="0"/>
              </a:rPr>
              <a:t>Семейная летопись </a:t>
            </a:r>
            <a:br>
              <a:rPr lang="ru-RU" sz="7200" b="1" dirty="0" smtClean="0">
                <a:solidFill>
                  <a:schemeClr val="accent4">
                    <a:lumMod val="75000"/>
                  </a:schemeClr>
                </a:solidFill>
                <a:latin typeface="Comic Sans MS" pitchFamily="66" charset="0"/>
                <a:cs typeface="Times New Roman" pitchFamily="18" charset="0"/>
              </a:rPr>
            </a:br>
            <a:endParaRPr lang="ru-RU" sz="7200" b="1" dirty="0">
              <a:solidFill>
                <a:schemeClr val="accent4">
                  <a:lumMod val="75000"/>
                </a:schemeClr>
              </a:solidFill>
              <a:latin typeface="Comic Sans MS" pitchFamily="66"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НАДО!!!\ДЛЯ НАШЕЙ ГРУППЫ\Улыбка_шаблоны_чистые\1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2" name="Прямоугольник 1"/>
          <p:cNvSpPr/>
          <p:nvPr/>
        </p:nvSpPr>
        <p:spPr>
          <a:xfrm>
            <a:off x="2381395" y="260648"/>
            <a:ext cx="4042966" cy="523220"/>
          </a:xfrm>
          <a:prstGeom prst="rect">
            <a:avLst/>
          </a:prstGeom>
          <a:noFill/>
        </p:spPr>
        <p:txBody>
          <a:bodyPr wrap="none" lIns="91440" tIns="45720" rIns="91440" bIns="45720">
            <a:spAutoFit/>
          </a:bodyPr>
          <a:lstStyle/>
          <a:p>
            <a:pPr algn="ctr"/>
            <a:r>
              <a:rPr lang="ru-RU" sz="2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Вот так мы отдыхаем</a:t>
            </a:r>
            <a:endParaRPr lang="ru-RU"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3" name="Рисунок 2" descr="D:\МОЯ РАБОТА\фото работа\Семейные фото детей 4 группы\для  сада\018.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548680"/>
            <a:ext cx="1800200" cy="1368152"/>
          </a:xfrm>
          <a:prstGeom prst="roundRect">
            <a:avLst/>
          </a:prstGeom>
          <a:noFill/>
          <a:ln w="9525">
            <a:noFill/>
            <a:miter lim="800000"/>
            <a:headEnd/>
            <a:tailEnd/>
          </a:ln>
          <a:effectLst>
            <a:glow rad="139700">
              <a:schemeClr val="accent4">
                <a:satMod val="175000"/>
                <a:alpha val="40000"/>
              </a:schemeClr>
            </a:glow>
          </a:effectLst>
        </p:spPr>
      </p:pic>
      <p:pic>
        <p:nvPicPr>
          <p:cNvPr id="7" name="Рисунок 6" descr="D:\МОЯ РАБОТА\фото работа\Семейные фото детей 4 группы\для  сада\008.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251520" y="1988840"/>
            <a:ext cx="2078856" cy="1613148"/>
          </a:xfrm>
          <a:prstGeom prst="roundRect">
            <a:avLst/>
          </a:prstGeom>
          <a:noFill/>
          <a:ln w="9525">
            <a:noFill/>
            <a:miter lim="800000"/>
            <a:headEnd/>
            <a:tailEnd/>
          </a:ln>
          <a:effectLst>
            <a:glow rad="228600">
              <a:schemeClr val="accent4">
                <a:satMod val="175000"/>
                <a:alpha val="40000"/>
              </a:schemeClr>
            </a:glow>
          </a:effectLst>
        </p:spPr>
      </p:pic>
      <p:pic>
        <p:nvPicPr>
          <p:cNvPr id="8" name="Рисунок 7" descr="D:\МОЯ РАБОТА\фото работа\Семейные фото детей 4 группы\кирилл\Я так отдыхаю и развлекаюсь!!!\S7305082.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7164288" y="2708920"/>
            <a:ext cx="1800200" cy="1512168"/>
          </a:xfrm>
          <a:prstGeom prst="roundRect">
            <a:avLst/>
          </a:prstGeom>
          <a:noFill/>
          <a:ln w="9525">
            <a:noFill/>
            <a:miter lim="800000"/>
            <a:headEnd/>
            <a:tailEnd/>
          </a:ln>
          <a:effectLst>
            <a:glow rad="228600">
              <a:schemeClr val="accent4">
                <a:satMod val="175000"/>
                <a:alpha val="40000"/>
              </a:schemeClr>
            </a:glow>
          </a:effectLst>
        </p:spPr>
      </p:pic>
      <p:pic>
        <p:nvPicPr>
          <p:cNvPr id="9" name="Рисунок 8" descr="C:\Documents and Settings\User\Local Settings\Temporary Internet Files\Content.Word\S7304825.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7524328" y="4653136"/>
            <a:ext cx="1296143" cy="1944215"/>
          </a:xfrm>
          <a:prstGeom prst="roundRect">
            <a:avLst/>
          </a:prstGeom>
          <a:noFill/>
          <a:ln w="9525">
            <a:noFill/>
            <a:miter lim="800000"/>
            <a:headEnd/>
            <a:tailEnd/>
          </a:ln>
          <a:effectLst>
            <a:glow rad="228600">
              <a:schemeClr val="accent4">
                <a:satMod val="175000"/>
                <a:alpha val="40000"/>
              </a:schemeClr>
            </a:glow>
          </a:effectLst>
        </p:spPr>
      </p:pic>
      <p:pic>
        <p:nvPicPr>
          <p:cNvPr id="10" name="Рисунок 9" descr="D:\МОЯ РАБОТА\фото работа\Семейные фото детей 4 группы\олег\IMG_2012_07_21_131003.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395536" y="3717032"/>
            <a:ext cx="1872208" cy="1296144"/>
          </a:xfrm>
          <a:prstGeom prst="roundRect">
            <a:avLst/>
          </a:prstGeom>
          <a:noFill/>
          <a:ln w="9525">
            <a:noFill/>
            <a:miter lim="800000"/>
            <a:headEnd/>
            <a:tailEnd/>
          </a:ln>
          <a:effectLst>
            <a:glow rad="228600">
              <a:schemeClr val="accent4">
                <a:satMod val="175000"/>
                <a:alpha val="40000"/>
              </a:schemeClr>
            </a:glow>
          </a:effectLst>
        </p:spPr>
      </p:pic>
      <p:pic>
        <p:nvPicPr>
          <p:cNvPr id="11" name="Рисунок 10" descr="D:\МОЯ РАБОТА\фото работа\Семейные фото детей 4 группы\Саша с\Самуйленко Саша\Отдых\К заплыву в море готов!!.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2411760" y="4797152"/>
            <a:ext cx="1368152" cy="1800200"/>
          </a:xfrm>
          <a:prstGeom prst="roundRect">
            <a:avLst/>
          </a:prstGeom>
          <a:noFill/>
          <a:ln w="9525">
            <a:noFill/>
            <a:miter lim="800000"/>
            <a:headEnd/>
            <a:tailEnd/>
          </a:ln>
          <a:effectLst>
            <a:glow rad="228600">
              <a:schemeClr val="accent4">
                <a:satMod val="175000"/>
                <a:alpha val="40000"/>
              </a:schemeClr>
            </a:glow>
          </a:effectLst>
        </p:spPr>
      </p:pic>
      <p:pic>
        <p:nvPicPr>
          <p:cNvPr id="12" name="Рисунок 11" descr="D:\МОЯ РАБОТА\фото работа\Семейные фото детей 4 группы\Саша с\Самуйленко Саша\Отдых\Купаемся в открытом море (Красное), Очень Здорово!!!!!.JPG"/>
          <p:cNvPicPr/>
          <p:nvPr/>
        </p:nvPicPr>
        <p:blipFill>
          <a:blip r:embed="rId9" cstate="email">
            <a:extLst>
              <a:ext uri="{28A0092B-C50C-407E-A947-70E740481C1C}">
                <a14:useLocalDpi xmlns:a14="http://schemas.microsoft.com/office/drawing/2010/main"/>
              </a:ext>
            </a:extLst>
          </a:blip>
          <a:srcRect/>
          <a:stretch>
            <a:fillRect/>
          </a:stretch>
        </p:blipFill>
        <p:spPr bwMode="auto">
          <a:xfrm>
            <a:off x="395536" y="5157192"/>
            <a:ext cx="1872208" cy="1512168"/>
          </a:xfrm>
          <a:prstGeom prst="roundRect">
            <a:avLst/>
          </a:prstGeom>
          <a:noFill/>
          <a:ln w="9525">
            <a:noFill/>
            <a:miter lim="800000"/>
            <a:headEnd/>
            <a:tailEnd/>
          </a:ln>
          <a:effectLst>
            <a:glow rad="228600">
              <a:schemeClr val="accent4">
                <a:satMod val="175000"/>
                <a:alpha val="40000"/>
              </a:schemeClr>
            </a:glow>
          </a:effectLst>
        </p:spPr>
      </p:pic>
      <p:pic>
        <p:nvPicPr>
          <p:cNvPr id="13" name="Рисунок 12" descr="D:\МОЯ РАБОТА\фото работа\Семейные фото детей 4 группы\яна\Садик\DSC08090.JPG"/>
          <p:cNvPicPr/>
          <p:nvPr/>
        </p:nvPicPr>
        <p:blipFill>
          <a:blip r:embed="rId10" cstate="email">
            <a:extLst>
              <a:ext uri="{28A0092B-C50C-407E-A947-70E740481C1C}">
                <a14:useLocalDpi xmlns:a14="http://schemas.microsoft.com/office/drawing/2010/main"/>
              </a:ext>
            </a:extLst>
          </a:blip>
          <a:srcRect/>
          <a:stretch>
            <a:fillRect/>
          </a:stretch>
        </p:blipFill>
        <p:spPr bwMode="auto">
          <a:xfrm>
            <a:off x="7092280" y="836712"/>
            <a:ext cx="1872208" cy="1512168"/>
          </a:xfrm>
          <a:prstGeom prst="roundRect">
            <a:avLst/>
          </a:prstGeom>
          <a:noFill/>
          <a:ln w="9525">
            <a:noFill/>
            <a:miter lim="800000"/>
            <a:headEnd/>
            <a:tailEnd/>
          </a:ln>
          <a:effectLst>
            <a:glow rad="228600">
              <a:schemeClr val="accent4">
                <a:satMod val="175000"/>
                <a:alpha val="40000"/>
              </a:schemeClr>
            </a:glow>
          </a:effectLst>
        </p:spPr>
      </p:pic>
      <p:pic>
        <p:nvPicPr>
          <p:cNvPr id="14" name="Рисунок 13" descr="C:\Documents and Settings\User\Local Settings\Temporary Internet Files\Content.Word\пр.jpg"/>
          <p:cNvPicPr/>
          <p:nvPr/>
        </p:nvPicPr>
        <p:blipFill>
          <a:blip r:embed="rId11" cstate="email">
            <a:extLst>
              <a:ext uri="{28A0092B-C50C-407E-A947-70E740481C1C}">
                <a14:useLocalDpi xmlns:a14="http://schemas.microsoft.com/office/drawing/2010/main"/>
              </a:ext>
            </a:extLst>
          </a:blip>
          <a:srcRect/>
          <a:stretch>
            <a:fillRect/>
          </a:stretch>
        </p:blipFill>
        <p:spPr bwMode="auto">
          <a:xfrm>
            <a:off x="5940152" y="4725144"/>
            <a:ext cx="1368152" cy="1872208"/>
          </a:xfrm>
          <a:prstGeom prst="roundRect">
            <a:avLst/>
          </a:prstGeom>
          <a:noFill/>
          <a:ln w="9525">
            <a:noFill/>
            <a:miter lim="800000"/>
            <a:headEnd/>
            <a:tailEnd/>
          </a:ln>
          <a:effectLst>
            <a:glow rad="228600">
              <a:schemeClr val="accent4">
                <a:satMod val="175000"/>
                <a:alpha val="40000"/>
              </a:schemeClr>
            </a:glow>
          </a:effectLst>
        </p:spPr>
      </p:pic>
      <p:pic>
        <p:nvPicPr>
          <p:cNvPr id="15" name="Рисунок 14" descr="D:\МОЯ РАБОТА\фото работа\Семейные фото детей 4 группы\маша\ПРО МАШУ\IMGP6001.JPG"/>
          <p:cNvPicPr/>
          <p:nvPr/>
        </p:nvPicPr>
        <p:blipFill>
          <a:blip r:embed="rId12" cstate="email">
            <a:extLst>
              <a:ext uri="{28A0092B-C50C-407E-A947-70E740481C1C}">
                <a14:useLocalDpi xmlns:a14="http://schemas.microsoft.com/office/drawing/2010/main"/>
              </a:ext>
            </a:extLst>
          </a:blip>
          <a:srcRect/>
          <a:stretch>
            <a:fillRect/>
          </a:stretch>
        </p:blipFill>
        <p:spPr bwMode="auto">
          <a:xfrm>
            <a:off x="3995936" y="4941168"/>
            <a:ext cx="1728192" cy="1368152"/>
          </a:xfrm>
          <a:prstGeom prst="roundRect">
            <a:avLst/>
          </a:prstGeom>
          <a:noFill/>
          <a:ln w="9525">
            <a:noFill/>
            <a:miter lim="800000"/>
            <a:headEnd/>
            <a:tailEnd/>
          </a:ln>
          <a:effectLst>
            <a:glow rad="228600">
              <a:schemeClr val="accent4">
                <a:satMod val="175000"/>
                <a:alpha val="40000"/>
              </a:schemeClr>
            </a:glow>
          </a:effectLst>
        </p:spPr>
      </p:pic>
      <p:sp>
        <p:nvSpPr>
          <p:cNvPr id="16" name="Прямоугольник 15"/>
          <p:cNvSpPr/>
          <p:nvPr/>
        </p:nvSpPr>
        <p:spPr>
          <a:xfrm>
            <a:off x="2555776" y="1052736"/>
            <a:ext cx="4176464" cy="3139321"/>
          </a:xfrm>
          <a:prstGeom prst="rect">
            <a:avLst/>
          </a:prstGeom>
        </p:spPr>
        <p:txBody>
          <a:bodyPr wrap="square">
            <a:spAutoFit/>
          </a:bodyPr>
          <a:lstStyle/>
          <a:p>
            <a:pPr algn="just"/>
            <a:r>
              <a:rPr lang="ru-RU" b="1" dirty="0" smtClean="0">
                <a:solidFill>
                  <a:schemeClr val="accent4">
                    <a:lumMod val="75000"/>
                  </a:schemeClr>
                </a:solidFill>
                <a:latin typeface="Comic Sans MS" pitchFamily="66" charset="0"/>
                <a:cs typeface="Times New Roman" pitchFamily="18" charset="0"/>
              </a:rPr>
              <a:t>Семейный отдых сближает всех членов семьи. Наши семьи очень любят свободное время проводить вместе.  Отдыхать можно и летом, и зимой и весной, а главное всем вместе – это девиз наших семей!</a:t>
            </a:r>
          </a:p>
          <a:p>
            <a:pPr algn="just"/>
            <a:r>
              <a:rPr lang="ru-RU" b="1" dirty="0" smtClean="0">
                <a:solidFill>
                  <a:schemeClr val="accent4">
                    <a:lumMod val="75000"/>
                  </a:schemeClr>
                </a:solidFill>
                <a:latin typeface="Comic Sans MS" pitchFamily="66" charset="0"/>
                <a:cs typeface="Times New Roman" pitchFamily="18" charset="0"/>
              </a:rPr>
              <a:t>        Зимой – кататься на лыжах, коньках, санках! Летом возможностей для отдыха гораздо больше! Озера, реки, моря…</a:t>
            </a:r>
            <a:endParaRPr lang="ru-RU" b="1" dirty="0">
              <a:solidFill>
                <a:schemeClr val="accent4">
                  <a:lumMod val="75000"/>
                </a:schemeClr>
              </a:solidFill>
              <a:latin typeface="Comic Sans MS" pitchFamily="66"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НАДО!!!\ДЛЯ НАШЕЙ ГРУППЫ\Улыбка_шаблоны_чистые\1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pic>
        <p:nvPicPr>
          <p:cNvPr id="4" name="Рисунок 3" descr="D:\МОЯ РАБОТА\фото работа\Семейные фото детей 4 группы\яна\Садик\DSC07906.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4653136"/>
            <a:ext cx="2448272" cy="1872208"/>
          </a:xfrm>
          <a:prstGeom prst="roundRect">
            <a:avLst/>
          </a:prstGeom>
          <a:noFill/>
          <a:ln w="9525">
            <a:noFill/>
            <a:miter lim="800000"/>
            <a:headEnd/>
            <a:tailEnd/>
          </a:ln>
          <a:effectLst>
            <a:glow rad="228600">
              <a:schemeClr val="accent4">
                <a:satMod val="175000"/>
                <a:alpha val="40000"/>
              </a:schemeClr>
            </a:glow>
          </a:effectLst>
        </p:spPr>
      </p:pic>
      <p:pic>
        <p:nvPicPr>
          <p:cNvPr id="5" name="Рисунок 4" descr="D:\МОЯ РАБОТА\фото работа\Семейные фото детей 4 группы\яна\Садик\DSC00965.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251520" y="404664"/>
            <a:ext cx="2232248" cy="1728192"/>
          </a:xfrm>
          <a:prstGeom prst="roundRect">
            <a:avLst/>
          </a:prstGeom>
          <a:noFill/>
          <a:ln w="9525">
            <a:noFill/>
            <a:miter lim="800000"/>
            <a:headEnd/>
            <a:tailEnd/>
          </a:ln>
          <a:effectLst>
            <a:glow rad="228600">
              <a:schemeClr val="accent4">
                <a:satMod val="175000"/>
                <a:alpha val="40000"/>
              </a:schemeClr>
            </a:glow>
          </a:effectLst>
        </p:spPr>
      </p:pic>
      <p:pic>
        <p:nvPicPr>
          <p:cNvPr id="6" name="Рисунок 5" descr="C:\Documents and Settings\User\Local Settings\Temporary Internet Files\Content.Word\DSC06893.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6516216" y="2564904"/>
            <a:ext cx="2376263" cy="1728192"/>
          </a:xfrm>
          <a:prstGeom prst="roundRect">
            <a:avLst/>
          </a:prstGeom>
          <a:noFill/>
          <a:ln w="9525">
            <a:noFill/>
            <a:miter lim="800000"/>
            <a:headEnd/>
            <a:tailEnd/>
          </a:ln>
          <a:effectLst>
            <a:glow rad="228600">
              <a:schemeClr val="accent4">
                <a:satMod val="175000"/>
                <a:alpha val="40000"/>
              </a:schemeClr>
            </a:glow>
          </a:effectLst>
        </p:spPr>
      </p:pic>
      <p:pic>
        <p:nvPicPr>
          <p:cNvPr id="8" name="Рисунок 7" descr="D:\МОЯ РАБОТА\фото работа\Семейные фото детей 4 группы\маша\ПРО МАШУ\IMGP6135.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6444208" y="188640"/>
            <a:ext cx="2520280" cy="1872208"/>
          </a:xfrm>
          <a:prstGeom prst="roundRect">
            <a:avLst/>
          </a:prstGeom>
          <a:noFill/>
          <a:ln w="9525">
            <a:noFill/>
            <a:miter lim="800000"/>
            <a:headEnd/>
            <a:tailEnd/>
          </a:ln>
          <a:effectLst>
            <a:glow rad="228600">
              <a:schemeClr val="accent4">
                <a:satMod val="175000"/>
                <a:alpha val="40000"/>
              </a:schemeClr>
            </a:glow>
          </a:effectLst>
        </p:spPr>
      </p:pic>
      <p:pic>
        <p:nvPicPr>
          <p:cNvPr id="9" name="Рисунок 8" descr="D:\МОЯ РАБОТА\фото работа\Семейные фото детей 4 группы\маша\ПРО МАШУ\IMGP6114.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6372200" y="4653136"/>
            <a:ext cx="2520280" cy="1944216"/>
          </a:xfrm>
          <a:prstGeom prst="roundRect">
            <a:avLst/>
          </a:prstGeom>
          <a:noFill/>
          <a:ln w="9525">
            <a:noFill/>
            <a:miter lim="800000"/>
            <a:headEnd/>
            <a:tailEnd/>
          </a:ln>
          <a:effectLst>
            <a:glow rad="228600">
              <a:schemeClr val="accent4">
                <a:satMod val="175000"/>
                <a:alpha val="40000"/>
              </a:schemeClr>
            </a:glow>
          </a:effectLst>
        </p:spPr>
      </p:pic>
      <p:pic>
        <p:nvPicPr>
          <p:cNvPr id="13" name="Рисунок 12" descr="D:\МОЯ РАБОТА\фото работа\Семейные фото детей 4 группы\Саша с\Самуйленко Саша\Отдых\Катание на верблюде по пустыне- ужас!!!.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179512" y="2420888"/>
            <a:ext cx="2520280" cy="1728192"/>
          </a:xfrm>
          <a:prstGeom prst="roundRect">
            <a:avLst/>
          </a:prstGeom>
          <a:noFill/>
          <a:ln w="9525">
            <a:noFill/>
            <a:miter lim="800000"/>
            <a:headEnd/>
            <a:tailEnd/>
          </a:ln>
          <a:effectLst>
            <a:glow rad="228600">
              <a:schemeClr val="accent4">
                <a:satMod val="175000"/>
                <a:alpha val="40000"/>
              </a:schemeClr>
            </a:glow>
          </a:effectLst>
        </p:spPr>
      </p:pic>
      <p:sp>
        <p:nvSpPr>
          <p:cNvPr id="14" name="TextBox 13"/>
          <p:cNvSpPr txBox="1"/>
          <p:nvPr/>
        </p:nvSpPr>
        <p:spPr>
          <a:xfrm>
            <a:off x="2915816" y="980728"/>
            <a:ext cx="3312368" cy="2308324"/>
          </a:xfrm>
          <a:prstGeom prst="rect">
            <a:avLst/>
          </a:prstGeom>
          <a:noFill/>
        </p:spPr>
        <p:txBody>
          <a:bodyPr wrap="square" rtlCol="0">
            <a:spAutoFit/>
          </a:bodyPr>
          <a:lstStyle/>
          <a:p>
            <a:pPr algn="ctr"/>
            <a:r>
              <a:rPr lang="ru-RU" dirty="0" smtClean="0">
                <a:solidFill>
                  <a:schemeClr val="accent4">
                    <a:lumMod val="75000"/>
                  </a:schemeClr>
                </a:solidFill>
                <a:latin typeface="Comic Sans MS" pitchFamily="66" charset="0"/>
              </a:rPr>
              <a:t>В этом году наши семьи отдыхали в Таиланде, Турции, Яровое, в деревнях и селах, посещали  Новосибирский зоопарк, музей- заповедник «Томская </a:t>
            </a:r>
            <a:r>
              <a:rPr lang="ru-RU" dirty="0" err="1" smtClean="0">
                <a:solidFill>
                  <a:schemeClr val="accent4">
                    <a:lumMod val="75000"/>
                  </a:schemeClr>
                </a:solidFill>
                <a:latin typeface="Comic Sans MS" pitchFamily="66" charset="0"/>
              </a:rPr>
              <a:t>писаница</a:t>
            </a:r>
            <a:r>
              <a:rPr lang="ru-RU" dirty="0" smtClean="0">
                <a:solidFill>
                  <a:schemeClr val="accent4">
                    <a:lumMod val="75000"/>
                  </a:schemeClr>
                </a:solidFill>
                <a:latin typeface="Comic Sans MS" pitchFamily="66" charset="0"/>
              </a:rPr>
              <a:t>».</a:t>
            </a:r>
          </a:p>
          <a:p>
            <a:endParaRPr lang="ru-RU" dirty="0">
              <a:solidFill>
                <a:schemeClr val="accent4">
                  <a:lumMod val="75000"/>
                </a:schemeClr>
              </a:solidFill>
              <a:latin typeface="Comic Sans MS" pitchFamily="66" charset="0"/>
            </a:endParaRPr>
          </a:p>
        </p:txBody>
      </p:sp>
      <p:sp>
        <p:nvSpPr>
          <p:cNvPr id="15" name="TextBox 14"/>
          <p:cNvSpPr txBox="1"/>
          <p:nvPr/>
        </p:nvSpPr>
        <p:spPr>
          <a:xfrm>
            <a:off x="3203848" y="3717032"/>
            <a:ext cx="2952328" cy="1584176"/>
          </a:xfrm>
          <a:prstGeom prst="rect">
            <a:avLst/>
          </a:prstGeom>
          <a:noFill/>
        </p:spPr>
        <p:txBody>
          <a:bodyPr wrap="square" rtlCol="0">
            <a:spAutoFit/>
          </a:bodyPr>
          <a:lstStyle/>
          <a:p>
            <a:pPr algn="ctr"/>
            <a:r>
              <a:rPr lang="ru-RU" sz="2400" dirty="0" smtClean="0">
                <a:solidFill>
                  <a:srgbClr val="7030A0"/>
                </a:solidFill>
                <a:latin typeface="Comic Sans MS" pitchFamily="66" charset="0"/>
              </a:rPr>
              <a:t>Дети получили полноценный оздоровительный отдых!</a:t>
            </a:r>
            <a:endParaRPr lang="ru-RU" sz="2400" dirty="0">
              <a:solidFill>
                <a:srgbClr val="7030A0"/>
              </a:solidFill>
              <a:latin typeface="Comic Sans MS"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D:\НАДО!!!\ДЛЯ НАШЕЙ ГРУППЫ\Улыбка_шаблоны_чистые\1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2" name="Прямоугольник 1"/>
          <p:cNvSpPr/>
          <p:nvPr/>
        </p:nvSpPr>
        <p:spPr>
          <a:xfrm>
            <a:off x="1187624" y="476672"/>
            <a:ext cx="6336704" cy="461665"/>
          </a:xfrm>
          <a:prstGeom prst="rect">
            <a:avLst/>
          </a:prstGeom>
          <a:noFill/>
        </p:spPr>
        <p:txBody>
          <a:bodyPr wrap="square" lIns="91440" tIns="45720" rIns="91440" bIns="45720">
            <a:spAutoFit/>
          </a:bodyPr>
          <a:lstStyle/>
          <a:p>
            <a:pPr algn="ctr"/>
            <a:r>
              <a:rPr lang="ru-RU"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Наша семейная кухня</a:t>
            </a:r>
            <a:endParaRPr lang="ru-RU"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Рисунок 3" descr="D:\МОЯ РАБОТА\фото работа\Семейные фото детей 4 группы\Матвей Т\Матвей готовит борщ\Фото-0001.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404664"/>
            <a:ext cx="2304256" cy="1728192"/>
          </a:xfrm>
          <a:prstGeom prst="roundRect">
            <a:avLst/>
          </a:prstGeom>
          <a:noFill/>
          <a:ln w="9525">
            <a:noFill/>
            <a:miter lim="800000"/>
            <a:headEnd/>
            <a:tailEnd/>
          </a:ln>
          <a:effectLst>
            <a:glow rad="228600">
              <a:schemeClr val="accent4">
                <a:satMod val="175000"/>
                <a:alpha val="40000"/>
              </a:schemeClr>
            </a:glow>
          </a:effectLst>
        </p:spPr>
      </p:pic>
      <p:pic>
        <p:nvPicPr>
          <p:cNvPr id="6" name="Рисунок 5" descr="D:\МОЯ РАБОТА\фото работа\Семейные фото детей 4 группы\Матвей Т\Матвей готовит борщ\Фото-0005.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6516216" y="764704"/>
            <a:ext cx="2448272" cy="1944216"/>
          </a:xfrm>
          <a:prstGeom prst="roundRect">
            <a:avLst/>
          </a:prstGeom>
          <a:noFill/>
          <a:ln w="9525">
            <a:noFill/>
            <a:miter lim="800000"/>
            <a:headEnd/>
            <a:tailEnd/>
          </a:ln>
          <a:effectLst>
            <a:glow rad="228600">
              <a:schemeClr val="accent4">
                <a:satMod val="175000"/>
                <a:alpha val="40000"/>
              </a:schemeClr>
            </a:glow>
          </a:effectLst>
        </p:spPr>
      </p:pic>
      <p:pic>
        <p:nvPicPr>
          <p:cNvPr id="8" name="Рисунок 7" descr="D:\МОЯ РАБОТА\фото работа\Семейные фото детей 4 группы\олег\IMAG0237.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3419872" y="4653136"/>
            <a:ext cx="1368152" cy="1944216"/>
          </a:xfrm>
          <a:prstGeom prst="roundRect">
            <a:avLst/>
          </a:prstGeom>
          <a:noFill/>
          <a:ln w="9525">
            <a:noFill/>
            <a:miter lim="800000"/>
            <a:headEnd/>
            <a:tailEnd/>
          </a:ln>
          <a:effectLst>
            <a:glow rad="228600">
              <a:schemeClr val="accent4">
                <a:satMod val="175000"/>
                <a:alpha val="40000"/>
              </a:schemeClr>
            </a:glow>
          </a:effectLst>
        </p:spPr>
      </p:pic>
      <p:pic>
        <p:nvPicPr>
          <p:cNvPr id="9" name="Рисунок 8" descr="C:\Documents and Settings\User\Local Settings\Temporary Internet Files\Content.Word\Наш фирменный чизкейк с апельсинами (рецепт не скажем))).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179512" y="2708920"/>
            <a:ext cx="2088232" cy="2016224"/>
          </a:xfrm>
          <a:prstGeom prst="ellipse">
            <a:avLst/>
          </a:prstGeom>
          <a:noFill/>
          <a:ln w="9525">
            <a:noFill/>
            <a:miter lim="800000"/>
            <a:headEnd/>
            <a:tailEnd/>
          </a:ln>
          <a:effectLst>
            <a:glow rad="228600">
              <a:schemeClr val="accent4">
                <a:satMod val="175000"/>
                <a:alpha val="40000"/>
              </a:schemeClr>
            </a:glow>
          </a:effectLst>
        </p:spPr>
      </p:pic>
      <p:pic>
        <p:nvPicPr>
          <p:cNvPr id="10" name="Рисунок 9" descr="D:\МОЯ РАБОТА\фото работа\Семейные фото детей 4 группы\Саша с\Самуйленко Саша\Любимая еда\мммм....ел бы и ел)).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6588224" y="2924944"/>
            <a:ext cx="2304256" cy="1800200"/>
          </a:xfrm>
          <a:prstGeom prst="roundRect">
            <a:avLst/>
          </a:prstGeom>
          <a:noFill/>
          <a:ln w="9525">
            <a:noFill/>
            <a:miter lim="800000"/>
            <a:headEnd/>
            <a:tailEnd/>
          </a:ln>
          <a:effectLst>
            <a:glow rad="228600">
              <a:schemeClr val="accent4">
                <a:satMod val="175000"/>
                <a:alpha val="40000"/>
              </a:schemeClr>
            </a:glow>
          </a:effectLst>
        </p:spPr>
      </p:pic>
      <p:pic>
        <p:nvPicPr>
          <p:cNvPr id="11" name="Рисунок 10" descr="D:\МОЯ РАБОТА\фото работа\Семейные фото детей 4 группы\настя к\фото для сада\P3190518.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5148064" y="4653136"/>
            <a:ext cx="1368152" cy="2016224"/>
          </a:xfrm>
          <a:prstGeom prst="roundRect">
            <a:avLst/>
          </a:prstGeom>
          <a:noFill/>
          <a:ln w="9525">
            <a:noFill/>
            <a:miter lim="800000"/>
            <a:headEnd/>
            <a:tailEnd/>
          </a:ln>
          <a:effectLst>
            <a:glow rad="228600">
              <a:schemeClr val="accent4">
                <a:satMod val="175000"/>
                <a:alpha val="40000"/>
              </a:schemeClr>
            </a:glow>
          </a:effectLst>
        </p:spPr>
      </p:pic>
      <p:pic>
        <p:nvPicPr>
          <p:cNvPr id="12" name="Рисунок 11" descr="D:\МОЯ РАБОТА\фото работа\Семейные фото детей 4 группы\матвейка М\Новая папка\3.jpg"/>
          <p:cNvPicPr/>
          <p:nvPr/>
        </p:nvPicPr>
        <p:blipFill>
          <a:blip r:embed="rId9" cstate="email">
            <a:extLst>
              <a:ext uri="{28A0092B-C50C-407E-A947-70E740481C1C}">
                <a14:useLocalDpi xmlns:a14="http://schemas.microsoft.com/office/drawing/2010/main"/>
              </a:ext>
            </a:extLst>
          </a:blip>
          <a:srcRect/>
          <a:stretch>
            <a:fillRect/>
          </a:stretch>
        </p:blipFill>
        <p:spPr bwMode="auto">
          <a:xfrm>
            <a:off x="611560" y="5013176"/>
            <a:ext cx="2376264" cy="1656184"/>
          </a:xfrm>
          <a:prstGeom prst="roundRect">
            <a:avLst/>
          </a:prstGeom>
          <a:noFill/>
          <a:ln w="9525">
            <a:noFill/>
            <a:miter lim="800000"/>
            <a:headEnd/>
            <a:tailEnd/>
          </a:ln>
          <a:effectLst>
            <a:glow rad="228600">
              <a:schemeClr val="accent4">
                <a:satMod val="175000"/>
                <a:alpha val="40000"/>
              </a:schemeClr>
            </a:glow>
          </a:effectLst>
        </p:spPr>
      </p:pic>
      <p:pic>
        <p:nvPicPr>
          <p:cNvPr id="13" name="Рисунок 12" descr="D:\МОЯ РАБОТА\фото работа\Семейные фото детей 4 группы\матвейка М\Новая папка\2.jpg"/>
          <p:cNvPicPr/>
          <p:nvPr/>
        </p:nvPicPr>
        <p:blipFill>
          <a:blip r:embed="rId10" cstate="email">
            <a:extLst>
              <a:ext uri="{28A0092B-C50C-407E-A947-70E740481C1C}">
                <a14:useLocalDpi xmlns:a14="http://schemas.microsoft.com/office/drawing/2010/main"/>
              </a:ext>
            </a:extLst>
          </a:blip>
          <a:srcRect/>
          <a:stretch>
            <a:fillRect/>
          </a:stretch>
        </p:blipFill>
        <p:spPr bwMode="auto">
          <a:xfrm>
            <a:off x="6732240" y="5229200"/>
            <a:ext cx="2232248" cy="1440160"/>
          </a:xfrm>
          <a:prstGeom prst="roundRect">
            <a:avLst/>
          </a:prstGeom>
          <a:noFill/>
          <a:ln w="9525">
            <a:noFill/>
            <a:miter lim="800000"/>
            <a:headEnd/>
            <a:tailEnd/>
          </a:ln>
          <a:effectLst>
            <a:glow rad="228600">
              <a:schemeClr val="accent4">
                <a:satMod val="175000"/>
                <a:alpha val="40000"/>
              </a:schemeClr>
            </a:glow>
          </a:effectLst>
        </p:spPr>
      </p:pic>
      <p:sp>
        <p:nvSpPr>
          <p:cNvPr id="14" name="TextBox 13"/>
          <p:cNvSpPr txBox="1"/>
          <p:nvPr/>
        </p:nvSpPr>
        <p:spPr>
          <a:xfrm>
            <a:off x="2699792" y="1412776"/>
            <a:ext cx="3528392" cy="2554545"/>
          </a:xfrm>
          <a:prstGeom prst="rect">
            <a:avLst/>
          </a:prstGeom>
          <a:noFill/>
        </p:spPr>
        <p:txBody>
          <a:bodyPr wrap="square" rtlCol="0">
            <a:spAutoFit/>
          </a:bodyPr>
          <a:lstStyle/>
          <a:p>
            <a:pPr algn="ctr"/>
            <a:r>
              <a:rPr lang="ru-RU" sz="2400" dirty="0" smtClean="0">
                <a:solidFill>
                  <a:srgbClr val="7030A0"/>
                </a:solidFill>
                <a:latin typeface="Comic Sans MS" pitchFamily="66" charset="0"/>
              </a:rPr>
              <a:t>Полноценное питание ребенка – главная задача не только в саду, но и дома!</a:t>
            </a:r>
          </a:p>
          <a:p>
            <a:pPr algn="ctr"/>
            <a:r>
              <a:rPr lang="ru-RU" sz="2000" dirty="0" smtClean="0">
                <a:solidFill>
                  <a:srgbClr val="7030A0"/>
                </a:solidFill>
                <a:latin typeface="Comic Sans MS" pitchFamily="66" charset="0"/>
              </a:rPr>
              <a:t>ДЕЛИМСЯ СЕКРЕТАМИ ДОМАШНЕЙ КУХНИ!</a:t>
            </a:r>
            <a:endParaRPr lang="ru-RU" sz="2000" dirty="0">
              <a:solidFill>
                <a:srgbClr val="7030A0"/>
              </a:solidFill>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D:\НАДО!!!\ДЛЯ НАШЕЙ ГРУППЫ\Улыбка_шаблоны_чистые\1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11" name="Горизонтальный свиток 10"/>
          <p:cNvSpPr/>
          <p:nvPr/>
        </p:nvSpPr>
        <p:spPr>
          <a:xfrm>
            <a:off x="1043608" y="3212976"/>
            <a:ext cx="3960440" cy="3384376"/>
          </a:xfrm>
          <a:prstGeom prst="horizontalScroll">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Горизонтальный свиток 6"/>
          <p:cNvSpPr/>
          <p:nvPr/>
        </p:nvSpPr>
        <p:spPr>
          <a:xfrm rot="5400000">
            <a:off x="3923928" y="1628800"/>
            <a:ext cx="6480720" cy="3600400"/>
          </a:xfrm>
          <a:prstGeom prst="horizontalScroll">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Горизонтальный свиток 3"/>
          <p:cNvSpPr/>
          <p:nvPr/>
        </p:nvSpPr>
        <p:spPr>
          <a:xfrm>
            <a:off x="251520" y="0"/>
            <a:ext cx="4968552" cy="3501008"/>
          </a:xfrm>
          <a:prstGeom prst="horizontalScroll">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755576" y="836712"/>
            <a:ext cx="4302224" cy="2123658"/>
          </a:xfrm>
          <a:prstGeom prst="rect">
            <a:avLst/>
          </a:prstGeom>
        </p:spPr>
        <p:txBody>
          <a:bodyPr wrap="square">
            <a:spAutoFit/>
          </a:bodyPr>
          <a:lstStyle/>
          <a:p>
            <a:r>
              <a:rPr lang="ru-RU" sz="1200" b="1" dirty="0" smtClean="0">
                <a:solidFill>
                  <a:srgbClr val="7030A0"/>
                </a:solidFill>
                <a:latin typeface="Comic Sans MS" pitchFamily="66" charset="0"/>
              </a:rPr>
              <a:t>Ингредиенты:</a:t>
            </a:r>
          </a:p>
          <a:p>
            <a:r>
              <a:rPr lang="ru-RU" sz="1200" dirty="0" smtClean="0">
                <a:solidFill>
                  <a:srgbClr val="7030A0"/>
                </a:solidFill>
                <a:latin typeface="Comic Sans MS" pitchFamily="66" charset="0"/>
              </a:rPr>
              <a:t>3-5 белых грибов,</a:t>
            </a:r>
            <a:br>
              <a:rPr lang="ru-RU" sz="1200" dirty="0" smtClean="0">
                <a:solidFill>
                  <a:srgbClr val="7030A0"/>
                </a:solidFill>
                <a:latin typeface="Comic Sans MS" pitchFamily="66" charset="0"/>
              </a:rPr>
            </a:br>
            <a:r>
              <a:rPr lang="ru-RU" sz="1200" dirty="0" smtClean="0">
                <a:solidFill>
                  <a:srgbClr val="7030A0"/>
                </a:solidFill>
                <a:latin typeface="Comic Sans MS" pitchFamily="66" charset="0"/>
              </a:rPr>
              <a:t>1 луковица,</a:t>
            </a:r>
            <a:br>
              <a:rPr lang="ru-RU" sz="1200" dirty="0" smtClean="0">
                <a:solidFill>
                  <a:srgbClr val="7030A0"/>
                </a:solidFill>
                <a:latin typeface="Comic Sans MS" pitchFamily="66" charset="0"/>
              </a:rPr>
            </a:br>
            <a:r>
              <a:rPr lang="ru-RU" sz="1200" dirty="0" smtClean="0">
                <a:solidFill>
                  <a:srgbClr val="7030A0"/>
                </a:solidFill>
                <a:latin typeface="Comic Sans MS" pitchFamily="66" charset="0"/>
              </a:rPr>
              <a:t>2 ст. л. масла растительного,</a:t>
            </a:r>
            <a:br>
              <a:rPr lang="ru-RU" sz="1200" dirty="0" smtClean="0">
                <a:solidFill>
                  <a:srgbClr val="7030A0"/>
                </a:solidFill>
                <a:latin typeface="Comic Sans MS" pitchFamily="66" charset="0"/>
              </a:rPr>
            </a:br>
            <a:r>
              <a:rPr lang="ru-RU" sz="1200" dirty="0" smtClean="0">
                <a:solidFill>
                  <a:srgbClr val="7030A0"/>
                </a:solidFill>
                <a:latin typeface="Comic Sans MS" pitchFamily="66" charset="0"/>
              </a:rPr>
              <a:t>2 ст. л. масла сливочного,</a:t>
            </a:r>
            <a:br>
              <a:rPr lang="ru-RU" sz="1200" dirty="0" smtClean="0">
                <a:solidFill>
                  <a:srgbClr val="7030A0"/>
                </a:solidFill>
                <a:latin typeface="Comic Sans MS" pitchFamily="66" charset="0"/>
              </a:rPr>
            </a:br>
            <a:r>
              <a:rPr lang="ru-RU" sz="1200" dirty="0" smtClean="0">
                <a:solidFill>
                  <a:srgbClr val="7030A0"/>
                </a:solidFill>
                <a:latin typeface="Comic Sans MS" pitchFamily="66" charset="0"/>
              </a:rPr>
              <a:t>3 яйца (для блинчиков),</a:t>
            </a:r>
            <a:br>
              <a:rPr lang="ru-RU" sz="1200" dirty="0" smtClean="0">
                <a:solidFill>
                  <a:srgbClr val="7030A0"/>
                </a:solidFill>
                <a:latin typeface="Comic Sans MS" pitchFamily="66" charset="0"/>
              </a:rPr>
            </a:br>
            <a:r>
              <a:rPr lang="ru-RU" sz="1200" dirty="0" smtClean="0">
                <a:solidFill>
                  <a:srgbClr val="7030A0"/>
                </a:solidFill>
                <a:latin typeface="Comic Sans MS" pitchFamily="66" charset="0"/>
              </a:rPr>
              <a:t>180 мл молока (для блинчиков),</a:t>
            </a:r>
            <a:br>
              <a:rPr lang="ru-RU" sz="1200" dirty="0" smtClean="0">
                <a:solidFill>
                  <a:srgbClr val="7030A0"/>
                </a:solidFill>
                <a:latin typeface="Comic Sans MS" pitchFamily="66" charset="0"/>
              </a:rPr>
            </a:br>
            <a:r>
              <a:rPr lang="ru-RU" sz="1200" dirty="0" smtClean="0">
                <a:solidFill>
                  <a:srgbClr val="7030A0"/>
                </a:solidFill>
                <a:latin typeface="Comic Sans MS" pitchFamily="66" charset="0"/>
              </a:rPr>
              <a:t>80 г муки пшеничной высшего сорта (для блинчиков),</a:t>
            </a:r>
            <a:br>
              <a:rPr lang="ru-RU" sz="1200" dirty="0" smtClean="0">
                <a:solidFill>
                  <a:srgbClr val="7030A0"/>
                </a:solidFill>
                <a:latin typeface="Comic Sans MS" pitchFamily="66" charset="0"/>
              </a:rPr>
            </a:br>
            <a:r>
              <a:rPr lang="ru-RU" sz="1200" dirty="0" smtClean="0">
                <a:solidFill>
                  <a:srgbClr val="7030A0"/>
                </a:solidFill>
                <a:latin typeface="Comic Sans MS" pitchFamily="66" charset="0"/>
              </a:rPr>
              <a:t>2 ст. л. масла растительного (для блинчиков),</a:t>
            </a:r>
            <a:br>
              <a:rPr lang="ru-RU" sz="1200" dirty="0" smtClean="0">
                <a:solidFill>
                  <a:srgbClr val="7030A0"/>
                </a:solidFill>
                <a:latin typeface="Comic Sans MS" pitchFamily="66" charset="0"/>
              </a:rPr>
            </a:br>
            <a:r>
              <a:rPr lang="ru-RU" sz="1200" dirty="0" smtClean="0">
                <a:solidFill>
                  <a:srgbClr val="7030A0"/>
                </a:solidFill>
                <a:latin typeface="Comic Sans MS" pitchFamily="66" charset="0"/>
              </a:rPr>
              <a:t>соль (для блинчиков) по вкусу.</a:t>
            </a:r>
          </a:p>
          <a:p>
            <a:r>
              <a:rPr lang="ru-RU" sz="1200" dirty="0" smtClean="0">
                <a:solidFill>
                  <a:srgbClr val="7030A0"/>
                </a:solidFill>
                <a:latin typeface="Comic Sans MS" pitchFamily="66" charset="0"/>
              </a:rPr>
              <a:t>                                          Рецепт от Настиной мамы</a:t>
            </a:r>
            <a:endParaRPr lang="ru-RU" sz="1200" dirty="0">
              <a:solidFill>
                <a:srgbClr val="7030A0"/>
              </a:solidFill>
              <a:latin typeface="Comic Sans MS" pitchFamily="66" charset="0"/>
            </a:endParaRPr>
          </a:p>
        </p:txBody>
      </p:sp>
      <p:sp>
        <p:nvSpPr>
          <p:cNvPr id="3" name="TextBox 2"/>
          <p:cNvSpPr txBox="1"/>
          <p:nvPr/>
        </p:nvSpPr>
        <p:spPr>
          <a:xfrm>
            <a:off x="1187624" y="548680"/>
            <a:ext cx="2547492" cy="369332"/>
          </a:xfrm>
          <a:prstGeom prst="rect">
            <a:avLst/>
          </a:prstGeom>
          <a:noFill/>
        </p:spPr>
        <p:txBody>
          <a:bodyPr wrap="none" rtlCol="0">
            <a:spAutoFit/>
          </a:bodyPr>
          <a:lstStyle/>
          <a:p>
            <a:r>
              <a:rPr lang="ru-RU" b="1" dirty="0" smtClean="0">
                <a:latin typeface="Comic Sans MS" pitchFamily="66" charset="0"/>
              </a:rPr>
              <a:t>Блинчики с грибами</a:t>
            </a:r>
            <a:endParaRPr lang="ru-RU" b="1" dirty="0">
              <a:latin typeface="Comic Sans MS" pitchFamily="66" charset="0"/>
            </a:endParaRPr>
          </a:p>
        </p:txBody>
      </p:sp>
      <p:sp>
        <p:nvSpPr>
          <p:cNvPr id="5" name="Прямоугольник 4"/>
          <p:cNvSpPr/>
          <p:nvPr/>
        </p:nvSpPr>
        <p:spPr>
          <a:xfrm>
            <a:off x="6012160" y="1041023"/>
            <a:ext cx="2592288" cy="5816977"/>
          </a:xfrm>
          <a:prstGeom prst="rect">
            <a:avLst/>
          </a:prstGeom>
        </p:spPr>
        <p:txBody>
          <a:bodyPr wrap="square">
            <a:spAutoFit/>
          </a:bodyPr>
          <a:lstStyle/>
          <a:p>
            <a:r>
              <a:rPr lang="ru-RU" sz="1200" b="1" dirty="0" smtClean="0">
                <a:latin typeface="Comic Sans MS" pitchFamily="66" charset="0"/>
              </a:rPr>
              <a:t>для теста:</a:t>
            </a:r>
          </a:p>
          <a:p>
            <a:r>
              <a:rPr lang="ru-RU" sz="1200" dirty="0" smtClean="0">
                <a:latin typeface="Comic Sans MS" pitchFamily="66" charset="0"/>
              </a:rPr>
              <a:t>майонез - 1 стакан</a:t>
            </a:r>
          </a:p>
          <a:p>
            <a:r>
              <a:rPr lang="ru-RU" sz="1200" dirty="0" smtClean="0">
                <a:latin typeface="Comic Sans MS" pitchFamily="66" charset="0"/>
              </a:rPr>
              <a:t>сода - 1 ч.л.</a:t>
            </a:r>
          </a:p>
          <a:p>
            <a:r>
              <a:rPr lang="ru-RU" sz="1200" dirty="0" smtClean="0">
                <a:latin typeface="Comic Sans MS" pitchFamily="66" charset="0"/>
              </a:rPr>
              <a:t>яйцо - 2 шт.</a:t>
            </a:r>
          </a:p>
          <a:p>
            <a:r>
              <a:rPr lang="ru-RU" sz="1200" dirty="0" smtClean="0">
                <a:latin typeface="Comic Sans MS" pitchFamily="66" charset="0"/>
              </a:rPr>
              <a:t>мука - 1 стакан</a:t>
            </a:r>
          </a:p>
          <a:p>
            <a:r>
              <a:rPr lang="ru-RU" sz="1200" dirty="0" smtClean="0">
                <a:latin typeface="Comic Sans MS" pitchFamily="66" charset="0"/>
              </a:rPr>
              <a:t>соль - 1 ч.л.</a:t>
            </a:r>
          </a:p>
          <a:p>
            <a:r>
              <a:rPr lang="ru-RU" sz="1200" dirty="0" smtClean="0">
                <a:latin typeface="Comic Sans MS" pitchFamily="66" charset="0"/>
              </a:rPr>
              <a:t>растительное масло</a:t>
            </a:r>
          </a:p>
          <a:p>
            <a:r>
              <a:rPr lang="ru-RU" sz="1200" b="1" dirty="0" smtClean="0">
                <a:latin typeface="Comic Sans MS" pitchFamily="66" charset="0"/>
              </a:rPr>
              <a:t>для начинки:</a:t>
            </a:r>
          </a:p>
          <a:p>
            <a:r>
              <a:rPr lang="ru-RU" sz="1200" dirty="0" smtClean="0">
                <a:latin typeface="Comic Sans MS" pitchFamily="66" charset="0"/>
              </a:rPr>
              <a:t>сайра (консервированная) - 1 банка</a:t>
            </a:r>
          </a:p>
          <a:p>
            <a:r>
              <a:rPr lang="ru-RU" sz="1200" dirty="0" smtClean="0">
                <a:latin typeface="Comic Sans MS" pitchFamily="66" charset="0"/>
              </a:rPr>
              <a:t>лук репчатый - 1 шт.</a:t>
            </a:r>
          </a:p>
          <a:p>
            <a:r>
              <a:rPr lang="ru-RU" sz="1200" dirty="0" smtClean="0">
                <a:latin typeface="Comic Sans MS" pitchFamily="66" charset="0"/>
              </a:rPr>
              <a:t>картофель - 3 шт.</a:t>
            </a:r>
          </a:p>
          <a:p>
            <a:r>
              <a:rPr lang="ru-RU" sz="1200" dirty="0" smtClean="0">
                <a:latin typeface="Comic Sans MS" pitchFamily="66" charset="0"/>
              </a:rPr>
              <a:t>Майонез, соду смешать и оставить на 10 минут. В майонезную смесь добавить яйца, муку и соль, хорошо перемешать.</a:t>
            </a:r>
          </a:p>
          <a:p>
            <a:r>
              <a:rPr lang="ru-RU" sz="1200" dirty="0" smtClean="0">
                <a:latin typeface="Comic Sans MS" pitchFamily="66" charset="0"/>
              </a:rPr>
              <a:t>Картофель очистить и нарезать пластинками, луковицу нарезать кольцами.</a:t>
            </a:r>
          </a:p>
          <a:p>
            <a:r>
              <a:rPr lang="ru-RU" sz="1200" dirty="0" smtClean="0">
                <a:latin typeface="Comic Sans MS" pitchFamily="66" charset="0"/>
              </a:rPr>
              <a:t>В глубокую смазанную маслом форму вылить половину теста. Сверху раскрошить рыбу, на нее уложить слой картофеля и сверху - кольца лука. Залить все оставшимся тестом.</a:t>
            </a:r>
          </a:p>
          <a:p>
            <a:r>
              <a:rPr lang="ru-RU" sz="1200" dirty="0" smtClean="0">
                <a:latin typeface="Comic Sans MS" pitchFamily="66" charset="0"/>
              </a:rPr>
              <a:t>Поставить в нагретую до 220С духовку и, когда пирог подрумянится, убавить огонь. Выпекать до готовности.</a:t>
            </a:r>
          </a:p>
          <a:p>
            <a:endParaRPr lang="ru-RU" sz="1200" dirty="0">
              <a:latin typeface="Comic Sans MS" pitchFamily="66" charset="0"/>
            </a:endParaRPr>
          </a:p>
        </p:txBody>
      </p:sp>
      <p:sp>
        <p:nvSpPr>
          <p:cNvPr id="8" name="Прямоугольник 7"/>
          <p:cNvSpPr/>
          <p:nvPr/>
        </p:nvSpPr>
        <p:spPr>
          <a:xfrm>
            <a:off x="5940152" y="332656"/>
            <a:ext cx="2376264" cy="584775"/>
          </a:xfrm>
          <a:prstGeom prst="rect">
            <a:avLst/>
          </a:prstGeom>
          <a:noFill/>
        </p:spPr>
        <p:txBody>
          <a:bodyPr wrap="square" lIns="91440" tIns="45720" rIns="91440" bIns="45720">
            <a:spAutoFit/>
          </a:bodyPr>
          <a:lstStyle/>
          <a:p>
            <a:pPr algn="ctr"/>
            <a:r>
              <a:rPr lang="ru-RU" sz="1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Рыбный пирог от мамы Даши</a:t>
            </a:r>
            <a:endParaRPr lang="ru-RU" sz="1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9" name="Прямоугольник 8"/>
          <p:cNvSpPr/>
          <p:nvPr/>
        </p:nvSpPr>
        <p:spPr>
          <a:xfrm>
            <a:off x="1547664" y="3645024"/>
            <a:ext cx="2734531" cy="369332"/>
          </a:xfrm>
          <a:prstGeom prst="rect">
            <a:avLst/>
          </a:prstGeom>
        </p:spPr>
        <p:txBody>
          <a:bodyPr wrap="none">
            <a:spAutoFit/>
          </a:bodyPr>
          <a:lstStyle/>
          <a:p>
            <a:r>
              <a:rPr lang="ru-RU" b="1" i="1" dirty="0" smtClean="0">
                <a:solidFill>
                  <a:srgbClr val="7030A0"/>
                </a:solidFill>
              </a:rPr>
              <a:t>Зеленый весенний салат</a:t>
            </a:r>
            <a:endParaRPr lang="ru-RU" b="1" i="1" dirty="0">
              <a:solidFill>
                <a:srgbClr val="7030A0"/>
              </a:solidFill>
            </a:endParaRPr>
          </a:p>
        </p:txBody>
      </p:sp>
      <p:sp>
        <p:nvSpPr>
          <p:cNvPr id="10" name="Прямоугольник 9"/>
          <p:cNvSpPr/>
          <p:nvPr/>
        </p:nvSpPr>
        <p:spPr>
          <a:xfrm>
            <a:off x="1979712" y="4005064"/>
            <a:ext cx="4572000" cy="1815882"/>
          </a:xfrm>
          <a:prstGeom prst="rect">
            <a:avLst/>
          </a:prstGeom>
        </p:spPr>
        <p:txBody>
          <a:bodyPr>
            <a:spAutoFit/>
          </a:bodyPr>
          <a:lstStyle/>
          <a:p>
            <a:r>
              <a:rPr lang="ru-RU" sz="1400" b="1" dirty="0" smtClean="0">
                <a:latin typeface="Comic Sans MS" pitchFamily="66" charset="0"/>
              </a:rPr>
              <a:t>Ингредиенты:</a:t>
            </a:r>
            <a:r>
              <a:rPr lang="ru-RU" sz="1400" dirty="0" smtClean="0">
                <a:latin typeface="Comic Sans MS" pitchFamily="66" charset="0"/>
              </a:rPr>
              <a:t/>
            </a:r>
            <a:br>
              <a:rPr lang="ru-RU" sz="1400" dirty="0" smtClean="0">
                <a:latin typeface="Comic Sans MS" pitchFamily="66" charset="0"/>
              </a:rPr>
            </a:br>
            <a:r>
              <a:rPr lang="ru-RU" sz="1400" dirty="0" smtClean="0">
                <a:latin typeface="Comic Sans MS" pitchFamily="66" charset="0"/>
              </a:rPr>
              <a:t>Салат зеленый - 500 г, </a:t>
            </a:r>
            <a:br>
              <a:rPr lang="ru-RU" sz="1400" dirty="0" smtClean="0">
                <a:latin typeface="Comic Sans MS" pitchFamily="66" charset="0"/>
              </a:rPr>
            </a:br>
            <a:r>
              <a:rPr lang="ru-RU" sz="1400" dirty="0" smtClean="0">
                <a:latin typeface="Comic Sans MS" pitchFamily="66" charset="0"/>
              </a:rPr>
              <a:t>редис - 2 пучка, </a:t>
            </a:r>
            <a:br>
              <a:rPr lang="ru-RU" sz="1400" dirty="0" smtClean="0">
                <a:latin typeface="Comic Sans MS" pitchFamily="66" charset="0"/>
              </a:rPr>
            </a:br>
            <a:r>
              <a:rPr lang="ru-RU" sz="1400" dirty="0" smtClean="0">
                <a:latin typeface="Comic Sans MS" pitchFamily="66" charset="0"/>
              </a:rPr>
              <a:t>огурец свежий - 2-3 шт.,</a:t>
            </a:r>
            <a:br>
              <a:rPr lang="ru-RU" sz="1400" dirty="0" smtClean="0">
                <a:latin typeface="Comic Sans MS" pitchFamily="66" charset="0"/>
              </a:rPr>
            </a:br>
            <a:r>
              <a:rPr lang="ru-RU" sz="1400" dirty="0" smtClean="0">
                <a:latin typeface="Comic Sans MS" pitchFamily="66" charset="0"/>
              </a:rPr>
              <a:t>лук зеленый,</a:t>
            </a:r>
            <a:br>
              <a:rPr lang="ru-RU" sz="1400" dirty="0" smtClean="0">
                <a:latin typeface="Comic Sans MS" pitchFamily="66" charset="0"/>
              </a:rPr>
            </a:br>
            <a:r>
              <a:rPr lang="ru-RU" sz="1400" dirty="0" smtClean="0">
                <a:latin typeface="Comic Sans MS" pitchFamily="66" charset="0"/>
              </a:rPr>
              <a:t>укроп (зелень),</a:t>
            </a:r>
            <a:br>
              <a:rPr lang="ru-RU" sz="1400" dirty="0" smtClean="0">
                <a:latin typeface="Comic Sans MS" pitchFamily="66" charset="0"/>
              </a:rPr>
            </a:br>
            <a:r>
              <a:rPr lang="ru-RU" sz="1400" dirty="0" smtClean="0">
                <a:latin typeface="Comic Sans MS" pitchFamily="66" charset="0"/>
              </a:rPr>
              <a:t>соль - по вкусу,</a:t>
            </a:r>
            <a:br>
              <a:rPr lang="ru-RU" sz="1400" dirty="0" smtClean="0">
                <a:latin typeface="Comic Sans MS" pitchFamily="66" charset="0"/>
              </a:rPr>
            </a:br>
            <a:r>
              <a:rPr lang="ru-RU" sz="1400" dirty="0" smtClean="0">
                <a:latin typeface="Comic Sans MS" pitchFamily="66" charset="0"/>
              </a:rPr>
              <a:t>сметана.</a:t>
            </a:r>
            <a:endParaRPr lang="ru-RU" sz="1400" dirty="0">
              <a:latin typeface="Comic Sans MS" pitchFamily="66" charset="0"/>
            </a:endParaRPr>
          </a:p>
        </p:txBody>
      </p:sp>
      <p:sp>
        <p:nvSpPr>
          <p:cNvPr id="13" name="TextBox 12"/>
          <p:cNvSpPr txBox="1"/>
          <p:nvPr/>
        </p:nvSpPr>
        <p:spPr>
          <a:xfrm>
            <a:off x="1835696" y="5733256"/>
            <a:ext cx="2714205" cy="338554"/>
          </a:xfrm>
          <a:prstGeom prst="rect">
            <a:avLst/>
          </a:prstGeom>
          <a:noFill/>
        </p:spPr>
        <p:txBody>
          <a:bodyPr wrap="none" rtlCol="0">
            <a:spAutoFit/>
          </a:bodyPr>
          <a:lstStyle/>
          <a:p>
            <a:r>
              <a:rPr lang="ru-RU" sz="1600" dirty="0" smtClean="0">
                <a:solidFill>
                  <a:srgbClr val="7030A0"/>
                </a:solidFill>
                <a:latin typeface="Comic Sans MS" pitchFamily="66" charset="0"/>
              </a:rPr>
              <a:t>Салатик от Ириной мамы</a:t>
            </a:r>
            <a:endParaRPr lang="ru-RU" sz="1600" dirty="0">
              <a:solidFill>
                <a:srgbClr val="7030A0"/>
              </a:solidFill>
              <a:latin typeface="Comic Sans MS" pitchFamily="66"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D:\НАДО!!!\ДЛЯ НАШЕЙ ГРУППЫ\Улыбка_шаблоны_чистые\1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5" name="Прямоугольник 4"/>
          <p:cNvSpPr/>
          <p:nvPr/>
        </p:nvSpPr>
        <p:spPr>
          <a:xfrm>
            <a:off x="2936441" y="332656"/>
            <a:ext cx="3528338" cy="584775"/>
          </a:xfrm>
          <a:prstGeom prst="rect">
            <a:avLst/>
          </a:prstGeom>
          <a:noFill/>
        </p:spPr>
        <p:txBody>
          <a:bodyPr wrap="none" lIns="91440" tIns="45720" rIns="91440" bIns="45720">
            <a:spAutoFit/>
          </a:bodyPr>
          <a:lstStyle/>
          <a:p>
            <a:pPr algn="ctr"/>
            <a:r>
              <a:rPr lang="ru-RU"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Наши увлечения</a:t>
            </a:r>
            <a:endParaRPr lang="ru-RU"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6" name="Рисунок 5" descr="D:\МОЯ РАБОТА\фото работа\Семейные фото детей 4 группы\для  сада\022.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188640"/>
            <a:ext cx="2016224" cy="1368152"/>
          </a:xfrm>
          <a:prstGeom prst="roundRect">
            <a:avLst/>
          </a:prstGeom>
          <a:noFill/>
          <a:ln w="9525">
            <a:noFill/>
            <a:miter lim="800000"/>
            <a:headEnd/>
            <a:tailEnd/>
          </a:ln>
          <a:effectLst>
            <a:glow rad="228600">
              <a:schemeClr val="accent4">
                <a:satMod val="175000"/>
                <a:alpha val="40000"/>
              </a:schemeClr>
            </a:glow>
          </a:effectLst>
        </p:spPr>
      </p:pic>
      <p:pic>
        <p:nvPicPr>
          <p:cNvPr id="7" name="Рисунок 6" descr="D:\МОЯ РАБОТА\фото работа\Семейные фото детей 4 группы\для  сада\045.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7020272" y="1988840"/>
            <a:ext cx="1944216" cy="1440160"/>
          </a:xfrm>
          <a:prstGeom prst="roundRect">
            <a:avLst/>
          </a:prstGeom>
          <a:noFill/>
          <a:ln w="9525">
            <a:noFill/>
            <a:miter lim="800000"/>
            <a:headEnd/>
            <a:tailEnd/>
          </a:ln>
          <a:effectLst>
            <a:glow rad="228600">
              <a:schemeClr val="accent4">
                <a:satMod val="175000"/>
                <a:alpha val="40000"/>
              </a:schemeClr>
            </a:glow>
          </a:effectLst>
        </p:spPr>
      </p:pic>
      <p:pic>
        <p:nvPicPr>
          <p:cNvPr id="8" name="Рисунок 7" descr="D:\МОЯ РАБОТА\фото работа\Семейные фото детей 4 группы\кирилл\Я хочу быть ...., когда вырасту!\S7307309.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7020272" y="260648"/>
            <a:ext cx="1944216" cy="1584176"/>
          </a:xfrm>
          <a:prstGeom prst="roundRect">
            <a:avLst/>
          </a:prstGeom>
          <a:noFill/>
          <a:ln w="9525">
            <a:noFill/>
            <a:miter lim="800000"/>
            <a:headEnd/>
            <a:tailEnd/>
          </a:ln>
          <a:effectLst>
            <a:glow rad="228600">
              <a:schemeClr val="accent4">
                <a:satMod val="175000"/>
                <a:alpha val="40000"/>
              </a:schemeClr>
            </a:glow>
          </a:effectLst>
        </p:spPr>
      </p:pic>
      <p:pic>
        <p:nvPicPr>
          <p:cNvPr id="10" name="Рисунок 9" descr="D:\МОЯ РАБОТА\фото работа\Семейные фото детей 4 группы\Саша с\Самуйленко Саша\Дома\Скочим)).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3059832" y="4581128"/>
            <a:ext cx="3024336" cy="1960538"/>
          </a:xfrm>
          <a:prstGeom prst="roundRect">
            <a:avLst/>
          </a:prstGeom>
          <a:noFill/>
          <a:ln w="9525">
            <a:noFill/>
            <a:miter lim="800000"/>
            <a:headEnd/>
            <a:tailEnd/>
          </a:ln>
          <a:effectLst>
            <a:glow rad="228600">
              <a:schemeClr val="accent4">
                <a:satMod val="175000"/>
                <a:alpha val="40000"/>
              </a:schemeClr>
            </a:glow>
          </a:effectLst>
        </p:spPr>
      </p:pic>
      <p:pic>
        <p:nvPicPr>
          <p:cNvPr id="12" name="Рисунок 11" descr="D:\МОЯ РАБОТА\фото работа\Семейные фото детей 4 группы\настя к\фото для сада\P3060440.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251520" y="1844824"/>
            <a:ext cx="1872208" cy="1296144"/>
          </a:xfrm>
          <a:prstGeom prst="roundRect">
            <a:avLst/>
          </a:prstGeom>
          <a:noFill/>
          <a:ln w="9525">
            <a:noFill/>
            <a:miter lim="800000"/>
            <a:headEnd/>
            <a:tailEnd/>
          </a:ln>
          <a:effectLst>
            <a:glow rad="228600">
              <a:schemeClr val="accent4">
                <a:satMod val="175000"/>
                <a:alpha val="40000"/>
              </a:schemeClr>
            </a:glow>
          </a:effectLst>
        </p:spPr>
      </p:pic>
      <p:pic>
        <p:nvPicPr>
          <p:cNvPr id="9" name="Рисунок 8" descr="D:\МОЯ РАБОТА\фото работа\Семейные фото детей 4 группы\кирилл\Я так отдыхаю и развлекаюсь!!!\S7305152.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7092280" y="3789040"/>
            <a:ext cx="1872208" cy="2448272"/>
          </a:xfrm>
          <a:prstGeom prst="roundRect">
            <a:avLst/>
          </a:prstGeom>
          <a:noFill/>
          <a:ln w="9525">
            <a:noFill/>
            <a:miter lim="800000"/>
            <a:headEnd/>
            <a:tailEnd/>
          </a:ln>
          <a:effectLst>
            <a:glow rad="228600">
              <a:schemeClr val="accent4">
                <a:satMod val="175000"/>
                <a:alpha val="40000"/>
              </a:schemeClr>
            </a:glow>
          </a:effectLst>
        </p:spPr>
      </p:pic>
      <p:pic>
        <p:nvPicPr>
          <p:cNvPr id="13" name="Рисунок 12" descr="D:\МОЯ РАБОТА\фото работа\Семейные фото детей 4 группы\Саша с\Самуйленко Саша\Спорт\Больше всего Саша любит пинать мячи (просто ОООчень любит, только мама не фотографирует почему-то))) Только эта фотография с мячем).JPG"/>
          <p:cNvPicPr/>
          <p:nvPr/>
        </p:nvPicPr>
        <p:blipFill>
          <a:blip r:embed="rId9" cstate="email">
            <a:extLst>
              <a:ext uri="{28A0092B-C50C-407E-A947-70E740481C1C}">
                <a14:useLocalDpi xmlns:a14="http://schemas.microsoft.com/office/drawing/2010/main"/>
              </a:ext>
            </a:extLst>
          </a:blip>
          <a:srcRect/>
          <a:stretch>
            <a:fillRect/>
          </a:stretch>
        </p:blipFill>
        <p:spPr bwMode="auto">
          <a:xfrm>
            <a:off x="179512" y="3717032"/>
            <a:ext cx="1872208" cy="2376264"/>
          </a:xfrm>
          <a:prstGeom prst="roundRect">
            <a:avLst/>
          </a:prstGeom>
          <a:noFill/>
          <a:ln w="9525">
            <a:noFill/>
            <a:miter lim="800000"/>
            <a:headEnd/>
            <a:tailEnd/>
          </a:ln>
          <a:effectLst>
            <a:glow rad="228600">
              <a:schemeClr val="accent4">
                <a:satMod val="175000"/>
                <a:alpha val="40000"/>
              </a:schemeClr>
            </a:glow>
          </a:effectLst>
        </p:spPr>
      </p:pic>
      <p:sp>
        <p:nvSpPr>
          <p:cNvPr id="14" name="TextBox 13"/>
          <p:cNvSpPr txBox="1"/>
          <p:nvPr/>
        </p:nvSpPr>
        <p:spPr>
          <a:xfrm>
            <a:off x="2629768" y="1124744"/>
            <a:ext cx="3233578" cy="646331"/>
          </a:xfrm>
          <a:prstGeom prst="rect">
            <a:avLst/>
          </a:prstGeom>
          <a:noFill/>
        </p:spPr>
        <p:txBody>
          <a:bodyPr wrap="none" rtlCol="0">
            <a:spAutoFit/>
          </a:bodyPr>
          <a:lstStyle/>
          <a:p>
            <a:pPr algn="ctr"/>
            <a:r>
              <a:rPr lang="ru-RU" i="1" dirty="0" smtClean="0">
                <a:solidFill>
                  <a:srgbClr val="7030A0"/>
                </a:solidFill>
                <a:latin typeface="Comic Sans MS" pitchFamily="66" charset="0"/>
              </a:rPr>
              <a:t>Дети должны жить в мире</a:t>
            </a:r>
          </a:p>
          <a:p>
            <a:pPr algn="ctr"/>
            <a:r>
              <a:rPr lang="ru-RU" i="1" dirty="0" smtClean="0">
                <a:solidFill>
                  <a:srgbClr val="7030A0"/>
                </a:solidFill>
                <a:latin typeface="Comic Sans MS" pitchFamily="66" charset="0"/>
              </a:rPr>
              <a:t> творчества и  красоты</a:t>
            </a:r>
            <a:r>
              <a:rPr lang="ru-RU" dirty="0" smtClean="0">
                <a:solidFill>
                  <a:srgbClr val="7030A0"/>
                </a:solidFill>
                <a:latin typeface="Comic Sans MS" pitchFamily="66" charset="0"/>
              </a:rPr>
              <a:t>.</a:t>
            </a:r>
            <a:endParaRPr lang="ru-RU" dirty="0">
              <a:solidFill>
                <a:srgbClr val="7030A0"/>
              </a:solidFill>
              <a:latin typeface="Comic Sans MS" pitchFamily="66" charset="0"/>
            </a:endParaRPr>
          </a:p>
        </p:txBody>
      </p:sp>
      <p:sp>
        <p:nvSpPr>
          <p:cNvPr id="15" name="TextBox 14"/>
          <p:cNvSpPr txBox="1"/>
          <p:nvPr/>
        </p:nvSpPr>
        <p:spPr>
          <a:xfrm>
            <a:off x="2483768" y="2060848"/>
            <a:ext cx="4248472" cy="1631216"/>
          </a:xfrm>
          <a:prstGeom prst="rect">
            <a:avLst/>
          </a:prstGeom>
          <a:noFill/>
        </p:spPr>
        <p:txBody>
          <a:bodyPr wrap="square" rtlCol="0">
            <a:spAutoFit/>
          </a:bodyPr>
          <a:lstStyle/>
          <a:p>
            <a:pPr algn="ctr"/>
            <a:r>
              <a:rPr lang="ru-RU" sz="2000" dirty="0" smtClean="0">
                <a:solidFill>
                  <a:srgbClr val="7030A0"/>
                </a:solidFill>
                <a:latin typeface="Comic Sans MS" pitchFamily="66" charset="0"/>
              </a:rPr>
              <a:t>Духовная жизнь ребенка полна лишь тогда, когда он живет в мире сказок, творчества, воображения, фантазии, а без этого он засушенный цветок…</a:t>
            </a:r>
            <a:endParaRPr lang="ru-RU" sz="2000" dirty="0">
              <a:solidFill>
                <a:srgbClr val="7030A0"/>
              </a:solidFill>
              <a:latin typeface="Comic Sans MS"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D:\НАДО!!!\ДЛЯ НАШЕЙ ГРУППЫ\Улыбка_шаблоны_чистые\1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pic>
        <p:nvPicPr>
          <p:cNvPr id="5" name="Рисунок 4" descr="D:\МОЯ РАБОТА\фото работа\Семейные фото детей 4 группы\Саша с\Самуйленко Саша\Дома\Пробиваем двоички и троички (не знаю, правда что это, удары какие-то))).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332656"/>
            <a:ext cx="2304256" cy="1368152"/>
          </a:xfrm>
          <a:prstGeom prst="roundRect">
            <a:avLst/>
          </a:prstGeom>
          <a:noFill/>
          <a:ln w="9525">
            <a:noFill/>
            <a:miter lim="800000"/>
            <a:headEnd/>
            <a:tailEnd/>
          </a:ln>
          <a:effectLst>
            <a:glow rad="139700">
              <a:schemeClr val="accent4">
                <a:satMod val="175000"/>
                <a:alpha val="40000"/>
              </a:schemeClr>
            </a:glow>
          </a:effectLst>
        </p:spPr>
      </p:pic>
      <p:pic>
        <p:nvPicPr>
          <p:cNvPr id="6" name="Рисунок 5" descr="D:\МОЯ РАБОТА\фото работа\Семейные фото детей 4 группы\Саша с\Самуйленко Саша\Спорт\В 4 года Санька освоил ролики (может в этом году и я смогу))).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6804248" y="260648"/>
            <a:ext cx="2016224" cy="1512168"/>
          </a:xfrm>
          <a:prstGeom prst="roundRect">
            <a:avLst/>
          </a:prstGeom>
          <a:noFill/>
          <a:ln w="9525">
            <a:noFill/>
            <a:miter lim="800000"/>
            <a:headEnd/>
            <a:tailEnd/>
          </a:ln>
          <a:effectLst>
            <a:glow rad="228600">
              <a:schemeClr val="accent4">
                <a:satMod val="175000"/>
                <a:alpha val="40000"/>
              </a:schemeClr>
            </a:glow>
          </a:effectLst>
        </p:spPr>
      </p:pic>
      <p:pic>
        <p:nvPicPr>
          <p:cNvPr id="7" name="Рисунок 6" descr="D:\МОЯ РАБОТА\фото работа\Семейные фото детей 4 группы\Саша с\Самуйленко Саша\Отдых\Картинг- устраивали гонки, канечно же мама проиграла!))).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179512" y="1844824"/>
            <a:ext cx="2088232" cy="1368152"/>
          </a:xfrm>
          <a:prstGeom prst="roundRect">
            <a:avLst/>
          </a:prstGeom>
          <a:noFill/>
          <a:ln w="9525">
            <a:noFill/>
            <a:miter lim="800000"/>
            <a:headEnd/>
            <a:tailEnd/>
          </a:ln>
          <a:effectLst>
            <a:glow rad="228600">
              <a:schemeClr val="accent4">
                <a:satMod val="175000"/>
                <a:alpha val="40000"/>
              </a:schemeClr>
            </a:glow>
          </a:effectLst>
        </p:spPr>
      </p:pic>
      <p:pic>
        <p:nvPicPr>
          <p:cNvPr id="8" name="Рисунок 7" descr="D:\МОЯ РАБОТА\фото работа\Семейные фото детей 4 группы\яна\Садик\DSC02086.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6660232" y="4797152"/>
            <a:ext cx="1368152" cy="1728192"/>
          </a:xfrm>
          <a:prstGeom prst="roundRect">
            <a:avLst/>
          </a:prstGeom>
          <a:noFill/>
          <a:ln w="9525">
            <a:noFill/>
            <a:miter lim="800000"/>
            <a:headEnd/>
            <a:tailEnd/>
          </a:ln>
          <a:effectLst>
            <a:glow rad="228600">
              <a:schemeClr val="accent4">
                <a:satMod val="175000"/>
                <a:alpha val="40000"/>
              </a:schemeClr>
            </a:glow>
          </a:effectLst>
        </p:spPr>
      </p:pic>
      <p:pic>
        <p:nvPicPr>
          <p:cNvPr id="10" name="Рисунок 9" descr="D:\МОЯ РАБОТА\фото работа\Семейные фото детей 4 группы\настя к\фото для сада\SDC17330.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179512" y="3429000"/>
            <a:ext cx="1440160" cy="1872208"/>
          </a:xfrm>
          <a:prstGeom prst="roundRect">
            <a:avLst/>
          </a:prstGeom>
          <a:noFill/>
          <a:ln w="9525">
            <a:noFill/>
            <a:miter lim="800000"/>
            <a:headEnd/>
            <a:tailEnd/>
          </a:ln>
          <a:effectLst>
            <a:glow rad="228600">
              <a:schemeClr val="accent4">
                <a:satMod val="175000"/>
                <a:alpha val="40000"/>
              </a:schemeClr>
            </a:glow>
          </a:effectLst>
        </p:spPr>
      </p:pic>
      <p:pic>
        <p:nvPicPr>
          <p:cNvPr id="11" name="Рисунок 10" descr="D:\МОЯ РАБОТА\фото работа\Семейные фото детей 4 группы\настя к\фото для сада\SDC17313.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1259632" y="4725144"/>
            <a:ext cx="1368152" cy="1800200"/>
          </a:xfrm>
          <a:prstGeom prst="roundRect">
            <a:avLst/>
          </a:prstGeom>
          <a:noFill/>
          <a:ln w="9525">
            <a:noFill/>
            <a:miter lim="800000"/>
            <a:headEnd/>
            <a:tailEnd/>
          </a:ln>
          <a:effectLst>
            <a:glow rad="228600">
              <a:schemeClr val="accent4">
                <a:satMod val="175000"/>
                <a:alpha val="40000"/>
              </a:schemeClr>
            </a:glow>
          </a:effectLst>
        </p:spPr>
      </p:pic>
      <p:pic>
        <p:nvPicPr>
          <p:cNvPr id="12" name="Рисунок 11" descr="D:\МОЯ РАБОТА\фото работа\Семейные фото детей 4 группы\Саша с\Самуйленко Саша\Спорт\В этом году Санька научился здорово кататься!!.JPG"/>
          <p:cNvPicPr/>
          <p:nvPr/>
        </p:nvPicPr>
        <p:blipFill>
          <a:blip r:embed="rId9" cstate="email">
            <a:extLst>
              <a:ext uri="{28A0092B-C50C-407E-A947-70E740481C1C}">
                <a14:useLocalDpi xmlns:a14="http://schemas.microsoft.com/office/drawing/2010/main"/>
              </a:ext>
            </a:extLst>
          </a:blip>
          <a:srcRect/>
          <a:stretch>
            <a:fillRect/>
          </a:stretch>
        </p:blipFill>
        <p:spPr bwMode="auto">
          <a:xfrm>
            <a:off x="6948264" y="1916832"/>
            <a:ext cx="1944216" cy="1440160"/>
          </a:xfrm>
          <a:prstGeom prst="roundRect">
            <a:avLst/>
          </a:prstGeom>
          <a:noFill/>
          <a:ln w="9525">
            <a:noFill/>
            <a:miter lim="800000"/>
            <a:headEnd/>
            <a:tailEnd/>
          </a:ln>
          <a:effectLst>
            <a:glow rad="228600">
              <a:schemeClr val="accent4">
                <a:satMod val="175000"/>
                <a:alpha val="40000"/>
              </a:schemeClr>
            </a:glow>
          </a:effectLst>
        </p:spPr>
      </p:pic>
      <p:pic>
        <p:nvPicPr>
          <p:cNvPr id="9" name="Рисунок 8" descr="D:\МОЯ РАБОТА\фото работа\Семейные фото детей 4 группы\яна\Садик\DSC02175.JPG"/>
          <p:cNvPicPr/>
          <p:nvPr/>
        </p:nvPicPr>
        <p:blipFill>
          <a:blip r:embed="rId10" cstate="email">
            <a:extLst>
              <a:ext uri="{28A0092B-C50C-407E-A947-70E740481C1C}">
                <a14:useLocalDpi xmlns:a14="http://schemas.microsoft.com/office/drawing/2010/main"/>
              </a:ext>
            </a:extLst>
          </a:blip>
          <a:srcRect/>
          <a:stretch>
            <a:fillRect/>
          </a:stretch>
        </p:blipFill>
        <p:spPr bwMode="auto">
          <a:xfrm>
            <a:off x="7596336" y="3501008"/>
            <a:ext cx="1296144" cy="1656184"/>
          </a:xfrm>
          <a:prstGeom prst="roundRect">
            <a:avLst/>
          </a:prstGeom>
          <a:noFill/>
          <a:ln w="9525">
            <a:noFill/>
            <a:miter lim="800000"/>
            <a:headEnd/>
            <a:tailEnd/>
          </a:ln>
          <a:effectLst>
            <a:glow rad="228600">
              <a:schemeClr val="accent4">
                <a:satMod val="175000"/>
                <a:alpha val="40000"/>
              </a:schemeClr>
            </a:glow>
          </a:effectLst>
        </p:spPr>
      </p:pic>
      <p:sp>
        <p:nvSpPr>
          <p:cNvPr id="14" name="TextBox 13"/>
          <p:cNvSpPr txBox="1"/>
          <p:nvPr/>
        </p:nvSpPr>
        <p:spPr>
          <a:xfrm>
            <a:off x="2771800" y="1412776"/>
            <a:ext cx="3816424" cy="2031325"/>
          </a:xfrm>
          <a:prstGeom prst="rect">
            <a:avLst/>
          </a:prstGeom>
          <a:noFill/>
        </p:spPr>
        <p:txBody>
          <a:bodyPr wrap="square" rtlCol="0">
            <a:spAutoFit/>
          </a:bodyPr>
          <a:lstStyle/>
          <a:p>
            <a:pPr algn="ctr"/>
            <a:r>
              <a:rPr lang="ru-RU" dirty="0" smtClean="0">
                <a:solidFill>
                  <a:srgbClr val="7030A0"/>
                </a:solidFill>
                <a:latin typeface="Comic Sans MS" pitchFamily="66" charset="0"/>
              </a:rPr>
              <a:t>Наши ребята посещают различные кружки и секции: 5 детей ходят на танцы, 2 детей ходят на гимнастику, 6 детей ходят в бассейн, 3 ходят на борьбу и карате, 4 ходят в кружок по подготовке к школе.</a:t>
            </a:r>
            <a:endParaRPr lang="ru-RU" dirty="0">
              <a:solidFill>
                <a:srgbClr val="7030A0"/>
              </a:solidFill>
              <a:latin typeface="Comic Sans MS" pitchFamily="66" charset="0"/>
            </a:endParaRPr>
          </a:p>
        </p:txBody>
      </p:sp>
      <p:sp>
        <p:nvSpPr>
          <p:cNvPr id="15" name="TextBox 14"/>
          <p:cNvSpPr txBox="1"/>
          <p:nvPr/>
        </p:nvSpPr>
        <p:spPr>
          <a:xfrm>
            <a:off x="2771800" y="4221088"/>
            <a:ext cx="3672408" cy="1200329"/>
          </a:xfrm>
          <a:prstGeom prst="rect">
            <a:avLst/>
          </a:prstGeom>
          <a:noFill/>
        </p:spPr>
        <p:txBody>
          <a:bodyPr wrap="square" rtlCol="0">
            <a:spAutoFit/>
          </a:bodyPr>
          <a:lstStyle/>
          <a:p>
            <a:pPr algn="ctr"/>
            <a:r>
              <a:rPr lang="ru-RU" dirty="0" smtClean="0">
                <a:solidFill>
                  <a:srgbClr val="7030A0"/>
                </a:solidFill>
                <a:latin typeface="Comic Sans MS" pitchFamily="66" charset="0"/>
              </a:rPr>
              <a:t>В саду вся группа посещает уроки хореографии,  бассейн, вокальный и  театрализованный кружки.</a:t>
            </a:r>
            <a:endParaRPr lang="ru-RU" dirty="0">
              <a:solidFill>
                <a:srgbClr val="7030A0"/>
              </a:solidFill>
              <a:latin typeface="Comic Sans MS"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D:\НАДО!!!\ДЛЯ НАШЕЙ ГРУППЫ\Улыбка_шаблоны_чистые\1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рямоугольник 2"/>
          <p:cNvSpPr/>
          <p:nvPr/>
        </p:nvSpPr>
        <p:spPr>
          <a:xfrm>
            <a:off x="3419872" y="980728"/>
            <a:ext cx="2469202" cy="523220"/>
          </a:xfrm>
          <a:prstGeom prst="rect">
            <a:avLst/>
          </a:prstGeom>
          <a:noFill/>
        </p:spPr>
        <p:txBody>
          <a:bodyPr wrap="none" lIns="91440" tIns="45720" rIns="91440" bIns="45720">
            <a:spAutoFit/>
          </a:bodyPr>
          <a:lstStyle/>
          <a:p>
            <a:pPr algn="ctr"/>
            <a:r>
              <a:rPr lang="ru-RU" sz="2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Наши друзья</a:t>
            </a:r>
            <a:endParaRPr lang="ru-RU"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 name="Рисунок 9" descr="D:\МОЯ РАБОТА\фото работа\Семейные фото детей 4 группы\Саша с\Самуйленко Саша\Мама, папа, я, а также родственники и друзья\Наш друг Семен. У них то любовь, то драка)).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395536" y="404664"/>
            <a:ext cx="2664296" cy="1898228"/>
          </a:xfrm>
          <a:prstGeom prst="roundRect">
            <a:avLst/>
          </a:prstGeom>
          <a:noFill/>
          <a:ln w="9525">
            <a:noFill/>
            <a:miter lim="800000"/>
            <a:headEnd/>
            <a:tailEnd/>
          </a:ln>
          <a:effectLst>
            <a:glow rad="228600">
              <a:schemeClr val="accent4">
                <a:satMod val="175000"/>
                <a:alpha val="40000"/>
              </a:schemeClr>
            </a:glow>
          </a:effectLst>
        </p:spPr>
      </p:pic>
      <p:pic>
        <p:nvPicPr>
          <p:cNvPr id="12" name="Рисунок 11" descr="D:\МОЯ РАБОТА\фото работа\Семейные фото детей 4 группы\маша\ПРО МАШУ\DSCF5505.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6516216" y="404664"/>
            <a:ext cx="2448272" cy="1872208"/>
          </a:xfrm>
          <a:prstGeom prst="roundRect">
            <a:avLst/>
          </a:prstGeom>
          <a:noFill/>
          <a:ln w="9525">
            <a:noFill/>
            <a:miter lim="800000"/>
            <a:headEnd/>
            <a:tailEnd/>
          </a:ln>
          <a:effectLst>
            <a:glow rad="228600">
              <a:schemeClr val="accent4">
                <a:satMod val="175000"/>
                <a:alpha val="40000"/>
              </a:schemeClr>
            </a:glow>
          </a:effectLst>
        </p:spPr>
      </p:pic>
      <p:pic>
        <p:nvPicPr>
          <p:cNvPr id="13" name="Рисунок 12" descr="D:\МОЯ РАБОТА\фото работа\Семейные фото детей 4 группы\маша\ПРО МАШУ\ТАТУ, ДРУЗЬЯ, АЛАНИЯ.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6300192" y="4581128"/>
            <a:ext cx="2664296" cy="1944216"/>
          </a:xfrm>
          <a:prstGeom prst="roundRect">
            <a:avLst/>
          </a:prstGeom>
          <a:noFill/>
          <a:ln w="9525">
            <a:noFill/>
            <a:miter lim="800000"/>
            <a:headEnd/>
            <a:tailEnd/>
          </a:ln>
          <a:effectLst>
            <a:glow rad="228600">
              <a:schemeClr val="accent4">
                <a:satMod val="175000"/>
                <a:alpha val="40000"/>
              </a:schemeClr>
            </a:glow>
          </a:effectLst>
        </p:spPr>
      </p:pic>
      <p:pic>
        <p:nvPicPr>
          <p:cNvPr id="14" name="Рисунок 13" descr="D:\МОЯ РАБОТА\фото работа\Семейные фото детей 4 группы\маша\ПРО МАШУ\DSCF5539.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3491880" y="4509120"/>
            <a:ext cx="2520280" cy="1944216"/>
          </a:xfrm>
          <a:prstGeom prst="roundRect">
            <a:avLst/>
          </a:prstGeom>
          <a:noFill/>
          <a:ln w="9525">
            <a:noFill/>
            <a:miter lim="800000"/>
            <a:headEnd/>
            <a:tailEnd/>
          </a:ln>
          <a:effectLst>
            <a:glow rad="228600">
              <a:schemeClr val="accent4">
                <a:satMod val="175000"/>
                <a:alpha val="40000"/>
              </a:schemeClr>
            </a:glow>
          </a:effectLst>
        </p:spPr>
      </p:pic>
      <p:pic>
        <p:nvPicPr>
          <p:cNvPr id="15" name="Рисунок 14" descr="D:\МОЯ РАБОТА\фото работа\Семейные фото детей 4 группы\матвейка М\Новая папка\14.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6516216" y="2492896"/>
            <a:ext cx="2376264" cy="1882527"/>
          </a:xfrm>
          <a:prstGeom prst="roundRect">
            <a:avLst/>
          </a:prstGeom>
          <a:noFill/>
          <a:ln w="9525">
            <a:noFill/>
            <a:miter lim="800000"/>
            <a:headEnd/>
            <a:tailEnd/>
          </a:ln>
          <a:effectLst>
            <a:glow rad="228600">
              <a:schemeClr val="accent4">
                <a:satMod val="175000"/>
                <a:alpha val="40000"/>
              </a:schemeClr>
            </a:glow>
          </a:effectLst>
        </p:spPr>
      </p:pic>
      <p:pic>
        <p:nvPicPr>
          <p:cNvPr id="16" name="Рисунок 15" descr="D:\МОЯ РАБОТА\фото работа\Семейные фото детей 4 группы\матвейка М\Новая папка\кори.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395536" y="4581128"/>
            <a:ext cx="2664295" cy="2016224"/>
          </a:xfrm>
          <a:prstGeom prst="roundRect">
            <a:avLst/>
          </a:prstGeom>
          <a:noFill/>
          <a:ln w="9525">
            <a:noFill/>
            <a:miter lim="800000"/>
            <a:headEnd/>
            <a:tailEnd/>
          </a:ln>
          <a:effectLst>
            <a:glow rad="228600">
              <a:schemeClr val="accent4">
                <a:satMod val="175000"/>
                <a:alpha val="40000"/>
              </a:schemeClr>
            </a:glow>
          </a:effectLst>
        </p:spPr>
      </p:pic>
      <p:pic>
        <p:nvPicPr>
          <p:cNvPr id="17" name="Picture 3" descr="D:\МОЯ РАБОТА\фото работа\Семейные фото детей 4 группы\матвейка М\Новая папка\от.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23528" y="2492896"/>
            <a:ext cx="2520280" cy="1890210"/>
          </a:xfrm>
          <a:prstGeom prst="roundRect">
            <a:avLst/>
          </a:prstGeom>
          <a:noFill/>
          <a:effectLst>
            <a:glow rad="228600">
              <a:schemeClr val="accent4">
                <a:satMod val="175000"/>
                <a:alpha val="40000"/>
              </a:schemeClr>
            </a:glow>
          </a:effectLst>
        </p:spPr>
      </p:pic>
      <p:sp>
        <p:nvSpPr>
          <p:cNvPr id="11" name="Прямоугольник 10"/>
          <p:cNvSpPr/>
          <p:nvPr/>
        </p:nvSpPr>
        <p:spPr>
          <a:xfrm>
            <a:off x="3131840" y="1844824"/>
            <a:ext cx="3150096" cy="1754326"/>
          </a:xfrm>
          <a:prstGeom prst="rect">
            <a:avLst/>
          </a:prstGeom>
        </p:spPr>
        <p:txBody>
          <a:bodyPr wrap="square">
            <a:spAutoFit/>
          </a:bodyPr>
          <a:lstStyle/>
          <a:p>
            <a:pPr algn="ctr"/>
            <a:r>
              <a:rPr lang="ru-RU" dirty="0" smtClean="0">
                <a:solidFill>
                  <a:srgbClr val="7030A0"/>
                </a:solidFill>
                <a:latin typeface="Comic Sans MS" pitchFamily="66" charset="0"/>
              </a:rPr>
              <a:t>Друзья — это самая важная часть твоей жизни. Цени их слёзы, береги их улыбки, а ещё лучше — сберегай ваши общие воспоминания.</a:t>
            </a:r>
            <a:endParaRPr lang="ru-RU" dirty="0">
              <a:solidFill>
                <a:srgbClr val="7030A0"/>
              </a:solidFill>
              <a:latin typeface="Comic Sans MS" pitchFamily="66"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D:\НАДО!!!\ДЛЯ НАШЕЙ ГРУППЫ\Улыбка_шаблоны_чистые\1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Прямоугольник 1"/>
          <p:cNvSpPr/>
          <p:nvPr/>
        </p:nvSpPr>
        <p:spPr>
          <a:xfrm>
            <a:off x="1547664" y="476672"/>
            <a:ext cx="6216349" cy="830997"/>
          </a:xfrm>
          <a:prstGeom prst="rect">
            <a:avLst/>
          </a:prstGeom>
          <a:noFill/>
        </p:spPr>
        <p:txBody>
          <a:bodyPr wrap="square" lIns="91440" tIns="45720" rIns="91440" bIns="45720">
            <a:spAutoFit/>
          </a:bodyPr>
          <a:lstStyle/>
          <a:p>
            <a:pPr algn="ctr"/>
            <a:r>
              <a:rPr lang="ru-RU"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Детский сад и семья – два берега одной реки</a:t>
            </a:r>
            <a:endParaRPr lang="ru-RU"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1052736"/>
            <a:ext cx="2448272" cy="1836204"/>
          </a:xfrm>
          <a:prstGeom prst="roundRect">
            <a:avLst/>
          </a:prstGeom>
          <a:noFill/>
          <a:ln w="9525">
            <a:noFill/>
            <a:miter lim="800000"/>
            <a:headEnd/>
            <a:tailEnd/>
          </a:ln>
          <a:effectLst>
            <a:glow rad="139700">
              <a:schemeClr val="accent4">
                <a:satMod val="175000"/>
                <a:alpha val="40000"/>
              </a:schemeClr>
            </a:glow>
          </a:effectLst>
        </p:spPr>
      </p:pic>
      <p:pic>
        <p:nvPicPr>
          <p:cNvPr id="102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28184" y="1052736"/>
            <a:ext cx="2448272" cy="1836204"/>
          </a:xfrm>
          <a:prstGeom prst="roundRect">
            <a:avLst/>
          </a:prstGeom>
          <a:noFill/>
          <a:ln w="9525">
            <a:noFill/>
            <a:miter lim="800000"/>
            <a:headEnd/>
            <a:tailEnd/>
          </a:ln>
          <a:effectLst>
            <a:glow rad="139700">
              <a:schemeClr val="accent4">
                <a:satMod val="175000"/>
                <a:alpha val="40000"/>
              </a:schemeClr>
            </a:glow>
          </a:effectLst>
        </p:spPr>
      </p:pic>
      <p:pic>
        <p:nvPicPr>
          <p:cNvPr id="1029" name="Picture 5" descr="D:\МОЯ РАБОТА\ГАЗЕТА сад\газета Январь13г\для газеты\ALIM079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84168" y="4653136"/>
            <a:ext cx="2808484" cy="1872208"/>
          </a:xfrm>
          <a:prstGeom prst="roundRect">
            <a:avLst/>
          </a:prstGeom>
          <a:noFill/>
          <a:effectLst>
            <a:glow rad="139700">
              <a:schemeClr val="accent4">
                <a:satMod val="175000"/>
                <a:alpha val="40000"/>
              </a:schemeClr>
            </a:glow>
          </a:effectLst>
        </p:spPr>
      </p:pic>
      <p:pic>
        <p:nvPicPr>
          <p:cNvPr id="1030" name="Picture 6" descr="D:\МОЯ РАБОТА\ГАЗЕТА сад\газета Январь13г\для газеты\ALIM0810.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03848" y="4653136"/>
            <a:ext cx="2592447" cy="1728192"/>
          </a:xfrm>
          <a:prstGeom prst="roundRect">
            <a:avLst/>
          </a:prstGeom>
          <a:noFill/>
          <a:effectLst>
            <a:glow rad="139700">
              <a:schemeClr val="accent4">
                <a:satMod val="175000"/>
                <a:alpha val="40000"/>
              </a:schemeClr>
            </a:glow>
          </a:effectLst>
        </p:spPr>
      </p:pic>
      <p:pic>
        <p:nvPicPr>
          <p:cNvPr id="1028" name="Picture 4" descr="D:\МОЯ РАБОТА\ГАЗЕТА сад\Газета Нояб.12год\5.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475656" y="2492896"/>
            <a:ext cx="2700464" cy="1800200"/>
          </a:xfrm>
          <a:prstGeom prst="roundRect">
            <a:avLst/>
          </a:prstGeom>
          <a:noFill/>
          <a:effectLst>
            <a:glow rad="139700">
              <a:schemeClr val="accent4">
                <a:satMod val="175000"/>
                <a:alpha val="40000"/>
              </a:schemeClr>
            </a:glow>
          </a:effectLst>
        </p:spPr>
      </p:pic>
      <p:pic>
        <p:nvPicPr>
          <p:cNvPr id="9" name="Рисунок 8" descr="D:\фотографии\фото моей группы\S7302017.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395536" y="4581128"/>
            <a:ext cx="2448272" cy="1800200"/>
          </a:xfrm>
          <a:prstGeom prst="roundRect">
            <a:avLst/>
          </a:prstGeom>
          <a:noFill/>
          <a:ln w="9525">
            <a:noFill/>
            <a:miter lim="800000"/>
            <a:headEnd/>
            <a:tailEnd/>
          </a:ln>
          <a:effectLst>
            <a:glow rad="228600">
              <a:schemeClr val="accent4">
                <a:satMod val="175000"/>
                <a:alpha val="40000"/>
              </a:schemeClr>
            </a:glow>
          </a:effectLst>
        </p:spPr>
      </p:pic>
      <p:pic>
        <p:nvPicPr>
          <p:cNvPr id="10" name="Содержимое 3" descr="Изображение 218.jpg"/>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a:off x="4499992" y="2474742"/>
            <a:ext cx="2520280" cy="1890362"/>
          </a:xfrm>
          <a:prstGeom prst="roundRect">
            <a:avLst/>
          </a:prstGeom>
          <a:effectLst>
            <a:glow rad="228600">
              <a:schemeClr val="accent4">
                <a:satMod val="175000"/>
                <a:alpha val="40000"/>
              </a:schemeClr>
            </a:glo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НАДО!!!\ДЛЯ НАШЕЙ ГРУППЫ\Улыбка_шаблоны_чистые\1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рямоугольник 2"/>
          <p:cNvSpPr/>
          <p:nvPr/>
        </p:nvSpPr>
        <p:spPr>
          <a:xfrm>
            <a:off x="3131840" y="404664"/>
            <a:ext cx="2851293" cy="461665"/>
          </a:xfrm>
          <a:prstGeom prst="rect">
            <a:avLst/>
          </a:prstGeom>
          <a:noFill/>
        </p:spPr>
        <p:txBody>
          <a:bodyPr wrap="none" lIns="91440" tIns="45720" rIns="91440" bIns="45720">
            <a:spAutoFit/>
          </a:bodyPr>
          <a:lstStyle/>
          <a:p>
            <a:pPr algn="ctr"/>
            <a:r>
              <a:rPr lang="ru-RU"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Совместные дела</a:t>
            </a:r>
            <a:endParaRPr lang="ru-RU"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8" name="Рисунок 4" descr="Изображение 098.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87824" y="4437112"/>
            <a:ext cx="2448842" cy="1836405"/>
          </a:xfrm>
          <a:prstGeom prst="roundRect">
            <a:avLst/>
          </a:prstGeom>
          <a:noFill/>
          <a:ln w="9525">
            <a:noFill/>
            <a:miter lim="800000"/>
            <a:headEnd/>
            <a:tailEnd/>
          </a:ln>
          <a:effectLst>
            <a:glow rad="228600">
              <a:schemeClr val="accent4">
                <a:satMod val="175000"/>
                <a:alpha val="40000"/>
              </a:schemeClr>
            </a:glow>
          </a:effectLst>
        </p:spPr>
      </p:pic>
      <p:pic>
        <p:nvPicPr>
          <p:cNvPr id="3075" name="Picture 3" descr="Открыть изображение"/>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9552" y="1340768"/>
            <a:ext cx="1944216" cy="1944217"/>
          </a:xfrm>
          <a:prstGeom prst="roundRect">
            <a:avLst/>
          </a:prstGeom>
          <a:noFill/>
          <a:effectLst>
            <a:glow rad="228600">
              <a:schemeClr val="accent4">
                <a:satMod val="175000"/>
                <a:alpha val="40000"/>
              </a:schemeClr>
            </a:glow>
          </a:effectLst>
        </p:spPr>
      </p:pic>
      <p:pic>
        <p:nvPicPr>
          <p:cNvPr id="3077" name="Picture 5" descr="http://nsportal.ru/sites/default/files/styles/media_gallery_large/public/styles/media_gallery_large/public/semeynyy_veer.jpg?itok=hPO3fwM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96136" y="3861048"/>
            <a:ext cx="3168352" cy="2376264"/>
          </a:xfrm>
          <a:prstGeom prst="roundRect">
            <a:avLst/>
          </a:prstGeom>
          <a:noFill/>
          <a:effectLst>
            <a:glow rad="228600">
              <a:schemeClr val="accent4">
                <a:satMod val="175000"/>
                <a:alpha val="40000"/>
              </a:schemeClr>
            </a:glow>
          </a:effectLst>
        </p:spPr>
      </p:pic>
      <p:pic>
        <p:nvPicPr>
          <p:cNvPr id="3079" name="Picture 7" descr="Открыть изображение"/>
          <p:cNvPicPr>
            <a:picLocks noChangeAspect="1" noChangeArrowheads="1"/>
          </p:cNvPicPr>
          <p:nvPr/>
        </p:nvPicPr>
        <p:blipFill>
          <a:blip r:embed="rId6" cstate="print"/>
          <a:srcRect/>
          <a:stretch>
            <a:fillRect/>
          </a:stretch>
        </p:blipFill>
        <p:spPr bwMode="auto">
          <a:xfrm>
            <a:off x="3131840" y="1556792"/>
            <a:ext cx="2286000" cy="2286001"/>
          </a:xfrm>
          <a:prstGeom prst="roundRect">
            <a:avLst/>
          </a:prstGeom>
          <a:noFill/>
          <a:effectLst>
            <a:glow rad="228600">
              <a:schemeClr val="accent4">
                <a:satMod val="175000"/>
                <a:alpha val="40000"/>
              </a:schemeClr>
            </a:glow>
          </a:effectLst>
        </p:spPr>
      </p:pic>
      <p:pic>
        <p:nvPicPr>
          <p:cNvPr id="3081" name="Picture 9" descr="Открыть изображение"/>
          <p:cNvPicPr>
            <a:picLocks noChangeAspect="1" noChangeArrowheads="1"/>
          </p:cNvPicPr>
          <p:nvPr/>
        </p:nvPicPr>
        <p:blipFill>
          <a:blip r:embed="rId7" cstate="print"/>
          <a:srcRect/>
          <a:stretch>
            <a:fillRect/>
          </a:stretch>
        </p:blipFill>
        <p:spPr bwMode="auto">
          <a:xfrm>
            <a:off x="323528" y="3573016"/>
            <a:ext cx="2286000" cy="2286001"/>
          </a:xfrm>
          <a:prstGeom prst="roundRect">
            <a:avLst/>
          </a:prstGeom>
          <a:noFill/>
          <a:effectLst>
            <a:glow rad="228600">
              <a:schemeClr val="accent4">
                <a:satMod val="175000"/>
                <a:alpha val="40000"/>
              </a:schemeClr>
            </a:glow>
          </a:effectLst>
        </p:spPr>
      </p:pic>
      <p:pic>
        <p:nvPicPr>
          <p:cNvPr id="3083" name="Picture 11" descr="Открыть изображение"/>
          <p:cNvPicPr>
            <a:picLocks noChangeAspect="1" noChangeArrowheads="1"/>
          </p:cNvPicPr>
          <p:nvPr/>
        </p:nvPicPr>
        <p:blipFill>
          <a:blip r:embed="rId8" cstate="print"/>
          <a:srcRect/>
          <a:stretch>
            <a:fillRect/>
          </a:stretch>
        </p:blipFill>
        <p:spPr bwMode="auto">
          <a:xfrm>
            <a:off x="6300192" y="1196752"/>
            <a:ext cx="2286000" cy="2286001"/>
          </a:xfrm>
          <a:prstGeom prst="roundRect">
            <a:avLst/>
          </a:prstGeom>
          <a:noFill/>
          <a:effectLst>
            <a:glow rad="228600">
              <a:schemeClr val="accent4">
                <a:satMod val="175000"/>
                <a:alpha val="40000"/>
              </a:schemeClr>
            </a:glo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НАДО!!!\ДЛЯ НАШЕЙ ГРУППЫ\Улыбка_шаблоны_чистые\1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6" name="Горизонтальный свиток 5"/>
          <p:cNvSpPr/>
          <p:nvPr/>
        </p:nvSpPr>
        <p:spPr>
          <a:xfrm>
            <a:off x="2123728" y="4581128"/>
            <a:ext cx="5328592" cy="2276872"/>
          </a:xfrm>
          <a:prstGeom prst="horizontalScroll">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2915816" y="404664"/>
            <a:ext cx="3473451" cy="400110"/>
          </a:xfrm>
          <a:prstGeom prst="rect">
            <a:avLst/>
          </a:prstGeom>
          <a:noFill/>
        </p:spPr>
        <p:txBody>
          <a:bodyPr wrap="none" lIns="91440" tIns="45720" rIns="91440" bIns="45720">
            <a:spAutoFit/>
          </a:bodyPr>
          <a:lstStyle/>
          <a:p>
            <a:pPr algn="ctr"/>
            <a:r>
              <a:rPr lang="ru-RU" sz="2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Отзывы наших родителей</a:t>
            </a:r>
            <a:endParaRPr lang="ru-RU"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050" name="AutoShape 2"/>
          <p:cNvSpPr>
            <a:spLocks noChangeArrowheads="1"/>
          </p:cNvSpPr>
          <p:nvPr/>
        </p:nvSpPr>
        <p:spPr bwMode="auto">
          <a:xfrm>
            <a:off x="0" y="1124744"/>
            <a:ext cx="3419475" cy="3476625"/>
          </a:xfrm>
          <a:prstGeom prst="verticalScroll">
            <a:avLst>
              <a:gd name="adj" fmla="val 12500"/>
            </a:avLst>
          </a:prstGeom>
          <a:gradFill rotWithShape="0">
            <a:gsLst>
              <a:gs pos="0">
                <a:srgbClr val="FFFFFF"/>
              </a:gs>
              <a:gs pos="100000">
                <a:srgbClr val="FBD4B4"/>
              </a:gs>
            </a:gsLst>
            <a:lin ang="5400000" scaled="1"/>
          </a:gradFill>
          <a:ln w="12700">
            <a:solidFill>
              <a:srgbClr val="FF9900"/>
            </a:solidFill>
            <a:round/>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ru-RU" sz="1800" b="1" i="1" u="none" strike="noStrike" cap="none" normalizeH="0" baseline="0" dirty="0" smtClean="0">
                <a:ln>
                  <a:noFill/>
                </a:ln>
                <a:solidFill>
                  <a:srgbClr val="E36C0A"/>
                </a:solidFill>
                <a:effectLst/>
                <a:latin typeface="Times New Roman" pitchFamily="18" charset="0"/>
              </a:rPr>
              <a:t>Дорогие воспитатели!</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smtClean="0">
                <a:ln>
                  <a:noFill/>
                </a:ln>
                <a:solidFill>
                  <a:srgbClr val="0070C0"/>
                </a:solidFill>
                <a:effectLst/>
                <a:latin typeface="Times New Roman" pitchFamily="18" charset="0"/>
              </a:rPr>
              <a:t>Большое вам спасибо за новогоднее чудо, волшебство. Как красиво были украшены группы, музыкальный зал! Сколько выдумки вы проявили,  приготовив нам костюмы сказочных героев! Мы очень волновались, но вы нам так помогли! Спасибо вам всем!</a:t>
            </a:r>
          </a:p>
          <a:p>
            <a:pPr marL="0" marR="0" lvl="0" indent="0" algn="r"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rPr>
              <a:t>Ваши родители</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2051" name="Rectangle 3"/>
          <p:cNvSpPr>
            <a:spLocks noChangeArrowheads="1"/>
          </p:cNvSpPr>
          <p:nvPr/>
        </p:nvSpPr>
        <p:spPr bwMode="auto">
          <a:xfrm>
            <a:off x="2699792" y="4941168"/>
            <a:ext cx="4392488"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Выражаем искренние слова благодарности за Ваш благородный </a:t>
            </a:r>
            <a:endParaRPr kumimoji="0" lang="ru-RU" sz="12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труд, любовь к своей профессии. С праздником всех! Желаем </a:t>
            </a:r>
            <a:endParaRPr kumimoji="0" lang="ru-RU" sz="12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крепкого здоровья, счастья, оптимизма и успехах во всех добрых начинаниях, благополучия в семье.</a:t>
            </a:r>
            <a:endParaRPr kumimoji="0" lang="ru-RU" sz="12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tx1"/>
                </a:solidFill>
                <a:effectLst/>
                <a:latin typeface="Arial" pitchFamily="34" charset="0"/>
                <a:ea typeface="Calibri" pitchFamily="34" charset="0"/>
                <a:cs typeface="Arial" pitchFamily="34" charset="0"/>
              </a:rPr>
              <a:t>    Родители ваших воспитанников.</a:t>
            </a:r>
            <a:endParaRPr kumimoji="0" lang="ru-RU" sz="1200" b="0" i="1" u="none" strike="noStrike" cap="none" normalizeH="0" baseline="0" dirty="0" smtClean="0">
              <a:ln>
                <a:noFill/>
              </a:ln>
              <a:solidFill>
                <a:schemeClr val="tx1"/>
              </a:solidFill>
              <a:effectLst/>
              <a:latin typeface="Arial" pitchFamily="34" charset="0"/>
              <a:cs typeface="Arial" pitchFamily="34" charset="0"/>
            </a:endParaRPr>
          </a:p>
        </p:txBody>
      </p:sp>
      <p:sp>
        <p:nvSpPr>
          <p:cNvPr id="7" name="Прямоугольник 6"/>
          <p:cNvSpPr/>
          <p:nvPr/>
        </p:nvSpPr>
        <p:spPr>
          <a:xfrm>
            <a:off x="3491880" y="692696"/>
            <a:ext cx="4499992" cy="3416320"/>
          </a:xfrm>
          <a:prstGeom prst="rect">
            <a:avLst/>
          </a:prstGeom>
        </p:spPr>
        <p:txBody>
          <a:bodyPr wrap="square">
            <a:spAutoFit/>
          </a:bodyPr>
          <a:lstStyle/>
          <a:p>
            <a:endParaRPr lang="ru-RU" sz="1200" i="1" dirty="0" smtClean="0">
              <a:latin typeface="Arial" pitchFamily="34" charset="0"/>
              <a:cs typeface="Arial" pitchFamily="34" charset="0"/>
            </a:endParaRPr>
          </a:p>
          <a:p>
            <a:endParaRPr lang="ru-RU" sz="1200" i="1" dirty="0" smtClean="0">
              <a:latin typeface="Arial" pitchFamily="34" charset="0"/>
              <a:cs typeface="Arial" pitchFamily="34" charset="0"/>
            </a:endParaRPr>
          </a:p>
          <a:p>
            <a:endParaRPr lang="ru-RU" sz="1200" i="1" dirty="0" smtClean="0">
              <a:latin typeface="Arial" pitchFamily="34" charset="0"/>
              <a:cs typeface="Arial" pitchFamily="34" charset="0"/>
            </a:endParaRPr>
          </a:p>
          <a:p>
            <a:endParaRPr lang="ru-RU" sz="1200" i="1" dirty="0" smtClean="0">
              <a:latin typeface="Arial" pitchFamily="34" charset="0"/>
              <a:cs typeface="Arial" pitchFamily="34" charset="0"/>
            </a:endParaRPr>
          </a:p>
          <a:p>
            <a:r>
              <a:rPr lang="ru-RU" sz="1200" b="1" i="1" dirty="0" smtClean="0">
                <a:solidFill>
                  <a:schemeClr val="accent1">
                    <a:lumMod val="75000"/>
                  </a:schemeClr>
                </a:solidFill>
                <a:latin typeface="Arial" pitchFamily="34" charset="0"/>
                <a:cs typeface="Arial" pitchFamily="34" charset="0"/>
              </a:rPr>
              <a:t>Вы наших детей, таких разных, учите первым стихам,</a:t>
            </a:r>
            <a:br>
              <a:rPr lang="ru-RU" sz="1200" b="1" i="1" dirty="0" smtClean="0">
                <a:solidFill>
                  <a:schemeClr val="accent1">
                    <a:lumMod val="75000"/>
                  </a:schemeClr>
                </a:solidFill>
                <a:latin typeface="Arial" pitchFamily="34" charset="0"/>
                <a:cs typeface="Arial" pitchFamily="34" charset="0"/>
              </a:rPr>
            </a:br>
            <a:r>
              <a:rPr lang="ru-RU" sz="1200" b="1" i="1" dirty="0" smtClean="0">
                <a:solidFill>
                  <a:schemeClr val="accent1">
                    <a:lumMod val="75000"/>
                  </a:schemeClr>
                </a:solidFill>
                <a:latin typeface="Arial" pitchFamily="34" charset="0"/>
                <a:cs typeface="Arial" pitchFamily="34" charset="0"/>
              </a:rPr>
              <a:t>Учите жить в коллективе, всех их готовите к школе.</a:t>
            </a:r>
            <a:br>
              <a:rPr lang="ru-RU" sz="1200" b="1" i="1" dirty="0" smtClean="0">
                <a:solidFill>
                  <a:schemeClr val="accent1">
                    <a:lumMod val="75000"/>
                  </a:schemeClr>
                </a:solidFill>
                <a:latin typeface="Arial" pitchFamily="34" charset="0"/>
                <a:cs typeface="Arial" pitchFamily="34" charset="0"/>
              </a:rPr>
            </a:br>
            <a:r>
              <a:rPr lang="ru-RU" sz="1200" b="1" i="1" dirty="0" smtClean="0">
                <a:solidFill>
                  <a:schemeClr val="accent1">
                    <a:lumMod val="75000"/>
                  </a:schemeClr>
                </a:solidFill>
                <a:latin typeface="Arial" pitchFamily="34" charset="0"/>
                <a:cs typeface="Arial" pitchFamily="34" charset="0"/>
              </a:rPr>
              <a:t>Спасибо за доброту, за любовь и внимание – Вам,</a:t>
            </a:r>
            <a:br>
              <a:rPr lang="ru-RU" sz="1200" b="1" i="1" dirty="0" smtClean="0">
                <a:solidFill>
                  <a:schemeClr val="accent1">
                    <a:lumMod val="75000"/>
                  </a:schemeClr>
                </a:solidFill>
                <a:latin typeface="Arial" pitchFamily="34" charset="0"/>
                <a:cs typeface="Arial" pitchFamily="34" charset="0"/>
              </a:rPr>
            </a:br>
            <a:r>
              <a:rPr lang="ru-RU" sz="1200" b="1" i="1" dirty="0" smtClean="0">
                <a:solidFill>
                  <a:schemeClr val="accent1">
                    <a:lumMod val="75000"/>
                  </a:schemeClr>
                </a:solidFill>
                <a:latin typeface="Arial" pitchFamily="34" charset="0"/>
                <a:cs typeface="Arial" pitchFamily="34" charset="0"/>
              </a:rPr>
              <a:t>За то, что ребенка каждого держали на личном контроле!</a:t>
            </a:r>
            <a:br>
              <a:rPr lang="ru-RU" sz="1200" b="1" i="1" dirty="0" smtClean="0">
                <a:solidFill>
                  <a:schemeClr val="accent1">
                    <a:lumMod val="75000"/>
                  </a:schemeClr>
                </a:solidFill>
                <a:latin typeface="Arial" pitchFamily="34" charset="0"/>
                <a:cs typeface="Arial" pitchFamily="34" charset="0"/>
              </a:rPr>
            </a:br>
            <a:r>
              <a:rPr lang="ru-RU" sz="1200" b="1" i="1" dirty="0" smtClean="0">
                <a:solidFill>
                  <a:schemeClr val="accent1">
                    <a:lumMod val="75000"/>
                  </a:schemeClr>
                </a:solidFill>
                <a:latin typeface="Arial" pitchFamily="34" charset="0"/>
                <a:cs typeface="Arial" pitchFamily="34" charset="0"/>
              </a:rPr>
              <a:t>Пусть Ваш благородный труд лишь радость всегда Вам приносит!</a:t>
            </a:r>
            <a:br>
              <a:rPr lang="ru-RU" sz="1200" b="1" i="1" dirty="0" smtClean="0">
                <a:solidFill>
                  <a:schemeClr val="accent1">
                    <a:lumMod val="75000"/>
                  </a:schemeClr>
                </a:solidFill>
                <a:latin typeface="Arial" pitchFamily="34" charset="0"/>
                <a:cs typeface="Arial" pitchFamily="34" charset="0"/>
              </a:rPr>
            </a:br>
            <a:r>
              <a:rPr lang="ru-RU" sz="1200" b="1" i="1" dirty="0" smtClean="0">
                <a:solidFill>
                  <a:schemeClr val="accent1">
                    <a:lumMod val="75000"/>
                  </a:schemeClr>
                </a:solidFill>
                <a:latin typeface="Arial" pitchFamily="34" charset="0"/>
                <a:cs typeface="Arial" pitchFamily="34" charset="0"/>
              </a:rPr>
              <a:t>Пусть в Вашей семье никогда не будет причин огорченья!</a:t>
            </a:r>
            <a:br>
              <a:rPr lang="ru-RU" sz="1200" b="1" i="1" dirty="0" smtClean="0">
                <a:solidFill>
                  <a:schemeClr val="accent1">
                    <a:lumMod val="75000"/>
                  </a:schemeClr>
                </a:solidFill>
                <a:latin typeface="Arial" pitchFamily="34" charset="0"/>
                <a:cs typeface="Arial" pitchFamily="34" charset="0"/>
              </a:rPr>
            </a:br>
            <a:r>
              <a:rPr lang="ru-RU" sz="1200" b="1" i="1" dirty="0" smtClean="0">
                <a:solidFill>
                  <a:schemeClr val="accent1">
                    <a:lumMod val="75000"/>
                  </a:schemeClr>
                </a:solidFill>
                <a:latin typeface="Arial" pitchFamily="34" charset="0"/>
                <a:cs typeface="Arial" pitchFamily="34" charset="0"/>
              </a:rPr>
              <a:t>Мы Вас поздравляем! Желаем в любом вопросе</a:t>
            </a:r>
            <a:br>
              <a:rPr lang="ru-RU" sz="1200" b="1" i="1" dirty="0" smtClean="0">
                <a:solidFill>
                  <a:schemeClr val="accent1">
                    <a:lumMod val="75000"/>
                  </a:schemeClr>
                </a:solidFill>
                <a:latin typeface="Arial" pitchFamily="34" charset="0"/>
                <a:cs typeface="Arial" pitchFamily="34" charset="0"/>
              </a:rPr>
            </a:br>
            <a:r>
              <a:rPr lang="ru-RU" sz="1200" b="1" i="1" dirty="0" smtClean="0">
                <a:solidFill>
                  <a:schemeClr val="accent1">
                    <a:lumMod val="75000"/>
                  </a:schemeClr>
                </a:solidFill>
                <a:latin typeface="Arial" pitchFamily="34" charset="0"/>
                <a:cs typeface="Arial" pitchFamily="34" charset="0"/>
              </a:rPr>
              <a:t>Всегда находить лишь верное и правильное решенье!</a:t>
            </a:r>
            <a:br>
              <a:rPr lang="ru-RU" sz="1200" b="1" i="1" dirty="0" smtClean="0">
                <a:solidFill>
                  <a:schemeClr val="accent1">
                    <a:lumMod val="75000"/>
                  </a:schemeClr>
                </a:solidFill>
                <a:latin typeface="Arial" pitchFamily="34" charset="0"/>
                <a:cs typeface="Arial" pitchFamily="34" charset="0"/>
              </a:rPr>
            </a:br>
            <a:r>
              <a:rPr lang="ru-RU" sz="1200" dirty="0" smtClean="0"/>
              <a:t/>
            </a:r>
            <a:br>
              <a:rPr lang="ru-RU" sz="1200" dirty="0" smtClean="0"/>
            </a:br>
            <a:endParaRPr lang="ru-RU" sz="1200" dirty="0"/>
          </a:p>
        </p:txBody>
      </p:sp>
      <p:sp>
        <p:nvSpPr>
          <p:cNvPr id="8" name="TextBox 7"/>
          <p:cNvSpPr txBox="1"/>
          <p:nvPr/>
        </p:nvSpPr>
        <p:spPr>
          <a:xfrm>
            <a:off x="3779912" y="764704"/>
            <a:ext cx="3749488" cy="646331"/>
          </a:xfrm>
          <a:prstGeom prst="rect">
            <a:avLst/>
          </a:prstGeom>
          <a:noFill/>
        </p:spPr>
        <p:txBody>
          <a:bodyPr wrap="none" rtlCol="0">
            <a:spAutoFit/>
          </a:bodyPr>
          <a:lstStyle/>
          <a:p>
            <a:pPr algn="ctr"/>
            <a:r>
              <a:rPr lang="ru-RU" i="1" dirty="0" smtClean="0">
                <a:solidFill>
                  <a:srgbClr val="FF0000"/>
                </a:solidFill>
              </a:rPr>
              <a:t>Поздравляем наших воспитателей</a:t>
            </a:r>
          </a:p>
          <a:p>
            <a:pPr algn="ctr"/>
            <a:r>
              <a:rPr lang="ru-RU" i="1" dirty="0" smtClean="0">
                <a:solidFill>
                  <a:srgbClr val="FF0000"/>
                </a:solidFill>
              </a:rPr>
              <a:t>С днем дошкольного работника!</a:t>
            </a:r>
            <a:endParaRPr lang="ru-RU" i="1" dirty="0">
              <a:solidFill>
                <a:srgbClr val="FF0000"/>
              </a:solidFill>
            </a:endParaRPr>
          </a:p>
        </p:txBody>
      </p:sp>
      <p:sp>
        <p:nvSpPr>
          <p:cNvPr id="9" name="TextBox 8"/>
          <p:cNvSpPr txBox="1"/>
          <p:nvPr/>
        </p:nvSpPr>
        <p:spPr>
          <a:xfrm>
            <a:off x="3635896" y="3645024"/>
            <a:ext cx="4085542" cy="584775"/>
          </a:xfrm>
          <a:prstGeom prst="rect">
            <a:avLst/>
          </a:prstGeom>
          <a:noFill/>
        </p:spPr>
        <p:txBody>
          <a:bodyPr wrap="none" rtlCol="0">
            <a:spAutoFit/>
          </a:bodyPr>
          <a:lstStyle/>
          <a:p>
            <a:r>
              <a:rPr lang="ru-RU" sz="1600" dirty="0" smtClean="0"/>
              <a:t>Родители группы «Улыбка»</a:t>
            </a:r>
          </a:p>
          <a:p>
            <a:r>
              <a:rPr lang="ru-RU" sz="1600" dirty="0" smtClean="0"/>
              <a:t>Выдержка из «Новой газеты» за 27.09.2013г.</a:t>
            </a:r>
            <a:endParaRPr lang="ru-RU"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D:\НАДО!!!\ДЛЯ НАШЕЙ ГРУППЫ\Улыбка_шаблоны_чистые\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5" name="Прямоугольник 4"/>
          <p:cNvSpPr/>
          <p:nvPr/>
        </p:nvSpPr>
        <p:spPr>
          <a:xfrm>
            <a:off x="1714205" y="836712"/>
            <a:ext cx="5880712" cy="2585323"/>
          </a:xfrm>
          <a:prstGeom prst="rect">
            <a:avLst/>
          </a:prstGeom>
          <a:noFill/>
        </p:spPr>
        <p:txBody>
          <a:bodyPr wrap="none" lIns="91440" tIns="45720" rIns="91440" bIns="45720">
            <a:spAutoFit/>
          </a:bodyPr>
          <a:lstStyle/>
          <a:p>
            <a:pPr algn="ctr"/>
            <a:endPar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Старшая Группа  </a:t>
            </a:r>
          </a:p>
          <a:p>
            <a:pPr algn="ctr"/>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«улыбка»</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Прямоугольник 5"/>
          <p:cNvSpPr/>
          <p:nvPr/>
        </p:nvSpPr>
        <p:spPr>
          <a:xfrm>
            <a:off x="827584" y="3789040"/>
            <a:ext cx="7488832" cy="1077218"/>
          </a:xfrm>
          <a:prstGeom prst="rect">
            <a:avLst/>
          </a:prstGeom>
          <a:noFill/>
        </p:spPr>
        <p:txBody>
          <a:bodyPr wrap="square" lIns="91440" tIns="45720" rIns="91440" bIns="45720">
            <a:spAutoFit/>
          </a:bodyPr>
          <a:lstStyle/>
          <a:p>
            <a:pPr algn="r"/>
            <a:r>
              <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Из опыта семейного воспитания</a:t>
            </a:r>
          </a:p>
          <a:p>
            <a:pPr algn="r"/>
            <a:r>
              <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Автор: Лаврова </a:t>
            </a:r>
            <a:r>
              <a:rPr lang="ru-RU" sz="16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татьяна</a:t>
            </a:r>
            <a:r>
              <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Валерьевна, </a:t>
            </a:r>
          </a:p>
          <a:p>
            <a:pPr algn="r"/>
            <a:r>
              <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воспитатель МБДОУ «ДСКВ №40 «Солнышко»</a:t>
            </a:r>
          </a:p>
          <a:p>
            <a:pPr algn="r"/>
            <a:r>
              <a:rPr lang="ru-RU" sz="1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Г. Юрга, Кемеровской обл.</a:t>
            </a:r>
            <a:endParaRPr lang="ru-RU" sz="1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НАДО!!!\ДЛЯ НАШЕЙ ГРУППЫ\Улыбка_шаблоны_чистые\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7" name="Горизонтальный свиток 6"/>
          <p:cNvSpPr/>
          <p:nvPr/>
        </p:nvSpPr>
        <p:spPr>
          <a:xfrm>
            <a:off x="1835696" y="4941168"/>
            <a:ext cx="5688632" cy="1512168"/>
          </a:xfrm>
          <a:prstGeom prst="horizontalScroll">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Горизонтальный свиток 5"/>
          <p:cNvSpPr/>
          <p:nvPr/>
        </p:nvSpPr>
        <p:spPr>
          <a:xfrm>
            <a:off x="323528" y="548680"/>
            <a:ext cx="7992888" cy="4824536"/>
          </a:xfrm>
          <a:prstGeom prst="horizontalScroll">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ctrTitle"/>
          </p:nvPr>
        </p:nvSpPr>
        <p:spPr>
          <a:xfrm>
            <a:off x="1043608" y="908720"/>
            <a:ext cx="6912768" cy="4032448"/>
          </a:xfrm>
        </p:spPr>
        <p:txBody>
          <a:bodyPr>
            <a:normAutofit/>
          </a:bodyPr>
          <a:lstStyle/>
          <a:p>
            <a:pPr algn="just"/>
            <a:r>
              <a:rPr lang="ru-RU" sz="1800" dirty="0" smtClean="0">
                <a:solidFill>
                  <a:srgbClr val="7030A0"/>
                </a:solidFill>
                <a:latin typeface="Comic Sans MS" pitchFamily="66" charset="0"/>
              </a:rPr>
              <a:t>Семья является важнейшей ценностью в жизни многих людей, живущих в современном обществе. Каждый член общества, помимо социального статуса, этнической принадлежности, имущественного и материального положения, с момента рождения и до конца жизни обладает такой характеристикой, как семейно-брачное состояние. Для ребёнка семья — это среда, в которой непосредственно складываются условия его физического, психического, эмоционального, интеллектуального развития. Для взрослого человека семья представляет собой источник удовлетворения ряда его потребностей и малый коллектив, предъявляющий к нему разнообразные и достаточно сложные требования.</a:t>
            </a:r>
            <a:endParaRPr lang="ru-RU" sz="5400" b="1" dirty="0">
              <a:solidFill>
                <a:srgbClr val="7030A0"/>
              </a:solidFill>
              <a:latin typeface="Comic Sans MS" pitchFamily="66" charset="0"/>
              <a:cs typeface="Times New Roman" pitchFamily="18" charset="0"/>
            </a:endParaRPr>
          </a:p>
        </p:txBody>
      </p:sp>
      <p:sp>
        <p:nvSpPr>
          <p:cNvPr id="4" name="TextBox 3"/>
          <p:cNvSpPr txBox="1"/>
          <p:nvPr/>
        </p:nvSpPr>
        <p:spPr>
          <a:xfrm>
            <a:off x="2195736" y="5229200"/>
            <a:ext cx="5040560" cy="923330"/>
          </a:xfrm>
          <a:prstGeom prst="rect">
            <a:avLst/>
          </a:prstGeom>
          <a:noFill/>
        </p:spPr>
        <p:txBody>
          <a:bodyPr wrap="square" rtlCol="0">
            <a:spAutoFit/>
          </a:bodyPr>
          <a:lstStyle/>
          <a:p>
            <a:pPr algn="ctr"/>
            <a:r>
              <a:rPr lang="ru-RU" dirty="0" smtClean="0">
                <a:solidFill>
                  <a:srgbClr val="7030A0"/>
                </a:solidFill>
                <a:latin typeface="Comic Sans MS" pitchFamily="66" charset="0"/>
              </a:rPr>
              <a:t>Самое главное и ценное в жизни - это семья! Сначала в которой ты рождаешься, а затем, которую создаешь!</a:t>
            </a:r>
            <a:endParaRPr lang="ru-RU" dirty="0">
              <a:solidFill>
                <a:srgbClr val="7030A0"/>
              </a:solidFill>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НАДО!!!\ДЛЯ НАШЕЙ ГРУППЫ\Улыбка_шаблоны_чистые\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2" name="Заголовок 1"/>
          <p:cNvSpPr>
            <a:spLocks noGrp="1"/>
          </p:cNvSpPr>
          <p:nvPr>
            <p:ph type="ctrTitle"/>
          </p:nvPr>
        </p:nvSpPr>
        <p:spPr>
          <a:xfrm>
            <a:off x="683568" y="2132856"/>
            <a:ext cx="7772400" cy="1470025"/>
          </a:xfrm>
        </p:spPr>
        <p:txBody>
          <a:bodyPr>
            <a:normAutofit/>
          </a:bodyPr>
          <a:lstStyle/>
          <a:p>
            <a:r>
              <a:rPr lang="ru-RU" sz="5400" b="1" dirty="0" smtClean="0">
                <a:solidFill>
                  <a:schemeClr val="accent4">
                    <a:lumMod val="75000"/>
                  </a:schemeClr>
                </a:solidFill>
                <a:latin typeface="Comic Sans MS" pitchFamily="66" charset="0"/>
                <a:cs typeface="Times New Roman" pitchFamily="18" charset="0"/>
              </a:rPr>
              <a:t> </a:t>
            </a:r>
            <a:endParaRPr lang="ru-RU" sz="5400" b="1" dirty="0">
              <a:solidFill>
                <a:schemeClr val="accent4">
                  <a:lumMod val="75000"/>
                </a:schemeClr>
              </a:solidFill>
              <a:latin typeface="Comic Sans MS" pitchFamily="66" charset="0"/>
              <a:cs typeface="Times New Roman" pitchFamily="18" charset="0"/>
            </a:endParaRPr>
          </a:p>
        </p:txBody>
      </p:sp>
      <p:sp>
        <p:nvSpPr>
          <p:cNvPr id="4" name="TextBox 3"/>
          <p:cNvSpPr txBox="1"/>
          <p:nvPr/>
        </p:nvSpPr>
        <p:spPr>
          <a:xfrm>
            <a:off x="2771800" y="692696"/>
            <a:ext cx="3892412" cy="461665"/>
          </a:xfrm>
          <a:prstGeom prst="rect">
            <a:avLst/>
          </a:prstGeom>
          <a:noFill/>
        </p:spPr>
        <p:txBody>
          <a:bodyPr wrap="none" rtlCol="0">
            <a:spAutoFit/>
          </a:bodyPr>
          <a:lstStyle/>
          <a:p>
            <a:r>
              <a:rPr lang="ru-RU" sz="2400" b="1" dirty="0" smtClean="0">
                <a:solidFill>
                  <a:srgbClr val="7030A0"/>
                </a:solidFill>
                <a:latin typeface="Comic Sans MS" pitchFamily="66" charset="0"/>
              </a:rPr>
              <a:t>Формы работы с семьей</a:t>
            </a:r>
            <a:endParaRPr lang="ru-RU" sz="2400" b="1" dirty="0">
              <a:solidFill>
                <a:srgbClr val="7030A0"/>
              </a:solidFill>
              <a:latin typeface="Comic Sans MS" pitchFamily="66" charset="0"/>
            </a:endParaRPr>
          </a:p>
        </p:txBody>
      </p:sp>
      <p:sp>
        <p:nvSpPr>
          <p:cNvPr id="5" name="TextBox 4"/>
          <p:cNvSpPr txBox="1"/>
          <p:nvPr/>
        </p:nvSpPr>
        <p:spPr>
          <a:xfrm>
            <a:off x="251520" y="1916832"/>
            <a:ext cx="1656184" cy="1200329"/>
          </a:xfrm>
          <a:prstGeom prst="rect">
            <a:avLst/>
          </a:prstGeom>
          <a:noFill/>
        </p:spPr>
        <p:txBody>
          <a:bodyPr wrap="square" rtlCol="0">
            <a:spAutoFit/>
          </a:bodyPr>
          <a:lstStyle/>
          <a:p>
            <a:pPr algn="ctr"/>
            <a:r>
              <a:rPr lang="ru-RU" dirty="0" smtClean="0">
                <a:solidFill>
                  <a:srgbClr val="7030A0"/>
                </a:solidFill>
                <a:latin typeface="Comic Sans MS" pitchFamily="66" charset="0"/>
              </a:rPr>
              <a:t>Совместные досуги, праздники, развлечения</a:t>
            </a:r>
            <a:endParaRPr lang="ru-RU" dirty="0">
              <a:solidFill>
                <a:srgbClr val="7030A0"/>
              </a:solidFill>
              <a:latin typeface="Comic Sans MS" pitchFamily="66" charset="0"/>
            </a:endParaRPr>
          </a:p>
        </p:txBody>
      </p:sp>
      <p:sp>
        <p:nvSpPr>
          <p:cNvPr id="6" name="TextBox 5"/>
          <p:cNvSpPr txBox="1"/>
          <p:nvPr/>
        </p:nvSpPr>
        <p:spPr>
          <a:xfrm>
            <a:off x="1547664" y="3140968"/>
            <a:ext cx="2304256" cy="923330"/>
          </a:xfrm>
          <a:prstGeom prst="rect">
            <a:avLst/>
          </a:prstGeom>
          <a:noFill/>
        </p:spPr>
        <p:txBody>
          <a:bodyPr wrap="square" rtlCol="0">
            <a:spAutoFit/>
          </a:bodyPr>
          <a:lstStyle/>
          <a:p>
            <a:pPr algn="ctr"/>
            <a:r>
              <a:rPr lang="ru-RU" dirty="0" smtClean="0">
                <a:solidFill>
                  <a:srgbClr val="7030A0"/>
                </a:solidFill>
                <a:latin typeface="Comic Sans MS" pitchFamily="66" charset="0"/>
              </a:rPr>
              <a:t>Совместная продуктивная деятельность</a:t>
            </a:r>
            <a:endParaRPr lang="ru-RU" dirty="0">
              <a:solidFill>
                <a:srgbClr val="7030A0"/>
              </a:solidFill>
              <a:latin typeface="Comic Sans MS" pitchFamily="66" charset="0"/>
            </a:endParaRPr>
          </a:p>
        </p:txBody>
      </p:sp>
      <p:sp>
        <p:nvSpPr>
          <p:cNvPr id="7" name="TextBox 6"/>
          <p:cNvSpPr txBox="1"/>
          <p:nvPr/>
        </p:nvSpPr>
        <p:spPr>
          <a:xfrm>
            <a:off x="3419872" y="4653136"/>
            <a:ext cx="1584176" cy="1200329"/>
          </a:xfrm>
          <a:prstGeom prst="rect">
            <a:avLst/>
          </a:prstGeom>
          <a:noFill/>
        </p:spPr>
        <p:txBody>
          <a:bodyPr wrap="square" rtlCol="0">
            <a:spAutoFit/>
          </a:bodyPr>
          <a:lstStyle/>
          <a:p>
            <a:pPr algn="ctr"/>
            <a:r>
              <a:rPr lang="ru-RU" dirty="0" smtClean="0">
                <a:solidFill>
                  <a:srgbClr val="7030A0"/>
                </a:solidFill>
                <a:latin typeface="Comic Sans MS" pitchFamily="66" charset="0"/>
              </a:rPr>
              <a:t>Семинары – практикумы,</a:t>
            </a:r>
          </a:p>
          <a:p>
            <a:pPr algn="ctr"/>
            <a:r>
              <a:rPr lang="ru-RU" dirty="0" smtClean="0">
                <a:solidFill>
                  <a:srgbClr val="7030A0"/>
                </a:solidFill>
                <a:latin typeface="Comic Sans MS" pitchFamily="66" charset="0"/>
              </a:rPr>
              <a:t>мастер-классы</a:t>
            </a:r>
          </a:p>
        </p:txBody>
      </p:sp>
      <p:sp>
        <p:nvSpPr>
          <p:cNvPr id="8" name="TextBox 7"/>
          <p:cNvSpPr txBox="1"/>
          <p:nvPr/>
        </p:nvSpPr>
        <p:spPr>
          <a:xfrm>
            <a:off x="5220072" y="3140968"/>
            <a:ext cx="2376264" cy="1200329"/>
          </a:xfrm>
          <a:prstGeom prst="rect">
            <a:avLst/>
          </a:prstGeom>
          <a:noFill/>
        </p:spPr>
        <p:txBody>
          <a:bodyPr wrap="square" rtlCol="0">
            <a:spAutoFit/>
          </a:bodyPr>
          <a:lstStyle/>
          <a:p>
            <a:pPr algn="ctr"/>
            <a:r>
              <a:rPr lang="ru-RU" dirty="0" smtClean="0">
                <a:solidFill>
                  <a:srgbClr val="7030A0"/>
                </a:solidFill>
                <a:latin typeface="Comic Sans MS" pitchFamily="66" charset="0"/>
              </a:rPr>
              <a:t>Информационные проспекты, буклеты для родителей</a:t>
            </a:r>
            <a:endParaRPr lang="ru-RU" dirty="0">
              <a:solidFill>
                <a:srgbClr val="7030A0"/>
              </a:solidFill>
              <a:latin typeface="Comic Sans MS" pitchFamily="66" charset="0"/>
            </a:endParaRPr>
          </a:p>
        </p:txBody>
      </p:sp>
      <p:sp>
        <p:nvSpPr>
          <p:cNvPr id="9" name="TextBox 8"/>
          <p:cNvSpPr txBox="1"/>
          <p:nvPr/>
        </p:nvSpPr>
        <p:spPr>
          <a:xfrm>
            <a:off x="6876256" y="1628800"/>
            <a:ext cx="2088231" cy="923330"/>
          </a:xfrm>
          <a:prstGeom prst="rect">
            <a:avLst/>
          </a:prstGeom>
          <a:noFill/>
        </p:spPr>
        <p:txBody>
          <a:bodyPr wrap="square" rtlCol="0">
            <a:spAutoFit/>
          </a:bodyPr>
          <a:lstStyle/>
          <a:p>
            <a:pPr algn="ctr"/>
            <a:r>
              <a:rPr lang="ru-RU" dirty="0" smtClean="0">
                <a:solidFill>
                  <a:srgbClr val="7030A0"/>
                </a:solidFill>
                <a:latin typeface="Comic Sans MS" pitchFamily="66" charset="0"/>
              </a:rPr>
              <a:t>Педагогическая библиотека для родителей</a:t>
            </a:r>
            <a:endParaRPr lang="ru-RU" dirty="0">
              <a:solidFill>
                <a:srgbClr val="7030A0"/>
              </a:solidFill>
              <a:latin typeface="Comic Sans MS" pitchFamily="66" charset="0"/>
            </a:endParaRPr>
          </a:p>
        </p:txBody>
      </p:sp>
      <p:cxnSp>
        <p:nvCxnSpPr>
          <p:cNvPr id="12" name="Прямая со стрелкой 11"/>
          <p:cNvCxnSpPr/>
          <p:nvPr/>
        </p:nvCxnSpPr>
        <p:spPr>
          <a:xfrm flipH="1">
            <a:off x="1691680" y="1196752"/>
            <a:ext cx="1296144" cy="720080"/>
          </a:xfrm>
          <a:prstGeom prst="straightConnector1">
            <a:avLst/>
          </a:prstGeom>
          <a:ln>
            <a:solidFill>
              <a:srgbClr val="7030A0"/>
            </a:solidFill>
            <a:tailEnd type="arrow"/>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flipH="1">
            <a:off x="2843808" y="1124744"/>
            <a:ext cx="648072" cy="1944216"/>
          </a:xfrm>
          <a:prstGeom prst="straightConnector1">
            <a:avLst/>
          </a:prstGeom>
          <a:ln>
            <a:solidFill>
              <a:srgbClr val="7030A0"/>
            </a:solidFill>
            <a:tailEnd type="arrow"/>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a:off x="4427984" y="1052736"/>
            <a:ext cx="0" cy="3384376"/>
          </a:xfrm>
          <a:prstGeom prst="straightConnector1">
            <a:avLst/>
          </a:prstGeom>
          <a:ln>
            <a:solidFill>
              <a:srgbClr val="7030A0"/>
            </a:solidFill>
            <a:tailEnd type="arrow"/>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5364088" y="1124744"/>
            <a:ext cx="936104" cy="1944216"/>
          </a:xfrm>
          <a:prstGeom prst="straightConnector1">
            <a:avLst/>
          </a:prstGeom>
          <a:ln>
            <a:solidFill>
              <a:srgbClr val="7030A0"/>
            </a:solidFill>
            <a:tailEnd type="arrow"/>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a:off x="6372200" y="1124744"/>
            <a:ext cx="864096" cy="504056"/>
          </a:xfrm>
          <a:prstGeom prst="straightConnector1">
            <a:avLst/>
          </a:prstGeom>
          <a:ln>
            <a:solidFill>
              <a:schemeClr val="accent4">
                <a:lumMod val="75000"/>
              </a:schemeClr>
            </a:solidFill>
            <a:tailEnd type="arrow"/>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95536" y="3429000"/>
            <a:ext cx="1368152" cy="923330"/>
          </a:xfrm>
          <a:prstGeom prst="rect">
            <a:avLst/>
          </a:prstGeom>
          <a:noFill/>
        </p:spPr>
        <p:txBody>
          <a:bodyPr wrap="square" rtlCol="0">
            <a:spAutoFit/>
          </a:bodyPr>
          <a:lstStyle/>
          <a:p>
            <a:pPr algn="ctr"/>
            <a:r>
              <a:rPr lang="ru-RU" dirty="0" smtClean="0">
                <a:solidFill>
                  <a:schemeClr val="accent4">
                    <a:lumMod val="75000"/>
                  </a:schemeClr>
                </a:solidFill>
                <a:latin typeface="Comic Sans MS" pitchFamily="66" charset="0"/>
              </a:rPr>
              <a:t>Дни открытых дверей</a:t>
            </a:r>
            <a:endParaRPr lang="ru-RU" dirty="0">
              <a:solidFill>
                <a:schemeClr val="accent4">
                  <a:lumMod val="75000"/>
                </a:schemeClr>
              </a:solidFill>
              <a:latin typeface="Comic Sans MS" pitchFamily="66" charset="0"/>
            </a:endParaRPr>
          </a:p>
        </p:txBody>
      </p:sp>
      <p:sp>
        <p:nvSpPr>
          <p:cNvPr id="17" name="TextBox 16"/>
          <p:cNvSpPr txBox="1"/>
          <p:nvPr/>
        </p:nvSpPr>
        <p:spPr>
          <a:xfrm>
            <a:off x="3275856" y="3861048"/>
            <a:ext cx="864096" cy="646331"/>
          </a:xfrm>
          <a:prstGeom prst="rect">
            <a:avLst/>
          </a:prstGeom>
          <a:noFill/>
        </p:spPr>
        <p:txBody>
          <a:bodyPr wrap="square" rtlCol="0">
            <a:spAutoFit/>
          </a:bodyPr>
          <a:lstStyle/>
          <a:p>
            <a:pPr algn="ctr"/>
            <a:r>
              <a:rPr lang="ru-RU" dirty="0" smtClean="0">
                <a:solidFill>
                  <a:schemeClr val="accent4">
                    <a:lumMod val="75000"/>
                  </a:schemeClr>
                </a:solidFill>
                <a:latin typeface="Comic Sans MS" pitchFamily="66" charset="0"/>
              </a:rPr>
              <a:t>День семьи</a:t>
            </a:r>
            <a:endParaRPr lang="ru-RU" dirty="0">
              <a:solidFill>
                <a:schemeClr val="accent4">
                  <a:lumMod val="75000"/>
                </a:schemeClr>
              </a:solidFill>
              <a:latin typeface="Comic Sans MS" pitchFamily="66" charset="0"/>
            </a:endParaRPr>
          </a:p>
        </p:txBody>
      </p:sp>
      <p:sp>
        <p:nvSpPr>
          <p:cNvPr id="18" name="TextBox 17"/>
          <p:cNvSpPr txBox="1"/>
          <p:nvPr/>
        </p:nvSpPr>
        <p:spPr>
          <a:xfrm>
            <a:off x="7740352" y="3284984"/>
            <a:ext cx="1008112" cy="646331"/>
          </a:xfrm>
          <a:prstGeom prst="rect">
            <a:avLst/>
          </a:prstGeom>
          <a:noFill/>
        </p:spPr>
        <p:txBody>
          <a:bodyPr wrap="square" rtlCol="0">
            <a:spAutoFit/>
          </a:bodyPr>
          <a:lstStyle/>
          <a:p>
            <a:pPr algn="ctr"/>
            <a:r>
              <a:rPr lang="ru-RU" dirty="0" smtClean="0">
                <a:solidFill>
                  <a:schemeClr val="accent4">
                    <a:lumMod val="75000"/>
                  </a:schemeClr>
                </a:solidFill>
                <a:latin typeface="Comic Sans MS" pitchFamily="66" charset="0"/>
              </a:rPr>
              <a:t>День солнца</a:t>
            </a:r>
            <a:endParaRPr lang="ru-RU" dirty="0">
              <a:solidFill>
                <a:schemeClr val="accent4">
                  <a:lumMod val="75000"/>
                </a:schemeClr>
              </a:solidFill>
              <a:latin typeface="Comic Sans MS" pitchFamily="66" charset="0"/>
            </a:endParaRPr>
          </a:p>
        </p:txBody>
      </p:sp>
      <p:sp>
        <p:nvSpPr>
          <p:cNvPr id="20" name="TextBox 19"/>
          <p:cNvSpPr txBox="1"/>
          <p:nvPr/>
        </p:nvSpPr>
        <p:spPr>
          <a:xfrm>
            <a:off x="5148064" y="5013176"/>
            <a:ext cx="965329" cy="369332"/>
          </a:xfrm>
          <a:prstGeom prst="rect">
            <a:avLst/>
          </a:prstGeom>
          <a:noFill/>
        </p:spPr>
        <p:txBody>
          <a:bodyPr wrap="none" rtlCol="0">
            <a:spAutoFit/>
          </a:bodyPr>
          <a:lstStyle/>
          <a:p>
            <a:r>
              <a:rPr lang="ru-RU" dirty="0" smtClean="0">
                <a:solidFill>
                  <a:schemeClr val="accent4">
                    <a:lumMod val="75000"/>
                  </a:schemeClr>
                </a:solidFill>
                <a:latin typeface="Comic Sans MS" pitchFamily="66" charset="0"/>
              </a:rPr>
              <a:t>Газеты</a:t>
            </a:r>
            <a:endParaRPr lang="ru-RU" dirty="0">
              <a:solidFill>
                <a:schemeClr val="accent4">
                  <a:lumMod val="75000"/>
                </a:schemeClr>
              </a:solidFill>
              <a:latin typeface="Comic Sans MS" pitchFamily="66" charset="0"/>
            </a:endParaRPr>
          </a:p>
        </p:txBody>
      </p:sp>
      <p:cxnSp>
        <p:nvCxnSpPr>
          <p:cNvPr id="21" name="Прямая со стрелкой 20"/>
          <p:cNvCxnSpPr>
            <a:endCxn id="17" idx="0"/>
          </p:cNvCxnSpPr>
          <p:nvPr/>
        </p:nvCxnSpPr>
        <p:spPr>
          <a:xfrm flipH="1">
            <a:off x="3707904" y="1124744"/>
            <a:ext cx="288032" cy="2736304"/>
          </a:xfrm>
          <a:prstGeom prst="straightConnector1">
            <a:avLst/>
          </a:prstGeom>
          <a:ln>
            <a:solidFill>
              <a:srgbClr val="7030A0"/>
            </a:solidFill>
            <a:tailEnd type="arrow"/>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H="1">
            <a:off x="1547664" y="1052736"/>
            <a:ext cx="1728192" cy="2664296"/>
          </a:xfrm>
          <a:prstGeom prst="straightConnector1">
            <a:avLst/>
          </a:prstGeom>
          <a:ln>
            <a:solidFill>
              <a:srgbClr val="7030A0"/>
            </a:solidFill>
            <a:tailEnd type="arrow"/>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p:cNvCxnSpPr/>
          <p:nvPr/>
        </p:nvCxnSpPr>
        <p:spPr>
          <a:xfrm>
            <a:off x="5076056" y="1124744"/>
            <a:ext cx="360040" cy="3816424"/>
          </a:xfrm>
          <a:prstGeom prst="straightConnector1">
            <a:avLst/>
          </a:prstGeom>
          <a:ln>
            <a:solidFill>
              <a:srgbClr val="7030A0"/>
            </a:solidFill>
            <a:tailEnd type="arrow"/>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a:off x="6012160" y="1124744"/>
            <a:ext cx="1944216" cy="2232248"/>
          </a:xfrm>
          <a:prstGeom prst="straightConnector1">
            <a:avLst/>
          </a:prstGeom>
          <a:ln>
            <a:solidFill>
              <a:srgbClr val="7030A0"/>
            </a:solidFill>
            <a:tailEnd type="arrow"/>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НАДО!!!\ДЛЯ НАШЕЙ ГРУППЫ\Улыбка_шаблоны_чистые\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2" name="Заголовок 1"/>
          <p:cNvSpPr>
            <a:spLocks noGrp="1"/>
          </p:cNvSpPr>
          <p:nvPr>
            <p:ph type="ctrTitle"/>
          </p:nvPr>
        </p:nvSpPr>
        <p:spPr>
          <a:xfrm>
            <a:off x="683568" y="2132856"/>
            <a:ext cx="7772400" cy="1470025"/>
          </a:xfrm>
        </p:spPr>
        <p:txBody>
          <a:bodyPr>
            <a:normAutofit/>
          </a:bodyPr>
          <a:lstStyle/>
          <a:p>
            <a:r>
              <a:rPr lang="ru-RU" sz="5400" b="1" dirty="0" smtClean="0">
                <a:solidFill>
                  <a:schemeClr val="accent4">
                    <a:lumMod val="75000"/>
                  </a:schemeClr>
                </a:solidFill>
                <a:latin typeface="Comic Sans MS" pitchFamily="66" charset="0"/>
                <a:cs typeface="Times New Roman" pitchFamily="18" charset="0"/>
              </a:rPr>
              <a:t> </a:t>
            </a:r>
            <a:endParaRPr lang="ru-RU" sz="5400" b="1" dirty="0">
              <a:solidFill>
                <a:schemeClr val="accent4">
                  <a:lumMod val="75000"/>
                </a:schemeClr>
              </a:solidFill>
              <a:latin typeface="Comic Sans MS" pitchFamily="66" charset="0"/>
              <a:cs typeface="Times New Roman" pitchFamily="18" charset="0"/>
            </a:endParaRPr>
          </a:p>
        </p:txBody>
      </p:sp>
      <p:sp>
        <p:nvSpPr>
          <p:cNvPr id="4" name="TextBox 3"/>
          <p:cNvSpPr txBox="1"/>
          <p:nvPr/>
        </p:nvSpPr>
        <p:spPr>
          <a:xfrm>
            <a:off x="2771800" y="692696"/>
            <a:ext cx="3103735" cy="461665"/>
          </a:xfrm>
          <a:prstGeom prst="rect">
            <a:avLst/>
          </a:prstGeom>
          <a:noFill/>
        </p:spPr>
        <p:txBody>
          <a:bodyPr wrap="none" rtlCol="0">
            <a:spAutoFit/>
          </a:bodyPr>
          <a:lstStyle/>
          <a:p>
            <a:r>
              <a:rPr lang="ru-RU" sz="2400" b="1" dirty="0" smtClean="0">
                <a:solidFill>
                  <a:srgbClr val="7030A0"/>
                </a:solidFill>
                <a:latin typeface="Comic Sans MS" pitchFamily="66" charset="0"/>
              </a:rPr>
              <a:t>Семейный паспорт</a:t>
            </a:r>
            <a:endParaRPr lang="ru-RU" sz="2400" b="1" dirty="0">
              <a:solidFill>
                <a:srgbClr val="7030A0"/>
              </a:solidFill>
              <a:latin typeface="Comic Sans MS" pitchFamily="66" charset="0"/>
            </a:endParaRPr>
          </a:p>
        </p:txBody>
      </p:sp>
      <p:sp>
        <p:nvSpPr>
          <p:cNvPr id="5" name="TextBox 4"/>
          <p:cNvSpPr txBox="1"/>
          <p:nvPr/>
        </p:nvSpPr>
        <p:spPr>
          <a:xfrm>
            <a:off x="251520" y="1916832"/>
            <a:ext cx="2808312" cy="369332"/>
          </a:xfrm>
          <a:prstGeom prst="rect">
            <a:avLst/>
          </a:prstGeom>
          <a:noFill/>
        </p:spPr>
        <p:txBody>
          <a:bodyPr wrap="square" rtlCol="0">
            <a:spAutoFit/>
          </a:bodyPr>
          <a:lstStyle/>
          <a:p>
            <a:pPr algn="ctr"/>
            <a:r>
              <a:rPr lang="ru-RU" dirty="0" smtClean="0">
                <a:solidFill>
                  <a:srgbClr val="7030A0"/>
                </a:solidFill>
                <a:latin typeface="Comic Sans MS" pitchFamily="66" charset="0"/>
              </a:rPr>
              <a:t> </a:t>
            </a:r>
            <a:endParaRPr lang="ru-RU" dirty="0">
              <a:solidFill>
                <a:srgbClr val="7030A0"/>
              </a:solidFill>
              <a:latin typeface="Comic Sans MS" pitchFamily="66" charset="0"/>
            </a:endParaRPr>
          </a:p>
        </p:txBody>
      </p:sp>
      <p:sp>
        <p:nvSpPr>
          <p:cNvPr id="15" name="TextBox 14"/>
          <p:cNvSpPr txBox="1"/>
          <p:nvPr/>
        </p:nvSpPr>
        <p:spPr>
          <a:xfrm>
            <a:off x="1907704" y="1700808"/>
            <a:ext cx="5976664" cy="2862322"/>
          </a:xfrm>
          <a:prstGeom prst="rect">
            <a:avLst/>
          </a:prstGeom>
          <a:noFill/>
        </p:spPr>
        <p:txBody>
          <a:bodyPr wrap="square" rtlCol="0">
            <a:spAutoFit/>
          </a:bodyPr>
          <a:lstStyle/>
          <a:p>
            <a:r>
              <a:rPr lang="ru-RU" dirty="0" smtClean="0">
                <a:solidFill>
                  <a:schemeClr val="accent4">
                    <a:lumMod val="75000"/>
                  </a:schemeClr>
                </a:solidFill>
                <a:latin typeface="Comic Sans MS" pitchFamily="66" charset="0"/>
              </a:rPr>
              <a:t>Нашу группу посещает 24 ребенка: 13 девочек и 11 мальчиков.</a:t>
            </a:r>
          </a:p>
          <a:p>
            <a:r>
              <a:rPr lang="ru-RU" dirty="0" smtClean="0">
                <a:solidFill>
                  <a:schemeClr val="accent4">
                    <a:lumMod val="75000"/>
                  </a:schemeClr>
                </a:solidFill>
                <a:latin typeface="Comic Sans MS" pitchFamily="66" charset="0"/>
              </a:rPr>
              <a:t>3 семьи многодетные, 2 неполных семьи, 8 семей имеют по 2 ребенка.</a:t>
            </a:r>
          </a:p>
          <a:p>
            <a:r>
              <a:rPr lang="ru-RU" dirty="0" smtClean="0">
                <a:solidFill>
                  <a:schemeClr val="accent4">
                    <a:lumMod val="75000"/>
                  </a:schemeClr>
                </a:solidFill>
                <a:latin typeface="Comic Sans MS" pitchFamily="66" charset="0"/>
              </a:rPr>
              <a:t> 18 родителей имеют высшее образование, остальные -  средне- специальное.</a:t>
            </a:r>
          </a:p>
          <a:p>
            <a:r>
              <a:rPr lang="ru-RU" dirty="0" smtClean="0">
                <a:solidFill>
                  <a:schemeClr val="accent4">
                    <a:lumMod val="75000"/>
                  </a:schemeClr>
                </a:solidFill>
                <a:latin typeface="Comic Sans MS" pitchFamily="66" charset="0"/>
              </a:rPr>
              <a:t>  У всех есть бабушки и дедушки.</a:t>
            </a:r>
          </a:p>
          <a:p>
            <a:r>
              <a:rPr lang="ru-RU" dirty="0" smtClean="0">
                <a:solidFill>
                  <a:schemeClr val="accent4">
                    <a:lumMod val="75000"/>
                  </a:schemeClr>
                </a:solidFill>
                <a:latin typeface="Comic Sans MS" pitchFamily="66" charset="0"/>
              </a:rPr>
              <a:t>Средний возраст мам 27-33лет.</a:t>
            </a:r>
          </a:p>
          <a:p>
            <a:r>
              <a:rPr lang="ru-RU" dirty="0" smtClean="0">
                <a:solidFill>
                  <a:schemeClr val="accent4">
                    <a:lumMod val="75000"/>
                  </a:schemeClr>
                </a:solidFill>
                <a:latin typeface="Comic Sans MS" pitchFamily="66" charset="0"/>
              </a:rPr>
              <a:t>Средний возраст пап 31 - 37.</a:t>
            </a:r>
          </a:p>
          <a:p>
            <a:endParaRPr lang="ru-RU" dirty="0">
              <a:solidFill>
                <a:schemeClr val="accent4">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descr="D:\НАДО!!!\ДЛЯ НАШЕЙ ГРУППЫ\Улыбка_шаблоны_чистые\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4" name="Прямоугольник 3"/>
          <p:cNvSpPr/>
          <p:nvPr/>
        </p:nvSpPr>
        <p:spPr>
          <a:xfrm>
            <a:off x="3203848" y="260648"/>
            <a:ext cx="3004349" cy="646331"/>
          </a:xfrm>
          <a:prstGeom prst="rect">
            <a:avLst/>
          </a:prstGeom>
          <a:noFill/>
        </p:spPr>
        <p:txBody>
          <a:bodyPr wrap="none" lIns="91440" tIns="45720" rIns="91440" bIns="45720">
            <a:spAutoFit/>
          </a:bodyPr>
          <a:lstStyle/>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Наши семьи</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 name="Рисунок 4" descr="D:\МОЯ РАБОТА\фото работа\Семейные фото детей 4 группы\лиза\Лиза Мыльникова\бабушки и дедушки.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980728"/>
            <a:ext cx="1800200" cy="1440160"/>
          </a:xfrm>
          <a:prstGeom prst="roundRect">
            <a:avLst/>
          </a:prstGeom>
          <a:noFill/>
          <a:ln w="9525">
            <a:noFill/>
            <a:miter lim="800000"/>
            <a:headEnd/>
            <a:tailEnd/>
          </a:ln>
          <a:effectLst>
            <a:glow rad="228600">
              <a:schemeClr val="accent4">
                <a:satMod val="175000"/>
                <a:alpha val="40000"/>
              </a:schemeClr>
            </a:glow>
          </a:effectLst>
        </p:spPr>
      </p:pic>
      <p:pic>
        <p:nvPicPr>
          <p:cNvPr id="6" name="Рисунок 5" descr="D:\МОЯ РАБОТА\фото работа\Семейные фото детей 4 группы\Саша с\Самуйленко Саша\Мама, папа, я, а также родственники и друзья\Мы.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2555776" y="980728"/>
            <a:ext cx="1368152" cy="1728192"/>
          </a:xfrm>
          <a:prstGeom prst="roundRect">
            <a:avLst/>
          </a:prstGeom>
          <a:noFill/>
          <a:ln w="9525">
            <a:noFill/>
            <a:miter lim="800000"/>
            <a:headEnd/>
            <a:tailEnd/>
          </a:ln>
          <a:effectLst>
            <a:glow rad="228600">
              <a:schemeClr val="accent4">
                <a:satMod val="175000"/>
                <a:alpha val="40000"/>
              </a:schemeClr>
            </a:glow>
          </a:effectLst>
        </p:spPr>
      </p:pic>
      <p:pic>
        <p:nvPicPr>
          <p:cNvPr id="7" name="Рисунок 6" descr="D:\МОЯ РАБОТА\фото работа\Семейные фото детей 4 группы\Саша с\Самуйленко Саша\Мама, папа, я, а также родственники и друзья\По кафе иногда ходим с девченками (мама, баба Света, тетка Даша)).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2411760" y="3212976"/>
            <a:ext cx="1872208" cy="1440160"/>
          </a:xfrm>
          <a:prstGeom prst="roundRect">
            <a:avLst/>
          </a:prstGeom>
          <a:noFill/>
          <a:ln w="9525">
            <a:noFill/>
            <a:miter lim="800000"/>
            <a:headEnd/>
            <a:tailEnd/>
          </a:ln>
          <a:effectLst>
            <a:glow rad="228600">
              <a:schemeClr val="accent4">
                <a:satMod val="175000"/>
                <a:alpha val="40000"/>
              </a:schemeClr>
            </a:glow>
          </a:effectLst>
        </p:spPr>
      </p:pic>
      <p:pic>
        <p:nvPicPr>
          <p:cNvPr id="8" name="Рисунок 7" descr="D:\МОЯ РАБОТА\фото работа\Семейные фото детей 4 группы\Саша с\Самуйленко Саша\Мама, папа, я, а также родственники и друзья\Любимая бабушка Зинаида.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251520" y="2924944"/>
            <a:ext cx="1800200" cy="1368152"/>
          </a:xfrm>
          <a:prstGeom prst="roundRect">
            <a:avLst/>
          </a:prstGeom>
          <a:noFill/>
          <a:ln w="9525">
            <a:noFill/>
            <a:miter lim="800000"/>
            <a:headEnd/>
            <a:tailEnd/>
          </a:ln>
          <a:effectLst>
            <a:glow rad="228600">
              <a:schemeClr val="accent4">
                <a:satMod val="175000"/>
                <a:alpha val="40000"/>
              </a:schemeClr>
            </a:glow>
          </a:effectLst>
        </p:spPr>
      </p:pic>
      <p:pic>
        <p:nvPicPr>
          <p:cNvPr id="9" name="Рисунок 8" descr="D:\МОЯ РАБОТА\фото работа\Семейные фото детей 4 группы\маша\ПРО МАШУ\DSC02937.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323528" y="4797152"/>
            <a:ext cx="1800200" cy="1368152"/>
          </a:xfrm>
          <a:prstGeom prst="roundRect">
            <a:avLst/>
          </a:prstGeom>
          <a:noFill/>
          <a:ln w="9525">
            <a:noFill/>
            <a:miter lim="800000"/>
            <a:headEnd/>
            <a:tailEnd/>
          </a:ln>
          <a:effectLst>
            <a:glow rad="228600">
              <a:schemeClr val="accent4">
                <a:satMod val="175000"/>
                <a:alpha val="40000"/>
              </a:schemeClr>
            </a:glow>
          </a:effectLst>
        </p:spPr>
      </p:pic>
      <p:pic>
        <p:nvPicPr>
          <p:cNvPr id="10" name="Рисунок 9" descr="D:\МОЯ РАБОТА\фото работа\Семейные фото детей 4 группы\маша\ПРО МАШУ\Маша, тетя и собака Люся.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2483768" y="5301208"/>
            <a:ext cx="1728192" cy="1224136"/>
          </a:xfrm>
          <a:prstGeom prst="roundRect">
            <a:avLst/>
          </a:prstGeom>
          <a:noFill/>
          <a:ln w="9525">
            <a:noFill/>
            <a:miter lim="800000"/>
            <a:headEnd/>
            <a:tailEnd/>
          </a:ln>
          <a:effectLst>
            <a:glow rad="228600">
              <a:schemeClr val="accent4">
                <a:satMod val="175000"/>
                <a:alpha val="40000"/>
              </a:schemeClr>
            </a:glow>
          </a:effectLst>
        </p:spPr>
      </p:pic>
      <p:pic>
        <p:nvPicPr>
          <p:cNvPr id="11" name="Рисунок 10" descr="C:\Documents and Settings\User\Local Settings\Temporary Internet Files\Content.Word\10002.jpg"/>
          <p:cNvPicPr/>
          <p:nvPr/>
        </p:nvPicPr>
        <p:blipFill>
          <a:blip r:embed="rId9" cstate="email">
            <a:extLst>
              <a:ext uri="{28A0092B-C50C-407E-A947-70E740481C1C}">
                <a14:useLocalDpi xmlns:a14="http://schemas.microsoft.com/office/drawing/2010/main"/>
              </a:ext>
            </a:extLst>
          </a:blip>
          <a:srcRect/>
          <a:stretch>
            <a:fillRect/>
          </a:stretch>
        </p:blipFill>
        <p:spPr bwMode="auto">
          <a:xfrm>
            <a:off x="4499992" y="5085184"/>
            <a:ext cx="2088231" cy="1440160"/>
          </a:xfrm>
          <a:prstGeom prst="roundRect">
            <a:avLst/>
          </a:prstGeom>
          <a:noFill/>
          <a:ln w="9525">
            <a:noFill/>
            <a:miter lim="800000"/>
            <a:headEnd/>
            <a:tailEnd/>
          </a:ln>
          <a:effectLst>
            <a:glow rad="228600">
              <a:schemeClr val="accent4">
                <a:satMod val="175000"/>
                <a:alpha val="40000"/>
              </a:schemeClr>
            </a:glow>
          </a:effectLst>
        </p:spPr>
      </p:pic>
      <p:pic>
        <p:nvPicPr>
          <p:cNvPr id="12" name="Рисунок 11" descr="C:\Documents and Settings\User\Local Settings\Temporary Internet Files\Content.Word\DSC05100.jpg"/>
          <p:cNvPicPr/>
          <p:nvPr/>
        </p:nvPicPr>
        <p:blipFill>
          <a:blip r:embed="rId10" cstate="email">
            <a:extLst>
              <a:ext uri="{28A0092B-C50C-407E-A947-70E740481C1C}">
                <a14:useLocalDpi xmlns:a14="http://schemas.microsoft.com/office/drawing/2010/main"/>
              </a:ext>
            </a:extLst>
          </a:blip>
          <a:srcRect/>
          <a:stretch>
            <a:fillRect/>
          </a:stretch>
        </p:blipFill>
        <p:spPr bwMode="auto">
          <a:xfrm>
            <a:off x="6948264" y="5229200"/>
            <a:ext cx="1840349" cy="1304071"/>
          </a:xfrm>
          <a:prstGeom prst="roundRect">
            <a:avLst/>
          </a:prstGeom>
          <a:noFill/>
          <a:ln w="9525">
            <a:noFill/>
            <a:miter lim="800000"/>
            <a:headEnd/>
            <a:tailEnd/>
          </a:ln>
          <a:effectLst>
            <a:glow rad="101600">
              <a:schemeClr val="accent4">
                <a:satMod val="175000"/>
                <a:alpha val="40000"/>
              </a:schemeClr>
            </a:glow>
          </a:effectLst>
        </p:spPr>
      </p:pic>
      <p:pic>
        <p:nvPicPr>
          <p:cNvPr id="13" name="Рисунок 12" descr="C:\Documents and Settings\User\Local Settings\Temporary Internet Files\Content.Word\10001.jpg"/>
          <p:cNvPicPr/>
          <p:nvPr/>
        </p:nvPicPr>
        <p:blipFill>
          <a:blip r:embed="rId11" cstate="email">
            <a:extLst>
              <a:ext uri="{28A0092B-C50C-407E-A947-70E740481C1C}">
                <a14:useLocalDpi xmlns:a14="http://schemas.microsoft.com/office/drawing/2010/main"/>
              </a:ext>
            </a:extLst>
          </a:blip>
          <a:srcRect/>
          <a:stretch>
            <a:fillRect/>
          </a:stretch>
        </p:blipFill>
        <p:spPr bwMode="auto">
          <a:xfrm>
            <a:off x="6876256" y="3645024"/>
            <a:ext cx="1932518" cy="1323981"/>
          </a:xfrm>
          <a:prstGeom prst="roundRect">
            <a:avLst/>
          </a:prstGeom>
          <a:noFill/>
          <a:ln w="9525">
            <a:noFill/>
            <a:miter lim="800000"/>
            <a:headEnd/>
            <a:tailEnd/>
          </a:ln>
          <a:effectLst>
            <a:glow rad="101600">
              <a:schemeClr val="accent4">
                <a:satMod val="175000"/>
                <a:alpha val="40000"/>
              </a:schemeClr>
            </a:glow>
          </a:effectLst>
        </p:spPr>
      </p:pic>
      <p:pic>
        <p:nvPicPr>
          <p:cNvPr id="14" name="Рисунок 13" descr="C:\Documents and Settings\User\Local Settings\Temporary Internet Files\Content.Word\10002.jpg"/>
          <p:cNvPicPr/>
          <p:nvPr/>
        </p:nvPicPr>
        <p:blipFill>
          <a:blip r:embed="rId12" cstate="email">
            <a:extLst>
              <a:ext uri="{28A0092B-C50C-407E-A947-70E740481C1C}">
                <a14:useLocalDpi xmlns:a14="http://schemas.microsoft.com/office/drawing/2010/main"/>
              </a:ext>
            </a:extLst>
          </a:blip>
          <a:srcRect/>
          <a:stretch>
            <a:fillRect/>
          </a:stretch>
        </p:blipFill>
        <p:spPr bwMode="auto">
          <a:xfrm>
            <a:off x="6516216" y="764704"/>
            <a:ext cx="2076590" cy="1232391"/>
          </a:xfrm>
          <a:prstGeom prst="roundRect">
            <a:avLst/>
          </a:prstGeom>
          <a:noFill/>
          <a:ln w="9525">
            <a:noFill/>
            <a:miter lim="800000"/>
            <a:headEnd/>
            <a:tailEnd/>
          </a:ln>
          <a:effectLst>
            <a:glow rad="101600">
              <a:schemeClr val="accent4">
                <a:satMod val="175000"/>
                <a:alpha val="40000"/>
              </a:schemeClr>
            </a:glow>
          </a:effectLst>
        </p:spPr>
      </p:pic>
      <p:pic>
        <p:nvPicPr>
          <p:cNvPr id="15" name="Рисунок 14" descr="C:\Documents and Settings\User\Мои документы\Downloads\getImage (2).jpg"/>
          <p:cNvPicPr/>
          <p:nvPr/>
        </p:nvPicPr>
        <p:blipFill>
          <a:blip r:embed="rId13" cstate="email">
            <a:extLst>
              <a:ext uri="{28A0092B-C50C-407E-A947-70E740481C1C}">
                <a14:useLocalDpi xmlns:a14="http://schemas.microsoft.com/office/drawing/2010/main"/>
              </a:ext>
            </a:extLst>
          </a:blip>
          <a:srcRect/>
          <a:stretch>
            <a:fillRect/>
          </a:stretch>
        </p:blipFill>
        <p:spPr bwMode="auto">
          <a:xfrm>
            <a:off x="6732240" y="2204864"/>
            <a:ext cx="2005161" cy="1188875"/>
          </a:xfrm>
          <a:prstGeom prst="roundRect">
            <a:avLst/>
          </a:prstGeom>
          <a:noFill/>
          <a:ln w="9525">
            <a:noFill/>
            <a:miter lim="800000"/>
            <a:headEnd/>
            <a:tailEnd/>
          </a:ln>
          <a:effectLst>
            <a:glow rad="101600">
              <a:schemeClr val="accent4">
                <a:satMod val="175000"/>
                <a:alpha val="40000"/>
              </a:schemeClr>
            </a:glow>
          </a:effectLst>
        </p:spPr>
      </p:pic>
      <p:pic>
        <p:nvPicPr>
          <p:cNvPr id="16" name="Рисунок 15" descr="C:\Documents and Settings\User\Мои документы\Downloads\getImage (5).jpg"/>
          <p:cNvPicPr/>
          <p:nvPr/>
        </p:nvPicPr>
        <p:blipFill>
          <a:blip r:embed="rId14" cstate="email">
            <a:extLst>
              <a:ext uri="{28A0092B-C50C-407E-A947-70E740481C1C}">
                <a14:useLocalDpi xmlns:a14="http://schemas.microsoft.com/office/drawing/2010/main"/>
              </a:ext>
            </a:extLst>
          </a:blip>
          <a:srcRect/>
          <a:stretch>
            <a:fillRect/>
          </a:stretch>
        </p:blipFill>
        <p:spPr bwMode="auto">
          <a:xfrm>
            <a:off x="4716016" y="3068960"/>
            <a:ext cx="1602702" cy="1608192"/>
          </a:xfrm>
          <a:prstGeom prst="roundRect">
            <a:avLst/>
          </a:prstGeom>
          <a:noFill/>
          <a:ln w="9525">
            <a:noFill/>
            <a:miter lim="800000"/>
            <a:headEnd/>
            <a:tailEnd/>
          </a:ln>
          <a:effectLst>
            <a:glow rad="101600">
              <a:schemeClr val="accent4">
                <a:satMod val="175000"/>
                <a:alpha val="40000"/>
              </a:schemeClr>
            </a:glow>
          </a:effectLst>
        </p:spPr>
      </p:pic>
      <p:pic>
        <p:nvPicPr>
          <p:cNvPr id="17" name="Рисунок 16" descr="C:\Documents and Settings\User\Мои документы\Downloads\getImage (8).jpg"/>
          <p:cNvPicPr/>
          <p:nvPr/>
        </p:nvPicPr>
        <p:blipFill>
          <a:blip r:embed="rId15" cstate="email">
            <a:extLst>
              <a:ext uri="{28A0092B-C50C-407E-A947-70E740481C1C}">
                <a14:useLocalDpi xmlns:a14="http://schemas.microsoft.com/office/drawing/2010/main"/>
              </a:ext>
            </a:extLst>
          </a:blip>
          <a:srcRect/>
          <a:stretch>
            <a:fillRect/>
          </a:stretch>
        </p:blipFill>
        <p:spPr bwMode="auto">
          <a:xfrm>
            <a:off x="4283968" y="1268760"/>
            <a:ext cx="1849577" cy="1351146"/>
          </a:xfrm>
          <a:prstGeom prst="roundRect">
            <a:avLst/>
          </a:prstGeom>
          <a:noFill/>
          <a:ln w="9525">
            <a:noFill/>
            <a:miter lim="800000"/>
            <a:headEnd/>
            <a:tailEnd/>
          </a:ln>
          <a:effectLst>
            <a:glow rad="101600">
              <a:schemeClr val="accent4">
                <a:satMod val="175000"/>
                <a:alpha val="40000"/>
              </a:schemeClr>
            </a:glo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D:\НАДО!!!\ДЛЯ НАШЕЙ ГРУППЫ\Улыбка_шаблоны_чистые\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3" name="Прямоугольник 2"/>
          <p:cNvSpPr/>
          <p:nvPr/>
        </p:nvSpPr>
        <p:spPr>
          <a:xfrm>
            <a:off x="2129045" y="188640"/>
            <a:ext cx="861646" cy="369332"/>
          </a:xfrm>
          <a:prstGeom prst="rect">
            <a:avLst/>
          </a:prstGeom>
          <a:noFill/>
        </p:spPr>
        <p:txBody>
          <a:bodyPr wrap="none" lIns="91440" tIns="45720" rIns="91440" bIns="45720">
            <a:spAutoFit/>
          </a:bodyPr>
          <a:lstStyle/>
          <a:p>
            <a:pPr algn="ctr"/>
            <a:r>
              <a:rPr lang="ru-RU"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дарья</a:t>
            </a:r>
            <a:endParaRPr lang="ru-RU"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692697"/>
            <a:ext cx="1152128" cy="1232509"/>
          </a:xfrm>
          <a:prstGeom prst="ellipse">
            <a:avLst/>
          </a:prstGeom>
          <a:noFill/>
          <a:ln w="9525">
            <a:noFill/>
            <a:miter lim="800000"/>
            <a:headEnd/>
            <a:tailEnd/>
          </a:ln>
          <a:effectLst>
            <a:glow rad="228600">
              <a:schemeClr val="accent4">
                <a:satMod val="175000"/>
                <a:alpha val="40000"/>
              </a:schemeClr>
            </a:glow>
          </a:effectLst>
        </p:spPr>
      </p:pic>
      <p:sp>
        <p:nvSpPr>
          <p:cNvPr id="5" name="Прямоугольник 4"/>
          <p:cNvSpPr/>
          <p:nvPr/>
        </p:nvSpPr>
        <p:spPr>
          <a:xfrm>
            <a:off x="3635896" y="1844824"/>
            <a:ext cx="1421165" cy="369332"/>
          </a:xfrm>
          <a:prstGeom prst="rect">
            <a:avLst/>
          </a:prstGeom>
        </p:spPr>
        <p:txBody>
          <a:bodyPr wrap="square">
            <a:spAutoFit/>
          </a:bodyPr>
          <a:lstStyle/>
          <a:p>
            <a:pPr algn="ct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матвейка</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6" name="Рисунок 5" descr="C:\Documents and Settings\User\Local Settings\Temporary Internet Files\Content.Word\Изображение 001.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3779912" y="2204864"/>
            <a:ext cx="1152128" cy="1152128"/>
          </a:xfrm>
          <a:prstGeom prst="ellipse">
            <a:avLst/>
          </a:prstGeom>
          <a:noFill/>
          <a:ln w="9525">
            <a:noFill/>
            <a:miter lim="800000"/>
            <a:headEnd/>
            <a:tailEnd/>
          </a:ln>
          <a:effectLst>
            <a:glow rad="228600">
              <a:schemeClr val="accent4">
                <a:satMod val="175000"/>
                <a:alpha val="40000"/>
              </a:schemeClr>
            </a:glow>
          </a:effectLst>
        </p:spPr>
      </p:pic>
      <p:sp>
        <p:nvSpPr>
          <p:cNvPr id="7" name="Прямоугольник 6"/>
          <p:cNvSpPr/>
          <p:nvPr/>
        </p:nvSpPr>
        <p:spPr>
          <a:xfrm>
            <a:off x="4716016" y="3501008"/>
            <a:ext cx="1552419" cy="369332"/>
          </a:xfrm>
          <a:prstGeom prst="rect">
            <a:avLst/>
          </a:prstGeom>
        </p:spPr>
        <p:txBody>
          <a:bodyPr wrap="square">
            <a:spAutoFit/>
          </a:bodyPr>
          <a:lstStyle/>
          <a:p>
            <a:pPr algn="ct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кирюшка</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8" name="Рисунок 7" descr="C:\Documents and Settings\User\Local Settings\Temporary Internet Files\Content.Word\S7304819.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4932040" y="3861048"/>
            <a:ext cx="1152128" cy="1152128"/>
          </a:xfrm>
          <a:prstGeom prst="ellipse">
            <a:avLst/>
          </a:prstGeom>
          <a:noFill/>
          <a:ln w="9525">
            <a:noFill/>
            <a:miter lim="800000"/>
            <a:headEnd/>
            <a:tailEnd/>
          </a:ln>
          <a:effectLst>
            <a:glow rad="228600">
              <a:schemeClr val="accent4">
                <a:satMod val="175000"/>
                <a:alpha val="40000"/>
              </a:schemeClr>
            </a:glow>
          </a:effectLst>
        </p:spPr>
      </p:pic>
      <p:sp>
        <p:nvSpPr>
          <p:cNvPr id="9" name="Прямоугольник 8"/>
          <p:cNvSpPr/>
          <p:nvPr/>
        </p:nvSpPr>
        <p:spPr>
          <a:xfrm>
            <a:off x="6012160" y="3573016"/>
            <a:ext cx="1880812" cy="369332"/>
          </a:xfrm>
          <a:prstGeom prst="rect">
            <a:avLst/>
          </a:prstGeom>
        </p:spPr>
        <p:txBody>
          <a:bodyPr wrap="square">
            <a:spAutoFit/>
          </a:bodyPr>
          <a:lstStyle/>
          <a:p>
            <a:pPr algn="ct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лиза</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 name="Рисунок 9" descr="C:\Documents and Settings\User\Local Settings\Temporary Internet Files\Content.Word\DSCF5049.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6444208" y="3933056"/>
            <a:ext cx="1008112" cy="1080120"/>
          </a:xfrm>
          <a:prstGeom prst="ellipse">
            <a:avLst/>
          </a:prstGeom>
          <a:noFill/>
          <a:ln w="9525">
            <a:noFill/>
            <a:miter lim="800000"/>
            <a:headEnd/>
            <a:tailEnd/>
          </a:ln>
          <a:effectLst>
            <a:glow rad="139700">
              <a:schemeClr val="accent4">
                <a:satMod val="175000"/>
                <a:alpha val="40000"/>
              </a:schemeClr>
            </a:glow>
          </a:effectLst>
        </p:spPr>
      </p:pic>
      <p:sp>
        <p:nvSpPr>
          <p:cNvPr id="11" name="Прямоугольник 10"/>
          <p:cNvSpPr/>
          <p:nvPr/>
        </p:nvSpPr>
        <p:spPr>
          <a:xfrm>
            <a:off x="5148064" y="1916832"/>
            <a:ext cx="1246116" cy="369332"/>
          </a:xfrm>
          <a:prstGeom prst="rect">
            <a:avLst/>
          </a:prstGeom>
        </p:spPr>
        <p:txBody>
          <a:bodyPr wrap="square">
            <a:spAutoFit/>
          </a:bodyPr>
          <a:lstStyle/>
          <a:p>
            <a:pPr algn="ct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олежка</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2" name="Рисунок 11" descr="C:\Documents and Settings\User\Local Settings\Temporary Internet Files\Content.Word\IMAG0237.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5148064" y="2276872"/>
            <a:ext cx="1152128" cy="1152128"/>
          </a:xfrm>
          <a:prstGeom prst="ellipse">
            <a:avLst/>
          </a:prstGeom>
          <a:noFill/>
          <a:ln w="9525">
            <a:noFill/>
            <a:miter lim="800000"/>
            <a:headEnd/>
            <a:tailEnd/>
          </a:ln>
          <a:effectLst>
            <a:glow rad="228600">
              <a:schemeClr val="accent4">
                <a:satMod val="175000"/>
                <a:alpha val="40000"/>
              </a:schemeClr>
            </a:glow>
          </a:effectLst>
        </p:spPr>
      </p:pic>
      <p:sp>
        <p:nvSpPr>
          <p:cNvPr id="13" name="Прямоугольник 12"/>
          <p:cNvSpPr/>
          <p:nvPr/>
        </p:nvSpPr>
        <p:spPr>
          <a:xfrm>
            <a:off x="7452320" y="1988840"/>
            <a:ext cx="1898191" cy="369332"/>
          </a:xfrm>
          <a:prstGeom prst="rect">
            <a:avLst/>
          </a:prstGeom>
        </p:spPr>
        <p:txBody>
          <a:bodyPr wrap="square">
            <a:spAutoFit/>
          </a:bodyPr>
          <a:lstStyle/>
          <a:p>
            <a:pPr algn="ct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сашик</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4" name="Рисунок 13" descr="C:\Documents and Settings\User\Local Settings\Temporary Internet Files\Content.Word\Брат Захар. Видимся редко, но метко. Я потом два дня квартиру вымываю)).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7740352" y="2420888"/>
            <a:ext cx="1224136" cy="1224136"/>
          </a:xfrm>
          <a:prstGeom prst="ellipse">
            <a:avLst/>
          </a:prstGeom>
          <a:noFill/>
          <a:ln w="9525">
            <a:noFill/>
            <a:miter lim="800000"/>
            <a:headEnd/>
            <a:tailEnd/>
          </a:ln>
          <a:effectLst>
            <a:glow rad="139700">
              <a:schemeClr val="accent4">
                <a:satMod val="175000"/>
                <a:alpha val="40000"/>
              </a:schemeClr>
            </a:glow>
          </a:effectLst>
        </p:spPr>
      </p:pic>
      <p:sp>
        <p:nvSpPr>
          <p:cNvPr id="15" name="Прямоугольник 14"/>
          <p:cNvSpPr/>
          <p:nvPr/>
        </p:nvSpPr>
        <p:spPr>
          <a:xfrm>
            <a:off x="5508104" y="188640"/>
            <a:ext cx="1645907" cy="369332"/>
          </a:xfrm>
          <a:prstGeom prst="rect">
            <a:avLst/>
          </a:prstGeom>
        </p:spPr>
        <p:txBody>
          <a:bodyPr wrap="square">
            <a:spAutoFit/>
          </a:bodyPr>
          <a:lstStyle/>
          <a:p>
            <a:pPr algn="ct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янчик</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6" name="Рисунок 15" descr="C:\Documents and Settings\User\Local Settings\Temporary Internet Files\Content.Word\DSCF5053.jpg"/>
          <p:cNvPicPr/>
          <p:nvPr/>
        </p:nvPicPr>
        <p:blipFill>
          <a:blip r:embed="rId9" cstate="email">
            <a:extLst>
              <a:ext uri="{28A0092B-C50C-407E-A947-70E740481C1C}">
                <a14:useLocalDpi xmlns:a14="http://schemas.microsoft.com/office/drawing/2010/main"/>
              </a:ext>
            </a:extLst>
          </a:blip>
          <a:srcRect/>
          <a:stretch>
            <a:fillRect/>
          </a:stretch>
        </p:blipFill>
        <p:spPr bwMode="auto">
          <a:xfrm>
            <a:off x="5796136" y="620688"/>
            <a:ext cx="1152128" cy="1152128"/>
          </a:xfrm>
          <a:prstGeom prst="ellipse">
            <a:avLst/>
          </a:prstGeom>
          <a:noFill/>
          <a:ln w="9525">
            <a:noFill/>
            <a:miter lim="800000"/>
            <a:headEnd/>
            <a:tailEnd/>
          </a:ln>
          <a:effectLst>
            <a:glow rad="228600">
              <a:schemeClr val="accent4">
                <a:satMod val="175000"/>
                <a:alpha val="40000"/>
              </a:schemeClr>
            </a:glow>
          </a:effectLst>
        </p:spPr>
      </p:pic>
      <p:sp>
        <p:nvSpPr>
          <p:cNvPr id="17" name="Прямоугольник 16"/>
          <p:cNvSpPr/>
          <p:nvPr/>
        </p:nvSpPr>
        <p:spPr>
          <a:xfrm>
            <a:off x="7092280" y="260648"/>
            <a:ext cx="1689092" cy="369332"/>
          </a:xfrm>
          <a:prstGeom prst="rect">
            <a:avLst/>
          </a:prstGeom>
        </p:spPr>
        <p:txBody>
          <a:bodyPr wrap="square">
            <a:spAutoFit/>
          </a:bodyPr>
          <a:lstStyle/>
          <a:p>
            <a:pPr algn="ct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машуля</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8" name="Рисунок 17" descr="C:\Documents and Settings\User\Local Settings\Temporary Internet Files\Content.Word\DSCF5057.jpg"/>
          <p:cNvPicPr/>
          <p:nvPr/>
        </p:nvPicPr>
        <p:blipFill>
          <a:blip r:embed="rId10" cstate="email">
            <a:extLst>
              <a:ext uri="{28A0092B-C50C-407E-A947-70E740481C1C}">
                <a14:useLocalDpi xmlns:a14="http://schemas.microsoft.com/office/drawing/2010/main"/>
              </a:ext>
            </a:extLst>
          </a:blip>
          <a:srcRect/>
          <a:stretch>
            <a:fillRect/>
          </a:stretch>
        </p:blipFill>
        <p:spPr bwMode="auto">
          <a:xfrm>
            <a:off x="7380312" y="764704"/>
            <a:ext cx="1080120" cy="1080120"/>
          </a:xfrm>
          <a:prstGeom prst="ellipse">
            <a:avLst/>
          </a:prstGeom>
          <a:noFill/>
          <a:ln w="9525">
            <a:noFill/>
            <a:miter lim="800000"/>
            <a:headEnd/>
            <a:tailEnd/>
          </a:ln>
          <a:effectLst>
            <a:glow rad="228600">
              <a:schemeClr val="accent4">
                <a:satMod val="175000"/>
                <a:alpha val="40000"/>
              </a:schemeClr>
            </a:glow>
          </a:effectLst>
        </p:spPr>
      </p:pic>
      <p:sp>
        <p:nvSpPr>
          <p:cNvPr id="19" name="Прямоугольник 18"/>
          <p:cNvSpPr/>
          <p:nvPr/>
        </p:nvSpPr>
        <p:spPr>
          <a:xfrm>
            <a:off x="2195736" y="2060848"/>
            <a:ext cx="1412380" cy="369332"/>
          </a:xfrm>
          <a:prstGeom prst="rect">
            <a:avLst/>
          </a:prstGeom>
        </p:spPr>
        <p:txBody>
          <a:bodyPr wrap="square">
            <a:spAutoFit/>
          </a:bodyPr>
          <a:lstStyle/>
          <a:p>
            <a:pPr algn="ct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настюшка</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 name="Рисунок 19" descr="C:\Documents and Settings\User\Local Settings\Temporary Internet Files\Content.Word\DSCF5057.jpg"/>
          <p:cNvPicPr/>
          <p:nvPr/>
        </p:nvPicPr>
        <p:blipFill>
          <a:blip r:embed="rId11" cstate="email">
            <a:extLst>
              <a:ext uri="{28A0092B-C50C-407E-A947-70E740481C1C}">
                <a14:useLocalDpi xmlns:a14="http://schemas.microsoft.com/office/drawing/2010/main"/>
              </a:ext>
            </a:extLst>
          </a:blip>
          <a:srcRect/>
          <a:stretch>
            <a:fillRect/>
          </a:stretch>
        </p:blipFill>
        <p:spPr bwMode="auto">
          <a:xfrm>
            <a:off x="2339752" y="2420888"/>
            <a:ext cx="1152128" cy="1224136"/>
          </a:xfrm>
          <a:prstGeom prst="ellipse">
            <a:avLst/>
          </a:prstGeom>
          <a:noFill/>
          <a:ln w="9525">
            <a:noFill/>
            <a:miter lim="800000"/>
            <a:headEnd/>
            <a:tailEnd/>
          </a:ln>
          <a:effectLst>
            <a:glow rad="228600">
              <a:schemeClr val="accent4">
                <a:satMod val="175000"/>
                <a:alpha val="40000"/>
              </a:schemeClr>
            </a:glow>
          </a:effectLst>
        </p:spPr>
      </p:pic>
      <p:sp>
        <p:nvSpPr>
          <p:cNvPr id="21" name="Прямоугольник 20"/>
          <p:cNvSpPr/>
          <p:nvPr/>
        </p:nvSpPr>
        <p:spPr>
          <a:xfrm>
            <a:off x="6372200" y="1844824"/>
            <a:ext cx="1624235" cy="369332"/>
          </a:xfrm>
          <a:prstGeom prst="rect">
            <a:avLst/>
          </a:prstGeom>
        </p:spPr>
        <p:txBody>
          <a:bodyPr wrap="square">
            <a:spAutoFit/>
          </a:bodyPr>
          <a:lstStyle/>
          <a:p>
            <a:pPr algn="ct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матюха</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2" name="Рисунок 21" descr="C:\Documents and Settings\User\Local Settings\Temporary Internet Files\Content.Word\Изображение 0 05.jpg"/>
          <p:cNvPicPr/>
          <p:nvPr/>
        </p:nvPicPr>
        <p:blipFill>
          <a:blip r:embed="rId12" cstate="email">
            <a:extLst>
              <a:ext uri="{28A0092B-C50C-407E-A947-70E740481C1C}">
                <a14:useLocalDpi xmlns:a14="http://schemas.microsoft.com/office/drawing/2010/main"/>
              </a:ext>
            </a:extLst>
          </a:blip>
          <a:srcRect/>
          <a:stretch>
            <a:fillRect/>
          </a:stretch>
        </p:blipFill>
        <p:spPr bwMode="auto">
          <a:xfrm>
            <a:off x="6372200" y="2204864"/>
            <a:ext cx="1224136" cy="1224136"/>
          </a:xfrm>
          <a:prstGeom prst="ellipse">
            <a:avLst/>
          </a:prstGeom>
          <a:noFill/>
          <a:ln w="9525">
            <a:noFill/>
            <a:miter lim="800000"/>
            <a:headEnd/>
            <a:tailEnd/>
          </a:ln>
          <a:effectLst>
            <a:glow rad="228600">
              <a:schemeClr val="accent4">
                <a:satMod val="175000"/>
                <a:alpha val="40000"/>
              </a:schemeClr>
            </a:glow>
          </a:effectLst>
        </p:spPr>
      </p:pic>
      <p:pic>
        <p:nvPicPr>
          <p:cNvPr id="1026" name="Picture 2"/>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51520" y="4149080"/>
            <a:ext cx="1279104" cy="1268313"/>
          </a:xfrm>
          <a:prstGeom prst="ellipse">
            <a:avLst/>
          </a:prstGeom>
          <a:noFill/>
          <a:ln w="9525">
            <a:noFill/>
            <a:miter lim="800000"/>
            <a:headEnd/>
            <a:tailEnd/>
          </a:ln>
          <a:effectLst>
            <a:glow rad="228600">
              <a:schemeClr val="accent4">
                <a:satMod val="175000"/>
                <a:alpha val="40000"/>
              </a:schemeClr>
            </a:glow>
          </a:effectLst>
        </p:spPr>
      </p:pic>
      <p:sp>
        <p:nvSpPr>
          <p:cNvPr id="24" name="Прямоугольник 23"/>
          <p:cNvSpPr/>
          <p:nvPr/>
        </p:nvSpPr>
        <p:spPr>
          <a:xfrm>
            <a:off x="251520" y="3717032"/>
            <a:ext cx="1191673" cy="369332"/>
          </a:xfrm>
          <a:prstGeom prst="rect">
            <a:avLst/>
          </a:prstGeom>
          <a:noFill/>
        </p:spPr>
        <p:txBody>
          <a:bodyPr wrap="none" lIns="91440" tIns="45720" rIns="91440" bIns="45720">
            <a:spAutoFit/>
          </a:bodyPr>
          <a:lstStyle/>
          <a:p>
            <a:pPr algn="ctr"/>
            <a:r>
              <a:rPr lang="ru-RU"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полинка</a:t>
            </a:r>
            <a:endParaRPr lang="ru-RU"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7" name="Picture 3"/>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83568" y="2420888"/>
            <a:ext cx="1106199" cy="1296144"/>
          </a:xfrm>
          <a:prstGeom prst="ellipse">
            <a:avLst/>
          </a:prstGeom>
          <a:noFill/>
          <a:ln w="9525">
            <a:noFill/>
            <a:miter lim="800000"/>
            <a:headEnd/>
            <a:tailEnd/>
          </a:ln>
          <a:effectLst>
            <a:glow rad="228600">
              <a:schemeClr val="accent4">
                <a:satMod val="175000"/>
                <a:alpha val="40000"/>
              </a:schemeClr>
            </a:glow>
          </a:effectLst>
        </p:spPr>
      </p:pic>
      <p:sp>
        <p:nvSpPr>
          <p:cNvPr id="26" name="Прямоугольник 25"/>
          <p:cNvSpPr/>
          <p:nvPr/>
        </p:nvSpPr>
        <p:spPr>
          <a:xfrm>
            <a:off x="683568" y="2060848"/>
            <a:ext cx="1145250" cy="369332"/>
          </a:xfrm>
          <a:prstGeom prst="rect">
            <a:avLst/>
          </a:prstGeom>
          <a:noFill/>
        </p:spPr>
        <p:txBody>
          <a:bodyPr wrap="none" lIns="91440" tIns="45720" rIns="91440" bIns="45720">
            <a:spAutoFit/>
          </a:bodyPr>
          <a:lstStyle/>
          <a:p>
            <a:pPr algn="ctr"/>
            <a:r>
              <a:rPr lang="ru-RU"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женечка</a:t>
            </a:r>
            <a:endParaRPr lang="ru-RU"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8" name="Picture 4"/>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1907704" y="4149080"/>
            <a:ext cx="1334640" cy="1368152"/>
          </a:xfrm>
          <a:prstGeom prst="ellipse">
            <a:avLst/>
          </a:prstGeom>
          <a:noFill/>
          <a:ln w="9525">
            <a:noFill/>
            <a:miter lim="800000"/>
            <a:headEnd/>
            <a:tailEnd/>
          </a:ln>
          <a:effectLst>
            <a:glow rad="228600">
              <a:schemeClr val="accent4">
                <a:satMod val="175000"/>
                <a:alpha val="40000"/>
              </a:schemeClr>
            </a:glow>
          </a:effectLst>
        </p:spPr>
      </p:pic>
      <p:sp>
        <p:nvSpPr>
          <p:cNvPr id="28" name="Прямоугольник 27"/>
          <p:cNvSpPr/>
          <p:nvPr/>
        </p:nvSpPr>
        <p:spPr>
          <a:xfrm>
            <a:off x="2123728" y="3789040"/>
            <a:ext cx="883576" cy="369332"/>
          </a:xfrm>
          <a:prstGeom prst="rect">
            <a:avLst/>
          </a:prstGeom>
          <a:noFill/>
        </p:spPr>
        <p:txBody>
          <a:bodyPr wrap="none" lIns="91440" tIns="45720" rIns="91440" bIns="45720">
            <a:spAutoFit/>
          </a:bodyPr>
          <a:lstStyle/>
          <a:p>
            <a:pPr algn="ctr"/>
            <a:r>
              <a:rPr lang="ru-RU"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миша</a:t>
            </a:r>
            <a:endParaRPr lang="ru-RU"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9" name="Picture 5"/>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3419872" y="3861048"/>
            <a:ext cx="1187177" cy="1374498"/>
          </a:xfrm>
          <a:prstGeom prst="ellipse">
            <a:avLst/>
          </a:prstGeom>
          <a:noFill/>
          <a:ln w="9525">
            <a:noFill/>
            <a:miter lim="800000"/>
            <a:headEnd/>
            <a:tailEnd/>
          </a:ln>
          <a:effectLst>
            <a:glow rad="228600">
              <a:schemeClr val="accent4">
                <a:satMod val="175000"/>
                <a:alpha val="40000"/>
              </a:schemeClr>
            </a:glow>
          </a:effectLst>
        </p:spPr>
      </p:pic>
      <p:sp>
        <p:nvSpPr>
          <p:cNvPr id="30" name="Прямоугольник 29"/>
          <p:cNvSpPr/>
          <p:nvPr/>
        </p:nvSpPr>
        <p:spPr>
          <a:xfrm>
            <a:off x="3347864" y="3501008"/>
            <a:ext cx="1229440" cy="369332"/>
          </a:xfrm>
          <a:prstGeom prst="rect">
            <a:avLst/>
          </a:prstGeom>
          <a:noFill/>
        </p:spPr>
        <p:txBody>
          <a:bodyPr wrap="none" lIns="91440" tIns="45720" rIns="91440" bIns="45720">
            <a:spAutoFit/>
          </a:bodyPr>
          <a:lstStyle/>
          <a:p>
            <a:pPr algn="ctr"/>
            <a:r>
              <a:rPr lang="ru-RU"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златочка</a:t>
            </a:r>
            <a:endParaRPr lang="ru-RU"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1" name="Прямоугольник 30"/>
          <p:cNvSpPr/>
          <p:nvPr/>
        </p:nvSpPr>
        <p:spPr>
          <a:xfrm>
            <a:off x="3707904" y="332656"/>
            <a:ext cx="1584176" cy="1077218"/>
          </a:xfrm>
          <a:prstGeom prst="rect">
            <a:avLst/>
          </a:prstGeom>
          <a:noFill/>
        </p:spPr>
        <p:txBody>
          <a:bodyPr wrap="square" lIns="91440" tIns="45720" rIns="91440" bIns="45720">
            <a:spAutoFit/>
          </a:bodyPr>
          <a:lstStyle/>
          <a:p>
            <a:pPr algn="ctr"/>
            <a:r>
              <a:rPr lang="ru-RU"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Наши детки</a:t>
            </a:r>
            <a:endParaRPr lang="ru-RU"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30" name="Picture 6"/>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7740352" y="4293096"/>
            <a:ext cx="1112359" cy="1152128"/>
          </a:xfrm>
          <a:prstGeom prst="ellipse">
            <a:avLst/>
          </a:prstGeom>
          <a:noFill/>
          <a:ln w="9525">
            <a:noFill/>
            <a:miter lim="800000"/>
            <a:headEnd/>
            <a:tailEnd/>
          </a:ln>
          <a:effectLst>
            <a:glow rad="228600">
              <a:schemeClr val="accent4">
                <a:satMod val="175000"/>
                <a:alpha val="40000"/>
              </a:schemeClr>
            </a:glow>
          </a:effectLst>
        </p:spPr>
      </p:pic>
      <p:sp>
        <p:nvSpPr>
          <p:cNvPr id="33" name="Прямоугольник 32"/>
          <p:cNvSpPr/>
          <p:nvPr/>
        </p:nvSpPr>
        <p:spPr>
          <a:xfrm>
            <a:off x="7668344" y="3861048"/>
            <a:ext cx="1321837" cy="369332"/>
          </a:xfrm>
          <a:prstGeom prst="rect">
            <a:avLst/>
          </a:prstGeom>
          <a:noFill/>
        </p:spPr>
        <p:txBody>
          <a:bodyPr wrap="none" lIns="91440" tIns="45720" rIns="91440" bIns="45720">
            <a:spAutoFit/>
          </a:bodyPr>
          <a:lstStyle/>
          <a:p>
            <a:pPr algn="ctr"/>
            <a:r>
              <a:rPr lang="ru-RU"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богдашка</a:t>
            </a:r>
            <a:endParaRPr lang="ru-RU"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31" name="Picture 7"/>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6804248" y="5445224"/>
            <a:ext cx="1115616" cy="1195894"/>
          </a:xfrm>
          <a:prstGeom prst="ellipse">
            <a:avLst/>
          </a:prstGeom>
          <a:noFill/>
          <a:ln w="9525">
            <a:noFill/>
            <a:miter lim="800000"/>
            <a:headEnd/>
            <a:tailEnd/>
          </a:ln>
          <a:effectLst>
            <a:glow rad="228600">
              <a:schemeClr val="accent4">
                <a:satMod val="175000"/>
                <a:alpha val="40000"/>
              </a:schemeClr>
            </a:glow>
          </a:effectLst>
        </p:spPr>
      </p:pic>
      <p:sp>
        <p:nvSpPr>
          <p:cNvPr id="35" name="Прямоугольник 34"/>
          <p:cNvSpPr/>
          <p:nvPr/>
        </p:nvSpPr>
        <p:spPr>
          <a:xfrm>
            <a:off x="6804248" y="5085184"/>
            <a:ext cx="1040862" cy="369332"/>
          </a:xfrm>
          <a:prstGeom prst="rect">
            <a:avLst/>
          </a:prstGeom>
          <a:noFill/>
        </p:spPr>
        <p:txBody>
          <a:bodyPr wrap="none" lIns="91440" tIns="45720" rIns="91440" bIns="45720">
            <a:spAutoFit/>
          </a:bodyPr>
          <a:lstStyle/>
          <a:p>
            <a:pPr algn="ctr"/>
            <a:r>
              <a:rPr lang="ru-RU"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сашуля</a:t>
            </a:r>
            <a:endParaRPr lang="ru-RU"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32" name="Picture 8"/>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4427984" y="5373216"/>
            <a:ext cx="1317843" cy="1296144"/>
          </a:xfrm>
          <a:prstGeom prst="ellipse">
            <a:avLst/>
          </a:prstGeom>
          <a:noFill/>
          <a:ln w="9525">
            <a:noFill/>
            <a:miter lim="800000"/>
            <a:headEnd/>
            <a:tailEnd/>
          </a:ln>
          <a:effectLst>
            <a:glow rad="228600">
              <a:schemeClr val="accent4">
                <a:satMod val="175000"/>
                <a:alpha val="40000"/>
              </a:schemeClr>
            </a:glow>
          </a:effectLst>
        </p:spPr>
      </p:pic>
      <p:sp>
        <p:nvSpPr>
          <p:cNvPr id="37" name="Прямоугольник 36"/>
          <p:cNvSpPr/>
          <p:nvPr/>
        </p:nvSpPr>
        <p:spPr>
          <a:xfrm>
            <a:off x="4572000" y="5013176"/>
            <a:ext cx="1091646" cy="369332"/>
          </a:xfrm>
          <a:prstGeom prst="rect">
            <a:avLst/>
          </a:prstGeom>
          <a:noFill/>
        </p:spPr>
        <p:txBody>
          <a:bodyPr wrap="none" lIns="91440" tIns="45720" rIns="91440" bIns="45720">
            <a:spAutoFit/>
          </a:bodyPr>
          <a:lstStyle/>
          <a:p>
            <a:pPr algn="ctr"/>
            <a:r>
              <a:rPr lang="ru-RU"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захарка</a:t>
            </a:r>
            <a:endParaRPr lang="ru-RU"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НАДО!!!\ДЛЯ НАШЕЙ ГРУППЫ\Улыбка_шаблоны_чистые\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7" name="Горизонтальный свиток 6"/>
          <p:cNvSpPr/>
          <p:nvPr/>
        </p:nvSpPr>
        <p:spPr>
          <a:xfrm>
            <a:off x="2771800" y="4797152"/>
            <a:ext cx="5688632" cy="1512168"/>
          </a:xfrm>
          <a:prstGeom prst="horizontalScroll">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Горизонтальный свиток 5"/>
          <p:cNvSpPr/>
          <p:nvPr/>
        </p:nvSpPr>
        <p:spPr>
          <a:xfrm>
            <a:off x="2123728" y="332656"/>
            <a:ext cx="6480720" cy="4536504"/>
          </a:xfrm>
          <a:prstGeom prst="horizontalScroll">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accent4">
                    <a:lumMod val="75000"/>
                  </a:schemeClr>
                </a:solidFill>
                <a:latin typeface="Comic Sans MS" pitchFamily="66" charset="0"/>
              </a:rPr>
              <a:t>Про интересные дела расскажет каждая семья</a:t>
            </a:r>
          </a:p>
          <a:p>
            <a:pPr algn="ctr"/>
            <a:r>
              <a:rPr lang="ru-RU" dirty="0" smtClean="0">
                <a:solidFill>
                  <a:schemeClr val="accent4">
                    <a:lumMod val="75000"/>
                  </a:schemeClr>
                </a:solidFill>
                <a:latin typeface="Comic Sans MS" pitchFamily="66" charset="0"/>
              </a:rPr>
              <a:t>1.Собираем портфель знаний</a:t>
            </a:r>
          </a:p>
          <a:p>
            <a:pPr algn="ctr"/>
            <a:r>
              <a:rPr lang="ru-RU" dirty="0" smtClean="0">
                <a:solidFill>
                  <a:schemeClr val="accent4">
                    <a:lumMod val="75000"/>
                  </a:schemeClr>
                </a:solidFill>
                <a:latin typeface="Comic Sans MS" pitchFamily="66" charset="0"/>
              </a:rPr>
              <a:t>2. Вот так мы отдыхаем</a:t>
            </a:r>
          </a:p>
          <a:p>
            <a:pPr algn="ctr"/>
            <a:r>
              <a:rPr lang="ru-RU" dirty="0" smtClean="0">
                <a:solidFill>
                  <a:schemeClr val="accent4">
                    <a:lumMod val="75000"/>
                  </a:schemeClr>
                </a:solidFill>
                <a:latin typeface="Comic Sans MS" pitchFamily="66" charset="0"/>
              </a:rPr>
              <a:t>3. Наша семейная кухня</a:t>
            </a:r>
          </a:p>
          <a:p>
            <a:pPr algn="ctr"/>
            <a:r>
              <a:rPr lang="ru-RU" dirty="0" smtClean="0">
                <a:solidFill>
                  <a:schemeClr val="accent4">
                    <a:lumMod val="75000"/>
                  </a:schemeClr>
                </a:solidFill>
                <a:latin typeface="Comic Sans MS" pitchFamily="66" charset="0"/>
              </a:rPr>
              <a:t>4. Наши увлечения</a:t>
            </a:r>
          </a:p>
          <a:p>
            <a:pPr algn="ctr"/>
            <a:r>
              <a:rPr lang="ru-RU" dirty="0" smtClean="0">
                <a:solidFill>
                  <a:schemeClr val="accent4">
                    <a:lumMod val="75000"/>
                  </a:schemeClr>
                </a:solidFill>
                <a:latin typeface="Comic Sans MS" pitchFamily="66" charset="0"/>
              </a:rPr>
              <a:t>5. Наши друзья</a:t>
            </a:r>
          </a:p>
          <a:p>
            <a:pPr algn="ctr"/>
            <a:endParaRPr lang="ru-RU" dirty="0">
              <a:solidFill>
                <a:schemeClr val="accent4">
                  <a:lumMod val="75000"/>
                </a:schemeClr>
              </a:solidFill>
              <a:latin typeface="Comic Sans MS" pitchFamily="66" charset="0"/>
            </a:endParaRPr>
          </a:p>
        </p:txBody>
      </p:sp>
      <p:sp>
        <p:nvSpPr>
          <p:cNvPr id="2" name="Заголовок 1"/>
          <p:cNvSpPr>
            <a:spLocks noGrp="1"/>
          </p:cNvSpPr>
          <p:nvPr>
            <p:ph type="ctrTitle"/>
          </p:nvPr>
        </p:nvSpPr>
        <p:spPr>
          <a:xfrm>
            <a:off x="3203848" y="4365104"/>
            <a:ext cx="4752528" cy="576064"/>
          </a:xfrm>
        </p:spPr>
        <p:txBody>
          <a:bodyPr>
            <a:normAutofit/>
          </a:bodyPr>
          <a:lstStyle/>
          <a:p>
            <a:pPr algn="just"/>
            <a:r>
              <a:rPr lang="ru-RU" sz="1800" dirty="0" smtClean="0">
                <a:solidFill>
                  <a:srgbClr val="7030A0"/>
                </a:solidFill>
                <a:latin typeface="Comic Sans MS" pitchFamily="66" charset="0"/>
              </a:rPr>
              <a:t> </a:t>
            </a:r>
            <a:endParaRPr lang="ru-RU" sz="5400" b="1" dirty="0">
              <a:solidFill>
                <a:srgbClr val="7030A0"/>
              </a:solidFill>
              <a:latin typeface="Comic Sans MS" pitchFamily="66" charset="0"/>
              <a:cs typeface="Times New Roman" pitchFamily="18" charset="0"/>
            </a:endParaRPr>
          </a:p>
        </p:txBody>
      </p:sp>
      <p:sp>
        <p:nvSpPr>
          <p:cNvPr id="4" name="TextBox 3"/>
          <p:cNvSpPr txBox="1"/>
          <p:nvPr/>
        </p:nvSpPr>
        <p:spPr>
          <a:xfrm>
            <a:off x="3131840" y="5229200"/>
            <a:ext cx="5040560" cy="646331"/>
          </a:xfrm>
          <a:prstGeom prst="rect">
            <a:avLst/>
          </a:prstGeom>
          <a:noFill/>
        </p:spPr>
        <p:txBody>
          <a:bodyPr wrap="square" rtlCol="0">
            <a:spAutoFit/>
          </a:bodyPr>
          <a:lstStyle/>
          <a:p>
            <a:pPr algn="ctr"/>
            <a:r>
              <a:rPr lang="ru-RU" dirty="0" smtClean="0">
                <a:solidFill>
                  <a:schemeClr val="accent4">
                    <a:lumMod val="75000"/>
                  </a:schemeClr>
                </a:solidFill>
                <a:latin typeface="Comic Sans MS" pitchFamily="66" charset="0"/>
              </a:rPr>
              <a:t>Семья — вот что важнее всего, вот что заставляет биться наше сердце.</a:t>
            </a:r>
            <a:endParaRPr lang="ru-RU" dirty="0">
              <a:solidFill>
                <a:schemeClr val="accent4">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НАДО!!!\ДЛЯ НАШЕЙ ГРУППЫ\Улыбка_шаблоны_чистые\1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p:spPr>
      </p:pic>
      <p:sp>
        <p:nvSpPr>
          <p:cNvPr id="2" name="Прямоугольник 1"/>
          <p:cNvSpPr/>
          <p:nvPr/>
        </p:nvSpPr>
        <p:spPr>
          <a:xfrm>
            <a:off x="323528" y="260648"/>
            <a:ext cx="8413032" cy="1569660"/>
          </a:xfrm>
          <a:prstGeom prst="rect">
            <a:avLst/>
          </a:prstGeom>
          <a:noFill/>
        </p:spPr>
        <p:txBody>
          <a:bodyPr wrap="square" lIns="91440" tIns="45720" rIns="91440" bIns="45720">
            <a:spAutoFit/>
          </a:bodyPr>
          <a:lstStyle/>
          <a:p>
            <a:pPr algn="ctr"/>
            <a:r>
              <a:rPr lang="ru-RU"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Собираем портфель знаний</a:t>
            </a:r>
            <a:endParaRPr lang="ru-RU" sz="4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Рисунок 3" descr="C:\Documents and Settings\User\Local Settings\Temporary Internet Files\Content.Word\[00000054].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2636912"/>
            <a:ext cx="2160240" cy="2016224"/>
          </a:xfrm>
          <a:prstGeom prst="roundRect">
            <a:avLst/>
          </a:prstGeom>
          <a:noFill/>
          <a:ln w="9525">
            <a:noFill/>
            <a:miter lim="800000"/>
            <a:headEnd/>
            <a:tailEnd/>
          </a:ln>
          <a:effectLst>
            <a:glow rad="139700">
              <a:schemeClr val="accent4">
                <a:satMod val="175000"/>
                <a:alpha val="40000"/>
              </a:schemeClr>
            </a:glow>
          </a:effectLst>
        </p:spPr>
      </p:pic>
      <p:pic>
        <p:nvPicPr>
          <p:cNvPr id="5" name="Рисунок 4" descr="D:\МОЯ РАБОТА\фото работа\Семейные фото детей 4 группы\для  сада\011.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6876256" y="3140968"/>
            <a:ext cx="1944216" cy="1584176"/>
          </a:xfrm>
          <a:prstGeom prst="roundRect">
            <a:avLst/>
          </a:prstGeom>
          <a:noFill/>
          <a:ln w="9525">
            <a:noFill/>
            <a:miter lim="800000"/>
            <a:headEnd/>
            <a:tailEnd/>
          </a:ln>
          <a:effectLst>
            <a:glow rad="139700">
              <a:schemeClr val="accent4">
                <a:satMod val="175000"/>
                <a:alpha val="40000"/>
              </a:schemeClr>
            </a:glow>
          </a:effectLst>
        </p:spPr>
      </p:pic>
      <p:pic>
        <p:nvPicPr>
          <p:cNvPr id="6" name="Рисунок 5" descr="D:\МОЯ РАБОТА\фото работа\Семейные фото детей 4 группы\для  сада\066.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251520" y="4797152"/>
            <a:ext cx="2232248" cy="1656184"/>
          </a:xfrm>
          <a:prstGeom prst="roundRect">
            <a:avLst/>
          </a:prstGeom>
          <a:noFill/>
          <a:ln w="9525">
            <a:noFill/>
            <a:miter lim="800000"/>
            <a:headEnd/>
            <a:tailEnd/>
          </a:ln>
          <a:effectLst>
            <a:glow rad="139700">
              <a:schemeClr val="accent4">
                <a:satMod val="175000"/>
                <a:alpha val="40000"/>
              </a:schemeClr>
            </a:glow>
          </a:effectLst>
        </p:spPr>
      </p:pic>
      <p:pic>
        <p:nvPicPr>
          <p:cNvPr id="7" name="Рисунок 6" descr="D:\МОЯ РАБОТА\фото работа\Семейные фото детей 4 группы\Саша с\Самуйленко Саша\Дома\Пазлы, а также лего, раскраски и книжки).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251520" y="1052736"/>
            <a:ext cx="2088232" cy="1440160"/>
          </a:xfrm>
          <a:prstGeom prst="roundRect">
            <a:avLst/>
          </a:prstGeom>
          <a:noFill/>
          <a:ln w="9525">
            <a:noFill/>
            <a:miter lim="800000"/>
            <a:headEnd/>
            <a:tailEnd/>
          </a:ln>
          <a:effectLst>
            <a:glow rad="228600">
              <a:schemeClr val="accent4">
                <a:satMod val="175000"/>
                <a:alpha val="40000"/>
              </a:schemeClr>
            </a:glow>
          </a:effectLst>
        </p:spPr>
      </p:pic>
      <p:pic>
        <p:nvPicPr>
          <p:cNvPr id="8" name="Рисунок 7" descr="D:\МОЯ РАБОТА\фото работа\Семейные фото детей 4 группы\Саша с\Самуйленко Саша\Дома\Пишем.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6876256" y="1340768"/>
            <a:ext cx="2016224" cy="1584176"/>
          </a:xfrm>
          <a:prstGeom prst="roundRect">
            <a:avLst/>
          </a:prstGeom>
          <a:noFill/>
          <a:ln w="9525">
            <a:noFill/>
            <a:miter lim="800000"/>
            <a:headEnd/>
            <a:tailEnd/>
          </a:ln>
          <a:effectLst>
            <a:glow rad="228600">
              <a:schemeClr val="accent4">
                <a:satMod val="175000"/>
                <a:alpha val="40000"/>
              </a:schemeClr>
            </a:glow>
          </a:effectLst>
        </p:spPr>
      </p:pic>
      <p:pic>
        <p:nvPicPr>
          <p:cNvPr id="9" name="Рисунок 8" descr="D:\МОЯ РАБОТА\фото работа\Семейные фото детей 4 группы\маша\ПРО МАШУ\IMGP5783.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6804248" y="4941168"/>
            <a:ext cx="2088232" cy="1584176"/>
          </a:xfrm>
          <a:prstGeom prst="roundRect">
            <a:avLst/>
          </a:prstGeom>
          <a:noFill/>
          <a:ln w="9525">
            <a:noFill/>
            <a:miter lim="800000"/>
            <a:headEnd/>
            <a:tailEnd/>
          </a:ln>
          <a:effectLst>
            <a:glow rad="228600">
              <a:schemeClr val="accent4">
                <a:satMod val="175000"/>
                <a:alpha val="40000"/>
              </a:schemeClr>
            </a:glow>
          </a:effectLst>
        </p:spPr>
      </p:pic>
      <p:sp>
        <p:nvSpPr>
          <p:cNvPr id="10" name="TextBox 9"/>
          <p:cNvSpPr txBox="1"/>
          <p:nvPr/>
        </p:nvSpPr>
        <p:spPr>
          <a:xfrm>
            <a:off x="2699792" y="2132856"/>
            <a:ext cx="3310522" cy="1200329"/>
          </a:xfrm>
          <a:prstGeom prst="rect">
            <a:avLst/>
          </a:prstGeom>
          <a:noFill/>
        </p:spPr>
        <p:txBody>
          <a:bodyPr wrap="none" rtlCol="0">
            <a:spAutoFit/>
          </a:bodyPr>
          <a:lstStyle/>
          <a:p>
            <a:r>
              <a:rPr lang="ru-RU" dirty="0" smtClean="0">
                <a:solidFill>
                  <a:schemeClr val="accent4">
                    <a:lumMod val="75000"/>
                  </a:schemeClr>
                </a:solidFill>
                <a:latin typeface="Comic Sans MS" pitchFamily="66" charset="0"/>
              </a:rPr>
              <a:t>Скоро в школу мы пойдем,</a:t>
            </a:r>
          </a:p>
          <a:p>
            <a:r>
              <a:rPr lang="ru-RU" dirty="0" smtClean="0">
                <a:solidFill>
                  <a:schemeClr val="accent4">
                    <a:lumMod val="75000"/>
                  </a:schemeClr>
                </a:solidFill>
                <a:latin typeface="Comic Sans MS" pitchFamily="66" charset="0"/>
              </a:rPr>
              <a:t>Дружить будем с букварем.</a:t>
            </a:r>
          </a:p>
          <a:p>
            <a:r>
              <a:rPr lang="ru-RU" dirty="0" smtClean="0">
                <a:solidFill>
                  <a:schemeClr val="accent4">
                    <a:lumMod val="75000"/>
                  </a:schemeClr>
                </a:solidFill>
                <a:latin typeface="Comic Sans MS" pitchFamily="66" charset="0"/>
              </a:rPr>
              <a:t>Заниматься нам не лень,</a:t>
            </a:r>
          </a:p>
          <a:p>
            <a:r>
              <a:rPr lang="ru-RU" dirty="0" smtClean="0">
                <a:solidFill>
                  <a:schemeClr val="accent4">
                    <a:lumMod val="75000"/>
                  </a:schemeClr>
                </a:solidFill>
                <a:latin typeface="Comic Sans MS" pitchFamily="66" charset="0"/>
              </a:rPr>
              <a:t>Рисуем, лепим целый день!</a:t>
            </a:r>
            <a:endParaRPr lang="ru-RU" dirty="0">
              <a:solidFill>
                <a:schemeClr val="accent4">
                  <a:lumMod val="75000"/>
                </a:schemeClr>
              </a:solidFill>
              <a:latin typeface="Comic Sans MS" pitchFamily="66" charset="0"/>
            </a:endParaRPr>
          </a:p>
        </p:txBody>
      </p:sp>
      <p:sp>
        <p:nvSpPr>
          <p:cNvPr id="11" name="TextBox 10"/>
          <p:cNvSpPr txBox="1"/>
          <p:nvPr/>
        </p:nvSpPr>
        <p:spPr>
          <a:xfrm>
            <a:off x="2699792" y="3933056"/>
            <a:ext cx="3312367" cy="1754326"/>
          </a:xfrm>
          <a:prstGeom prst="rect">
            <a:avLst/>
          </a:prstGeom>
          <a:noFill/>
        </p:spPr>
        <p:txBody>
          <a:bodyPr wrap="square" rtlCol="0">
            <a:spAutoFit/>
          </a:bodyPr>
          <a:lstStyle/>
          <a:p>
            <a:pPr algn="ctr"/>
            <a:r>
              <a:rPr lang="ru-RU" dirty="0" smtClean="0">
                <a:solidFill>
                  <a:schemeClr val="accent4">
                    <a:lumMod val="75000"/>
                  </a:schemeClr>
                </a:solidFill>
                <a:latin typeface="Comic Sans MS" pitchFamily="66" charset="0"/>
              </a:rPr>
              <a:t>Школа — это мастерская, где формируется мысль подрастающего поколения, надо крепко держать ее в руках, если не хочешь выпустить из рук будущее.</a:t>
            </a:r>
            <a:endParaRPr lang="ru-RU" dirty="0">
              <a:solidFill>
                <a:schemeClr val="accent4">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827</TotalTime>
  <Words>894</Words>
  <Application>Microsoft Office PowerPoint</Application>
  <PresentationFormat>Экран (4:3)</PresentationFormat>
  <Paragraphs>122</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 Семейная летопись  </vt:lpstr>
      <vt:lpstr>Презентация PowerPoint</vt:lpstr>
      <vt:lpstr>Семья является важнейшей ценностью в жизни многих людей, живущих в современном обществе. Каждый член общества, помимо социального статуса, этнической принадлежности, имущественного и материального положения, с момента рождения и до конца жизни обладает такой характеристикой, как семейно-брачное состояние. Для ребёнка семья — это среда, в которой непосредственно складываются условия его физического, психического, эмоционального, интеллектуального развития. Для взрослого человека семья представляет собой источник удовлетворения ряда его потребностей и малый коллектив, предъявляющий к нему разнообразные и достаточно сложные требования.</vt:lpstr>
      <vt:lpstr> </vt:lpstr>
      <vt:lpstr> </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«Семейная шкатулка»</dc:title>
  <dc:creator>Администратор</dc:creator>
  <cp:lastModifiedBy>DNA7 X86</cp:lastModifiedBy>
  <cp:revision>72</cp:revision>
  <dcterms:modified xsi:type="dcterms:W3CDTF">2017-10-09T11:46:48Z</dcterms:modified>
</cp:coreProperties>
</file>