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7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FCC8CA8B-54C4-4F95-AFEB-E61CD68C0DAA}"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CC8CA8B-54C4-4F95-AFEB-E61CD68C0DA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CC8CA8B-54C4-4F95-AFEB-E61CD68C0DA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CC8CA8B-54C4-4F95-AFEB-E61CD68C0DA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CC8CA8B-54C4-4F95-AFEB-E61CD68C0DAA}"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CC8CA8B-54C4-4F95-AFEB-E61CD68C0DA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CC8CA8B-54C4-4F95-AFEB-E61CD68C0DA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CC8CA8B-54C4-4F95-AFEB-E61CD68C0DA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CC8CA8B-54C4-4F95-AFEB-E61CD68C0DAA}"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CC8CA8B-54C4-4F95-AFEB-E61CD68C0DA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D4EA5FC6-C990-49E0-B552-9E4E436B5EE3}" type="datetimeFigureOut">
              <a:rPr lang="ru-RU" smtClean="0"/>
              <a:t>22.01.2017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CC8CA8B-54C4-4F95-AFEB-E61CD68C0DAA}"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4EA5FC6-C990-49E0-B552-9E4E436B5EE3}" type="datetimeFigureOut">
              <a:rPr lang="ru-RU" smtClean="0"/>
              <a:t>22.01.2017</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CC8CA8B-54C4-4F95-AFEB-E61CD68C0DAA}"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8000" i="1" dirty="0" smtClean="0">
                <a:solidFill>
                  <a:schemeClr val="tx2">
                    <a:lumMod val="40000"/>
                    <a:lumOff val="60000"/>
                  </a:schemeClr>
                </a:solidFill>
              </a:rPr>
              <a:t>Сила тяжести</a:t>
            </a:r>
            <a:endParaRPr lang="ru-RU" sz="8000" i="1" dirty="0">
              <a:solidFill>
                <a:schemeClr val="tx2">
                  <a:lumMod val="40000"/>
                  <a:lumOff val="60000"/>
                </a:schemeClr>
              </a:solidFill>
            </a:endParaRPr>
          </a:p>
        </p:txBody>
      </p:sp>
      <p:sp>
        <p:nvSpPr>
          <p:cNvPr id="3" name="Подзаголовок 2"/>
          <p:cNvSpPr>
            <a:spLocks noGrp="1"/>
          </p:cNvSpPr>
          <p:nvPr>
            <p:ph type="subTitle" idx="1"/>
          </p:nvPr>
        </p:nvSpPr>
        <p:spPr>
          <a:xfrm>
            <a:off x="1403648" y="1988840"/>
            <a:ext cx="7406640" cy="4464496"/>
          </a:xfrm>
        </p:spPr>
        <p:txBody>
          <a:bodyPr>
            <a:normAutofit/>
          </a:bodyPr>
          <a:lstStyle/>
          <a:p>
            <a:r>
              <a:rPr lang="ru-RU" sz="2800" b="1" i="1" dirty="0">
                <a:solidFill>
                  <a:schemeClr val="accent1">
                    <a:lumMod val="40000"/>
                    <a:lumOff val="60000"/>
                  </a:schemeClr>
                </a:solidFill>
              </a:rPr>
              <a:t>Силу этого притяжения называют силой </a:t>
            </a:r>
            <a:r>
              <a:rPr lang="ru-RU" sz="2800" b="1" i="1" dirty="0" smtClean="0">
                <a:solidFill>
                  <a:schemeClr val="accent1">
                    <a:lumMod val="40000"/>
                    <a:lumOff val="60000"/>
                  </a:schemeClr>
                </a:solidFill>
              </a:rPr>
              <a:t>тяжести, действующая </a:t>
            </a:r>
            <a:r>
              <a:rPr lang="ru-RU" sz="2800" b="1" i="1" dirty="0">
                <a:solidFill>
                  <a:schemeClr val="accent1">
                    <a:lumMod val="40000"/>
                    <a:lumOff val="60000"/>
                  </a:schemeClr>
                </a:solidFill>
              </a:rPr>
              <a:t>на любое материальное тело, находящееся вблизи поверхности </a:t>
            </a:r>
            <a:r>
              <a:rPr lang="ru-RU" sz="2800" b="1" i="1" dirty="0" smtClean="0">
                <a:solidFill>
                  <a:schemeClr val="accent1">
                    <a:lumMod val="40000"/>
                    <a:lumOff val="60000"/>
                  </a:schemeClr>
                </a:solidFill>
              </a:rPr>
              <a:t>Земли.</a:t>
            </a:r>
            <a:endParaRPr lang="ru-RU" sz="2800" b="1" i="1" dirty="0">
              <a:solidFill>
                <a:schemeClr val="accent1">
                  <a:lumMod val="40000"/>
                  <a:lumOff val="60000"/>
                </a:schemeClr>
              </a:solidFill>
            </a:endParaRPr>
          </a:p>
        </p:txBody>
      </p:sp>
    </p:spTree>
    <p:extLst>
      <p:ext uri="{BB962C8B-B14F-4D97-AF65-F5344CB8AC3E}">
        <p14:creationId xmlns:p14="http://schemas.microsoft.com/office/powerpoint/2010/main" val="310717788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7715200" cy="763950"/>
          </a:xfrm>
        </p:spPr>
        <p:txBody>
          <a:bodyPr/>
          <a:lstStyle/>
          <a:p>
            <a:r>
              <a:rPr lang="ru-RU" dirty="0">
                <a:latin typeface="Arial Unicode MS" pitchFamily="34" charset="-128"/>
                <a:ea typeface="Arial Unicode MS" pitchFamily="34" charset="-128"/>
                <a:cs typeface="Arial Unicode MS" pitchFamily="34" charset="-128"/>
              </a:rPr>
              <a:t>Земля притягивает к себе все тела: </a:t>
            </a:r>
            <a:r>
              <a:rPr lang="ru-RU" dirty="0">
                <a:solidFill>
                  <a:schemeClr val="accent6">
                    <a:lumMod val="40000"/>
                    <a:lumOff val="60000"/>
                  </a:schemeClr>
                </a:solidFill>
                <a:latin typeface="Arial Unicode MS" pitchFamily="34" charset="-128"/>
                <a:ea typeface="Arial Unicode MS" pitchFamily="34" charset="-128"/>
                <a:cs typeface="Arial Unicode MS" pitchFamily="34" charset="-128"/>
              </a:rPr>
              <a:t>людей</a:t>
            </a:r>
            <a:r>
              <a:rPr lang="ru-RU" dirty="0">
                <a:latin typeface="Arial Unicode MS" pitchFamily="34" charset="-128"/>
                <a:ea typeface="Arial Unicode MS" pitchFamily="34" charset="-128"/>
                <a:cs typeface="Arial Unicode MS" pitchFamily="34" charset="-128"/>
              </a:rPr>
              <a:t>, </a:t>
            </a:r>
            <a:r>
              <a:rPr lang="ru-RU" dirty="0">
                <a:solidFill>
                  <a:schemeClr val="accent2">
                    <a:lumMod val="60000"/>
                    <a:lumOff val="40000"/>
                  </a:schemeClr>
                </a:solidFill>
                <a:latin typeface="Arial Unicode MS" pitchFamily="34" charset="-128"/>
                <a:ea typeface="Arial Unicode MS" pitchFamily="34" charset="-128"/>
                <a:cs typeface="Arial Unicode MS" pitchFamily="34" charset="-128"/>
              </a:rPr>
              <a:t>деревья</a:t>
            </a:r>
            <a:r>
              <a:rPr lang="ru-RU" dirty="0">
                <a:latin typeface="Arial Unicode MS" pitchFamily="34" charset="-128"/>
                <a:ea typeface="Arial Unicode MS" pitchFamily="34" charset="-128"/>
                <a:cs typeface="Arial Unicode MS" pitchFamily="34" charset="-128"/>
              </a:rPr>
              <a:t>, </a:t>
            </a:r>
            <a:r>
              <a:rPr lang="ru-RU" dirty="0">
                <a:solidFill>
                  <a:schemeClr val="accent5">
                    <a:lumMod val="40000"/>
                    <a:lumOff val="60000"/>
                  </a:schemeClr>
                </a:solidFill>
                <a:latin typeface="Arial Unicode MS" pitchFamily="34" charset="-128"/>
                <a:ea typeface="Arial Unicode MS" pitchFamily="34" charset="-128"/>
                <a:cs typeface="Arial Unicode MS" pitchFamily="34" charset="-128"/>
              </a:rPr>
              <a:t>воду</a:t>
            </a:r>
            <a:r>
              <a:rPr lang="ru-RU" dirty="0">
                <a:latin typeface="Arial Unicode MS" pitchFamily="34" charset="-128"/>
                <a:ea typeface="Arial Unicode MS" pitchFamily="34" charset="-128"/>
                <a:cs typeface="Arial Unicode MS" pitchFamily="34" charset="-128"/>
              </a:rPr>
              <a:t>, </a:t>
            </a:r>
            <a:r>
              <a:rPr lang="ru-RU" dirty="0">
                <a:solidFill>
                  <a:schemeClr val="accent1">
                    <a:lumMod val="60000"/>
                    <a:lumOff val="40000"/>
                  </a:schemeClr>
                </a:solidFill>
                <a:latin typeface="Arial Unicode MS" pitchFamily="34" charset="-128"/>
                <a:ea typeface="Arial Unicode MS" pitchFamily="34" charset="-128"/>
                <a:cs typeface="Arial Unicode MS" pitchFamily="34" charset="-128"/>
              </a:rPr>
              <a:t>дома</a:t>
            </a:r>
            <a:r>
              <a:rPr lang="ru-RU" dirty="0">
                <a:latin typeface="Arial Unicode MS" pitchFamily="34" charset="-128"/>
                <a:ea typeface="Arial Unicode MS" pitchFamily="34" charset="-128"/>
                <a:cs typeface="Arial Unicode MS" pitchFamily="34" charset="-128"/>
              </a:rPr>
              <a:t>, </a:t>
            </a:r>
            <a:r>
              <a:rPr lang="ru-RU" dirty="0">
                <a:solidFill>
                  <a:schemeClr val="accent3">
                    <a:lumMod val="40000"/>
                    <a:lumOff val="60000"/>
                  </a:schemeClr>
                </a:solidFill>
                <a:latin typeface="Arial Unicode MS" pitchFamily="34" charset="-128"/>
                <a:ea typeface="Arial Unicode MS" pitchFamily="34" charset="-128"/>
                <a:cs typeface="Arial Unicode MS" pitchFamily="34" charset="-128"/>
              </a:rPr>
              <a:t>Луну</a:t>
            </a:r>
            <a:r>
              <a:rPr lang="ru-RU" dirty="0">
                <a:latin typeface="Arial Unicode MS" pitchFamily="34" charset="-128"/>
                <a:ea typeface="Arial Unicode MS" pitchFamily="34" charset="-128"/>
                <a:cs typeface="Arial Unicode MS" pitchFamily="34" charset="-128"/>
              </a:rPr>
              <a:t> и т. д.</a:t>
            </a:r>
          </a:p>
        </p:txBody>
      </p:sp>
      <p:sp>
        <p:nvSpPr>
          <p:cNvPr id="3" name="Текст 2"/>
          <p:cNvSpPr>
            <a:spLocks noGrp="1"/>
          </p:cNvSpPr>
          <p:nvPr>
            <p:ph type="body" idx="2"/>
          </p:nvPr>
        </p:nvSpPr>
        <p:spPr>
          <a:xfrm>
            <a:off x="457200" y="1406964"/>
            <a:ext cx="8795320" cy="698500"/>
          </a:xfrm>
        </p:spPr>
        <p:txBody>
          <a:bodyPr/>
          <a:lstStyle/>
          <a:p>
            <a:endParaRPr lang="ru-RU" dirty="0"/>
          </a:p>
        </p:txBody>
      </p:sp>
      <p:sp>
        <p:nvSpPr>
          <p:cNvPr id="4" name="Объект 3"/>
          <p:cNvSpPr>
            <a:spLocks noGrp="1"/>
          </p:cNvSpPr>
          <p:nvPr>
            <p:ph sz="half" idx="1"/>
          </p:nvPr>
        </p:nvSpPr>
        <p:spPr>
          <a:xfrm>
            <a:off x="457200" y="4365104"/>
            <a:ext cx="8153400" cy="2376264"/>
          </a:xfrm>
        </p:spPr>
        <p:txBody>
          <a:bodyPr>
            <a:normAutofit/>
          </a:bodyPr>
          <a:lstStyle/>
          <a:p>
            <a:r>
              <a:rPr lang="ru-RU" sz="2400" i="1" dirty="0" smtClean="0">
                <a:solidFill>
                  <a:schemeClr val="tx1">
                    <a:lumMod val="75000"/>
                    <a:lumOff val="25000"/>
                  </a:schemeClr>
                </a:solidFill>
                <a:latin typeface="Arial Unicode MS" pitchFamily="34" charset="-128"/>
                <a:ea typeface="Arial Unicode MS" pitchFamily="34" charset="-128"/>
                <a:cs typeface="Arial Unicode MS" pitchFamily="34" charset="-128"/>
              </a:rPr>
              <a:t>Сила </a:t>
            </a:r>
            <a:r>
              <a:rPr lang="ru-RU" sz="2400" i="1" dirty="0">
                <a:solidFill>
                  <a:schemeClr val="tx1">
                    <a:lumMod val="75000"/>
                    <a:lumOff val="25000"/>
                  </a:schemeClr>
                </a:solidFill>
                <a:latin typeface="Arial Unicode MS" pitchFamily="34" charset="-128"/>
                <a:ea typeface="Arial Unicode MS" pitchFamily="34" charset="-128"/>
                <a:cs typeface="Arial Unicode MS" pitchFamily="34" charset="-128"/>
              </a:rPr>
              <a:t>тяжести заставляет все тела, на которые не действуют другие силы, двигаться вниз с ускорением свободного падения, g. Все тела во Вселенной притягиваются друг к другу, причем, чем больше их массы и чем ближе они расположены, тем притяжение сильнее.</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96751"/>
            <a:ext cx="4004434" cy="306739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7183539"/>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91570">
            <a:off x="1331640" y="476672"/>
            <a:ext cx="7488832" cy="1296144"/>
          </a:xfrm>
        </p:spPr>
        <p:txBody>
          <a:bodyPr>
            <a:noAutofit/>
          </a:bodyPr>
          <a:lstStyle/>
          <a:p>
            <a:r>
              <a:rPr lang="ru-RU" sz="2000" i="1" dirty="0">
                <a:latin typeface="Arial Narrow" pitchFamily="34" charset="0"/>
              </a:rPr>
              <a:t>Когда тело под действием притяжения к Земле падает вниз, на него действует не только Земля, но и сопротивление воздуха. В тех случаях, когда сила сопротивления воздуха пренебрежимо мала по сравнению с силой тяжести, падение тела называют свободным.</a:t>
            </a:r>
          </a:p>
        </p:txBody>
      </p:sp>
      <p:sp>
        <p:nvSpPr>
          <p:cNvPr id="3" name="Объект 2"/>
          <p:cNvSpPr>
            <a:spLocks noGrp="1"/>
          </p:cNvSpPr>
          <p:nvPr>
            <p:ph idx="1"/>
          </p:nvPr>
        </p:nvSpPr>
        <p:spPr/>
        <p:txBody>
          <a:bodyPr/>
          <a:lstStyle/>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420888"/>
            <a:ext cx="6962379" cy="352839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107573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188640"/>
            <a:ext cx="7498080" cy="1584176"/>
          </a:xfrm>
        </p:spPr>
        <p:txBody>
          <a:bodyPr>
            <a:noAutofit/>
          </a:bodyPr>
          <a:lstStyle/>
          <a:p>
            <a:r>
              <a:rPr lang="ru-RU" sz="1800" i="1" dirty="0">
                <a:solidFill>
                  <a:schemeClr val="tx1"/>
                </a:solidFill>
              </a:rPr>
              <a:t>Закон Всемирного тяготения: все тела притягиваются друг к другу с силой прямо пропорциональной массам тел и обратно пропорциональной квадрату расстояния между центрами тел:</a:t>
            </a:r>
            <a:br>
              <a:rPr lang="ru-RU" sz="1800" i="1" dirty="0">
                <a:solidFill>
                  <a:schemeClr val="tx1"/>
                </a:solidFill>
              </a:rPr>
            </a:br>
            <a:r>
              <a:rPr lang="ru-RU" sz="1800" i="1" dirty="0">
                <a:solidFill>
                  <a:schemeClr val="tx1"/>
                </a:solidFill>
              </a:rPr>
              <a:t>Здесь F – сила тяжести, m – масса, g — ускорение свободного падения</a:t>
            </a:r>
            <a:r>
              <a:rPr lang="ru-RU" sz="1800" i="1" dirty="0" smtClean="0">
                <a:solidFill>
                  <a:schemeClr val="tx1"/>
                </a:solidFill>
              </a:rPr>
              <a:t>.</a:t>
            </a:r>
            <a:br>
              <a:rPr lang="ru-RU" sz="1800" i="1" dirty="0" smtClean="0">
                <a:solidFill>
                  <a:schemeClr val="tx1"/>
                </a:solidFill>
              </a:rPr>
            </a:br>
            <a:r>
              <a:rPr lang="ru-RU" sz="1800" i="1" dirty="0">
                <a:solidFill>
                  <a:schemeClr val="tx1"/>
                </a:solidFill>
              </a:rPr>
              <a:t/>
            </a:r>
            <a:br>
              <a:rPr lang="ru-RU" sz="1800" i="1" dirty="0">
                <a:solidFill>
                  <a:schemeClr val="tx1"/>
                </a:solidFill>
              </a:rPr>
            </a:br>
            <a:r>
              <a:rPr lang="ru-RU" sz="1600" i="1" dirty="0" smtClean="0">
                <a:solidFill>
                  <a:schemeClr val="tx1"/>
                </a:solidFill>
              </a:rPr>
              <a:t>Единица </a:t>
            </a:r>
            <a:r>
              <a:rPr lang="ru-RU" sz="1600" i="1" dirty="0">
                <a:solidFill>
                  <a:schemeClr val="tx1"/>
                </a:solidFill>
              </a:rPr>
              <a:t>измерения силы – Н (ньютон</a:t>
            </a:r>
            <a:r>
              <a:rPr lang="ru-RU" sz="1600" i="1" dirty="0" smtClean="0">
                <a:solidFill>
                  <a:schemeClr val="tx1"/>
                </a:solidFill>
              </a:rPr>
              <a:t>).</a:t>
            </a:r>
            <a:endParaRPr lang="ru-RU" sz="1800" i="1"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988840"/>
            <a:ext cx="7560840" cy="463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580557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84168" y="116632"/>
            <a:ext cx="2808312" cy="6115018"/>
          </a:xfrm>
        </p:spPr>
        <p:txBody>
          <a:bodyPr/>
          <a:lstStyle/>
          <a:p>
            <a:r>
              <a:rPr lang="ru-RU" sz="1600" b="0" i="1" dirty="0">
                <a:solidFill>
                  <a:schemeClr val="tx1">
                    <a:lumMod val="75000"/>
                    <a:lumOff val="25000"/>
                  </a:schemeClr>
                </a:solidFill>
              </a:rPr>
              <a:t>На протяжении вот уже 40 лет, ученые пытаются выяснить, куда пропала сила тяжести на большой территории одного из регионов Канады</a:t>
            </a:r>
            <a:r>
              <a:rPr lang="ru-RU" sz="1600" b="0" i="1" dirty="0" smtClean="0">
                <a:solidFill>
                  <a:schemeClr val="tx1">
                    <a:lumMod val="75000"/>
                    <a:lumOff val="25000"/>
                  </a:schemeClr>
                </a:solidFill>
              </a:rPr>
              <a:t>, </a:t>
            </a:r>
            <a:r>
              <a:rPr lang="ru-RU" sz="1600" b="0" i="1" dirty="0">
                <a:solidFill>
                  <a:schemeClr val="tx1">
                    <a:lumMod val="75000"/>
                    <a:lumOff val="25000"/>
                  </a:schemeClr>
                </a:solidFill>
              </a:rPr>
              <a:t>районе </a:t>
            </a:r>
            <a:r>
              <a:rPr lang="ru-RU" sz="1600" b="0" i="1" dirty="0" err="1">
                <a:solidFill>
                  <a:schemeClr val="tx1">
                    <a:lumMod val="75000"/>
                    <a:lumOff val="25000"/>
                  </a:schemeClr>
                </a:solidFill>
              </a:rPr>
              <a:t>Гудзонова</a:t>
            </a:r>
            <a:r>
              <a:rPr lang="ru-RU" sz="1600" b="0" i="1" dirty="0">
                <a:solidFill>
                  <a:schemeClr val="tx1">
                    <a:lumMod val="75000"/>
                    <a:lumOff val="25000"/>
                  </a:schemeClr>
                </a:solidFill>
              </a:rPr>
              <a:t> залива. Другими словами, сила тяжести в этой области и в близлежащих регионах крайне мала, значительно ниже, чем в других частях мира</a:t>
            </a:r>
            <a:r>
              <a:rPr lang="ru-RU" sz="1600" b="0" i="1" dirty="0" smtClean="0">
                <a:solidFill>
                  <a:schemeClr val="tx1">
                    <a:lumMod val="75000"/>
                    <a:lumOff val="25000"/>
                  </a:schemeClr>
                </a:solidFill>
              </a:rPr>
              <a:t>.</a:t>
            </a:r>
            <a:br>
              <a:rPr lang="ru-RU" sz="1600" b="0" i="1" dirty="0" smtClean="0">
                <a:solidFill>
                  <a:schemeClr val="tx1">
                    <a:lumMod val="75000"/>
                    <a:lumOff val="25000"/>
                  </a:schemeClr>
                </a:solidFill>
              </a:rPr>
            </a:br>
            <a:r>
              <a:rPr lang="ru-RU" sz="1600" b="0" i="1" dirty="0">
                <a:solidFill>
                  <a:schemeClr val="tx1">
                    <a:lumMod val="75000"/>
                    <a:lumOff val="25000"/>
                  </a:schemeClr>
                </a:solidFill>
              </a:rPr>
              <a:t/>
            </a:r>
            <a:br>
              <a:rPr lang="ru-RU" sz="1600" b="0" i="1" dirty="0">
                <a:solidFill>
                  <a:schemeClr val="tx1">
                    <a:lumMod val="75000"/>
                    <a:lumOff val="25000"/>
                  </a:schemeClr>
                </a:solidFill>
              </a:rPr>
            </a:br>
            <a:r>
              <a:rPr lang="ru-RU" sz="1600" b="0" i="1" dirty="0" smtClean="0">
                <a:solidFill>
                  <a:schemeClr val="tx1">
                    <a:lumMod val="75000"/>
                    <a:lumOff val="25000"/>
                  </a:schemeClr>
                </a:solidFill>
              </a:rPr>
              <a:t>Одна теория </a:t>
            </a:r>
            <a:r>
              <a:rPr lang="ru-RU" sz="1600" b="0" i="1" dirty="0">
                <a:solidFill>
                  <a:schemeClr val="tx1">
                    <a:lumMod val="75000"/>
                    <a:lumOff val="25000"/>
                  </a:schemeClr>
                </a:solidFill>
              </a:rPr>
              <a:t>объясняет отсутствие </a:t>
            </a:r>
            <a:r>
              <a:rPr lang="ru-RU" sz="1600" b="0" i="1" dirty="0" smtClean="0">
                <a:solidFill>
                  <a:schemeClr val="tx1">
                    <a:lumMod val="75000"/>
                    <a:lumOff val="25000"/>
                  </a:schemeClr>
                </a:solidFill>
              </a:rPr>
              <a:t>гравитации в области наличием </a:t>
            </a:r>
            <a:r>
              <a:rPr lang="ru-RU" sz="1600" b="0" i="1" dirty="0">
                <a:solidFill>
                  <a:schemeClr val="tx1">
                    <a:lumMod val="75000"/>
                    <a:lumOff val="25000"/>
                  </a:schemeClr>
                </a:solidFill>
              </a:rPr>
              <a:t>ледникового покрова, который покрывал большую часть современной Канады. </a:t>
            </a:r>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r>
              <a:rPr lang="ru-RU" dirty="0"/>
              <a:t>Он был очень тяжелым и "тянул" Землю вниз. В течение 10000 лет лед таял, а 10000 лет назад исчез полностью. Он оставил глубокое углубление в Земле.</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706" y="722828"/>
            <a:ext cx="5544616" cy="396044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378045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260648"/>
            <a:ext cx="7531928" cy="2664296"/>
          </a:xfrm>
        </p:spPr>
        <p:txBody>
          <a:bodyPr>
            <a:noAutofit/>
          </a:bodyPr>
          <a:lstStyle/>
          <a:p>
            <a:r>
              <a:rPr lang="ru-RU" sz="1600" i="1" dirty="0" smtClean="0">
                <a:solidFill>
                  <a:schemeClr val="accent1">
                    <a:lumMod val="60000"/>
                    <a:lumOff val="40000"/>
                  </a:schemeClr>
                </a:solidFill>
              </a:rPr>
              <a:t>Иногда и физики рассказывают анекдоты. Один </a:t>
            </a:r>
            <a:r>
              <a:rPr lang="ru-RU" sz="1600" i="1" dirty="0">
                <a:solidFill>
                  <a:schemeClr val="accent1">
                    <a:lumMod val="60000"/>
                    <a:lumOff val="40000"/>
                  </a:schemeClr>
                </a:solidFill>
              </a:rPr>
              <a:t>из них связан с именем Исаака Ньютона - </a:t>
            </a:r>
            <a:r>
              <a:rPr lang="ru-RU" sz="1600" i="1" dirty="0" smtClean="0">
                <a:solidFill>
                  <a:schemeClr val="accent1">
                    <a:lumMod val="60000"/>
                    <a:lumOff val="40000"/>
                  </a:schemeClr>
                </a:solidFill>
              </a:rPr>
              <a:t> одного </a:t>
            </a:r>
            <a:r>
              <a:rPr lang="ru-RU" sz="1600" i="1" dirty="0">
                <a:solidFill>
                  <a:schemeClr val="accent1">
                    <a:lumMod val="60000"/>
                    <a:lumOff val="40000"/>
                  </a:schemeClr>
                </a:solidFill>
              </a:rPr>
              <a:t>из самых выдающихся естествоиспытателей. А дело было так: Ньютон любил в полдень прилечь в своём саду под яблоней и поразмышлять. В один прекрасный день 1666 г. он по обыкновению сидел под своей яблоней, и тут ему на голову нежданно-негаданно упало яблоко. И</a:t>
            </a:r>
            <a:r>
              <a:rPr lang="ru-RU" sz="1600" i="1" dirty="0" smtClean="0">
                <a:solidFill>
                  <a:schemeClr val="accent1">
                    <a:lumMod val="60000"/>
                    <a:lumOff val="40000"/>
                  </a:schemeClr>
                </a:solidFill>
              </a:rPr>
              <a:t> </a:t>
            </a:r>
            <a:r>
              <a:rPr lang="ru-RU" sz="1600" i="1" dirty="0">
                <a:solidFill>
                  <a:schemeClr val="accent1">
                    <a:lumMod val="60000"/>
                    <a:lumOff val="40000"/>
                  </a:schemeClr>
                </a:solidFill>
              </a:rPr>
              <a:t>этот момент его осенило: он открыл закон всемирного тяготения. Этот закон гласит, что между любой парой тел во Вселенной действует сила взаимного притяжения. При этом, само собой, сила притяжения зависит от массы объектов. Яблоко падает на землю, поскольку сила притяжения Земли гораздо больше, чем сила тяжести плода. Земля притягивает и тебя. Вот почему вообще стоишь на нашей планете, и первый же прыжок не уносит тебя в космос.</a:t>
            </a:r>
          </a:p>
        </p:txBody>
      </p:sp>
      <p:sp>
        <p:nvSpPr>
          <p:cNvPr id="3" name="Подзаголовок 2"/>
          <p:cNvSpPr>
            <a:spLocks noGrp="1"/>
          </p:cNvSpPr>
          <p:nvPr>
            <p:ph type="subTitle" idx="1"/>
          </p:nvPr>
        </p:nvSpPr>
        <p:spPr/>
        <p:txBody>
          <a:bodyPr/>
          <a:lstStyle/>
          <a:p>
            <a:endParaRPr lang="ru-RU"/>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6515" y="2996952"/>
            <a:ext cx="4752528" cy="372521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120840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888920" cy="5674960"/>
          </a:xfrm>
        </p:spPr>
        <p:txBody>
          <a:bodyPr>
            <a:normAutofit/>
          </a:bodyPr>
          <a:lstStyle/>
          <a:p>
            <a:r>
              <a:rPr lang="ru-RU" dirty="0" smtClean="0"/>
              <a:t>                           </a:t>
            </a:r>
            <a:r>
              <a:rPr lang="ru-RU" sz="4000" dirty="0" smtClean="0">
                <a:solidFill>
                  <a:schemeClr val="accent4">
                    <a:lumMod val="40000"/>
                    <a:lumOff val="60000"/>
                  </a:schemeClr>
                </a:solidFill>
              </a:rPr>
              <a:t>КОНЕЦ</a:t>
            </a:r>
            <a:r>
              <a:rPr lang="ru-RU" dirty="0" smtClean="0"/>
              <a:t/>
            </a:r>
            <a:br>
              <a:rPr lang="ru-RU" dirty="0" smtClean="0"/>
            </a:br>
            <a:r>
              <a:rPr lang="ru-RU" dirty="0" smtClean="0"/>
              <a:t/>
            </a:r>
            <a:br>
              <a:rPr lang="ru-RU" dirty="0" smtClean="0"/>
            </a:br>
            <a:r>
              <a:rPr lang="ru-RU" dirty="0" smtClean="0"/>
              <a:t>          </a:t>
            </a:r>
            <a:r>
              <a:rPr lang="ru-RU" sz="3200" dirty="0" smtClean="0">
                <a:solidFill>
                  <a:schemeClr val="accent3">
                    <a:lumMod val="40000"/>
                    <a:lumOff val="60000"/>
                  </a:schemeClr>
                </a:solidFill>
              </a:rPr>
              <a:t>Презентацию подготовила</a:t>
            </a:r>
            <a:r>
              <a:rPr lang="en-US" sz="3200" dirty="0" smtClean="0">
                <a:solidFill>
                  <a:schemeClr val="accent3">
                    <a:lumMod val="40000"/>
                    <a:lumOff val="60000"/>
                  </a:schemeClr>
                </a:solidFill>
              </a:rPr>
              <a:t>:</a:t>
            </a:r>
            <a:r>
              <a:rPr lang="ru-RU" sz="3200" dirty="0" smtClean="0">
                <a:solidFill>
                  <a:schemeClr val="accent3">
                    <a:lumMod val="40000"/>
                    <a:lumOff val="60000"/>
                  </a:schemeClr>
                </a:solidFill>
              </a:rPr>
              <a:t/>
            </a:r>
            <a:br>
              <a:rPr lang="ru-RU" sz="3200" dirty="0" smtClean="0">
                <a:solidFill>
                  <a:schemeClr val="accent3">
                    <a:lumMod val="40000"/>
                    <a:lumOff val="60000"/>
                  </a:schemeClr>
                </a:solidFill>
              </a:rPr>
            </a:br>
            <a:r>
              <a:rPr lang="en-US" sz="3200" dirty="0" smtClean="0">
                <a:solidFill>
                  <a:schemeClr val="accent3">
                    <a:lumMod val="40000"/>
                    <a:lumOff val="60000"/>
                  </a:schemeClr>
                </a:solidFill>
              </a:rPr>
              <a:t/>
            </a:r>
            <a:br>
              <a:rPr lang="en-US" sz="3200" dirty="0" smtClean="0">
                <a:solidFill>
                  <a:schemeClr val="accent3">
                    <a:lumMod val="40000"/>
                    <a:lumOff val="60000"/>
                  </a:schemeClr>
                </a:solidFill>
              </a:rPr>
            </a:br>
            <a:r>
              <a:rPr lang="ru-RU" dirty="0" smtClean="0"/>
              <a:t>            </a:t>
            </a:r>
            <a:r>
              <a:rPr lang="ru-RU" sz="3600" dirty="0" smtClean="0">
                <a:solidFill>
                  <a:schemeClr val="accent1">
                    <a:lumMod val="40000"/>
                    <a:lumOff val="60000"/>
                  </a:schemeClr>
                </a:solidFill>
              </a:rPr>
              <a:t>Ученица</a:t>
            </a:r>
            <a:r>
              <a:rPr lang="ru-RU" dirty="0" smtClean="0"/>
              <a:t> </a:t>
            </a:r>
            <a:r>
              <a:rPr lang="ru-RU" sz="3600" dirty="0" smtClean="0">
                <a:solidFill>
                  <a:schemeClr val="accent2">
                    <a:lumMod val="60000"/>
                    <a:lumOff val="40000"/>
                  </a:schemeClr>
                </a:solidFill>
              </a:rPr>
              <a:t>7 </a:t>
            </a:r>
            <a:r>
              <a:rPr lang="ru-RU" sz="3600" dirty="0" smtClean="0">
                <a:solidFill>
                  <a:schemeClr val="accent1">
                    <a:lumMod val="40000"/>
                    <a:lumOff val="60000"/>
                  </a:schemeClr>
                </a:solidFill>
              </a:rPr>
              <a:t>класса</a:t>
            </a:r>
            <a:r>
              <a:rPr lang="ru-RU" sz="3600" dirty="0" smtClean="0"/>
              <a:t> </a:t>
            </a:r>
            <a:r>
              <a:rPr lang="ru-RU" sz="4000" dirty="0" smtClean="0">
                <a:solidFill>
                  <a:schemeClr val="accent4">
                    <a:lumMod val="60000"/>
                    <a:lumOff val="40000"/>
                  </a:schemeClr>
                </a:solidFill>
              </a:rPr>
              <a:t>Б</a:t>
            </a:r>
            <a:r>
              <a:rPr lang="ru-RU" dirty="0" smtClean="0"/>
              <a:t/>
            </a:r>
            <a:br>
              <a:rPr lang="ru-RU" dirty="0" smtClean="0"/>
            </a:br>
            <a:r>
              <a:rPr lang="ru-RU" dirty="0" smtClean="0"/>
              <a:t/>
            </a:r>
            <a:br>
              <a:rPr lang="ru-RU" dirty="0" smtClean="0"/>
            </a:br>
            <a:r>
              <a:rPr lang="ru-RU" dirty="0" smtClean="0"/>
              <a:t>             </a:t>
            </a:r>
            <a:r>
              <a:rPr lang="ru-RU" sz="4000" dirty="0" err="1" smtClean="0">
                <a:solidFill>
                  <a:schemeClr val="accent2">
                    <a:lumMod val="60000"/>
                    <a:lumOff val="40000"/>
                  </a:schemeClr>
                </a:solidFill>
              </a:rPr>
              <a:t>Гизатуллина</a:t>
            </a:r>
            <a:r>
              <a:rPr lang="ru-RU" sz="4000" dirty="0" smtClean="0">
                <a:solidFill>
                  <a:schemeClr val="accent2">
                    <a:lumMod val="60000"/>
                    <a:lumOff val="40000"/>
                  </a:schemeClr>
                </a:solidFill>
              </a:rPr>
              <a:t> Карина</a:t>
            </a:r>
            <a:r>
              <a:rPr lang="ru-RU" dirty="0" smtClean="0"/>
              <a:t/>
            </a:r>
            <a:br>
              <a:rPr lang="ru-RU" dirty="0" smtClean="0"/>
            </a:br>
            <a:endParaRPr lang="ru-RU" dirty="0"/>
          </a:p>
        </p:txBody>
      </p:sp>
    </p:spTree>
    <p:extLst>
      <p:ext uri="{BB962C8B-B14F-4D97-AF65-F5344CB8AC3E}">
        <p14:creationId xmlns:p14="http://schemas.microsoft.com/office/powerpoint/2010/main" val="3622954105"/>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59</TotalTime>
  <Words>385</Words>
  <Application>Microsoft Office PowerPoint</Application>
  <PresentationFormat>Экран (4:3)</PresentationFormat>
  <Paragraphs>10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Солнцестояние</vt:lpstr>
      <vt:lpstr>Сила тяжести</vt:lpstr>
      <vt:lpstr>Земля притягивает к себе все тела: людей, деревья, воду, дома, Луну и т. д.</vt:lpstr>
      <vt:lpstr>Когда тело под действием притяжения к Земле падает вниз, на него действует не только Земля, но и сопротивление воздуха. В тех случаях, когда сила сопротивления воздуха пренебрежимо мала по сравнению с силой тяжести, падение тела называют свободным.</vt:lpstr>
      <vt:lpstr>Закон Всемирного тяготения: все тела притягиваются друг к другу с силой прямо пропорциональной массам тел и обратно пропорциональной квадрату расстояния между центрами тел: Здесь F – сила тяжести, m – масса, g — ускорение свободного падения.  Единица измерения силы – Н (ньютон).</vt:lpstr>
      <vt:lpstr>На протяжении вот уже 40 лет, ученые пытаются выяснить, куда пропала сила тяжести на большой территории одного из регионов Канады, районе Гудзонова залива. Другими словами, сила тяжести в этой области и в близлежащих регионах крайне мала, значительно ниже, чем в других частях мира.  Одна теория объясняет отсутствие гравитации в области наличием ледникового покрова, который покрывал большую часть современной Канады. </vt:lpstr>
      <vt:lpstr>Иногда и физики рассказывают анекдоты. Один из них связан с именем Исаака Ньютона -  одного из самых выдающихся естествоиспытателей. А дело было так: Ньютон любил в полдень прилечь в своём саду под яблоней и поразмышлять. В один прекрасный день 1666 г. он по обыкновению сидел под своей яблоней, и тут ему на голову нежданно-негаданно упало яблоко. И этот момент его осенило: он открыл закон всемирного тяготения. Этот закон гласит, что между любой парой тел во Вселенной действует сила взаимного притяжения. При этом, само собой, сила притяжения зависит от массы объектов. Яблоко падает на землю, поскольку сила притяжения Земли гораздо больше, чем сила тяжести плода. Земля притягивает и тебя. Вот почему вообще стоишь на нашей планете, и первый же прыжок не уносит тебя в космос.</vt:lpstr>
      <vt:lpstr>                           КОНЕЦ            Презентацию подготовила:              Ученица 7 класса Б               Гизатуллина Карина </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Сила тяжести</dc:title>
  <dc:creator>1</dc:creator>
  <cp:lastModifiedBy>1</cp:lastModifiedBy>
  <cp:revision>6</cp:revision>
  <dcterms:created xsi:type="dcterms:W3CDTF">2017-01-22T06:13:41Z</dcterms:created>
  <dcterms:modified xsi:type="dcterms:W3CDTF">2017-01-22T07:12:54Z</dcterms:modified>
</cp:coreProperties>
</file>