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80" r:id="rId3"/>
    <p:sldId id="283" r:id="rId4"/>
    <p:sldId id="282" r:id="rId5"/>
    <p:sldId id="259" r:id="rId6"/>
    <p:sldId id="284" r:id="rId7"/>
    <p:sldId id="295" r:id="rId8"/>
    <p:sldId id="261" r:id="rId9"/>
    <p:sldId id="262" r:id="rId10"/>
    <p:sldId id="265" r:id="rId11"/>
    <p:sldId id="267" r:id="rId12"/>
    <p:sldId id="263" r:id="rId13"/>
    <p:sldId id="264" r:id="rId14"/>
    <p:sldId id="297" r:id="rId15"/>
    <p:sldId id="299" r:id="rId16"/>
    <p:sldId id="298" r:id="rId17"/>
    <p:sldId id="281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AB447C0-55B3-4B7D-A0AA-DF8D628A7FC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90F89B-5D23-44A6-92EB-597BAD4E9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359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914E3A-B933-41CB-9155-6CC60FEC90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0206B0-A508-4B84-8107-5D85E6E8C9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C63AB-D8A7-44D7-BB41-BBC557A4CED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527D1-6DB3-45E1-B2A4-D864E62F0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EB539-4AFF-4017-995A-49C8368D058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C4A2-6B8B-430F-AF15-F511A042E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BA4F-5843-43D0-B17E-ED244929221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50294-6F2E-4A55-BA85-8B56E8246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804D1-7EA0-458B-9ABD-F904FA14D05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DDB4-777A-49B6-BFC0-9223B7F18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D8B8-AEC3-4418-BC3B-F81CAC3C7F3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6E97-FEC5-409C-A823-790FC3990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A68FC-14C1-429B-B001-EAC76523A3C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AF9C7-AE39-4BD2-A03C-E39D847E4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02B19-A016-4B4A-BECC-0AFE80C8F1E2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59F54-6875-4B5C-81F5-A74C245FA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F336-2E73-4639-955E-26E57860A0D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206DE-7E15-4230-BAF8-3F5E4F9A9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AB07E-615D-47F8-8DAB-AC30341971F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7FD17-FFFA-4269-B3A6-8DF56BF92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F102A-6C28-43A7-AFD3-471B29B6077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C2A6D-DA47-4BD9-8581-5FE982055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538E7-8B8D-42C6-9216-E60BBA52CBF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EF6D6-E138-408F-B4CB-12E20289D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912835-2DEC-4E47-8C42-CEB73F6894E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97432E-46F6-4F08-B4BD-51E89B1E1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slide" Target="slide1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678" y="0"/>
            <a:ext cx="7772400" cy="195738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Внутренняя среда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Значение крови и ее состав</a:t>
            </a: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39"/>
            <a:ext cx="7776864" cy="483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8988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Тромбоциты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5" y="1571625"/>
            <a:ext cx="4972050" cy="1071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Bookman Old Style" pitchFamily="18" charset="0"/>
              </a:rPr>
              <a:t>Кровяные тельца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Bookman Old Style" pitchFamily="18" charset="0"/>
              </a:rPr>
              <a:t>без ядра</a:t>
            </a:r>
            <a:endParaRPr lang="ru-RU" dirty="0">
              <a:latin typeface="Bookman Old Style" pitchFamily="18" charset="0"/>
            </a:endParaRPr>
          </a:p>
        </p:txBody>
      </p:sp>
      <p:grpSp>
        <p:nvGrpSpPr>
          <p:cNvPr id="5" name="Скругленный прямоугольник 4"/>
          <p:cNvGrpSpPr>
            <a:grpSpLocks/>
          </p:cNvGrpSpPr>
          <p:nvPr/>
        </p:nvGrpSpPr>
        <p:grpSpPr bwMode="auto">
          <a:xfrm>
            <a:off x="4870450" y="328613"/>
            <a:ext cx="3255963" cy="957262"/>
            <a:chOff x="3068" y="207"/>
            <a:chExt cx="2051" cy="603"/>
          </a:xfrm>
        </p:grpSpPr>
        <p:pic>
          <p:nvPicPr>
            <p:cNvPr id="21508" name="Скругленный прямоугольник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68" y="207"/>
              <a:ext cx="2051" cy="603"/>
            </a:xfrm>
            <a:prstGeom prst="rect">
              <a:avLst/>
            </a:prstGeom>
            <a:noFill/>
          </p:spPr>
        </p:pic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3129" y="294"/>
              <a:ext cx="1932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Calibri" pitchFamily="34" charset="0"/>
                </a:rPr>
                <a:t>Строение</a:t>
              </a:r>
            </a:p>
          </p:txBody>
        </p:sp>
      </p:grpSp>
      <p:grpSp>
        <p:nvGrpSpPr>
          <p:cNvPr id="6" name="Скругленный прямоугольник 5"/>
          <p:cNvGrpSpPr>
            <a:grpSpLocks/>
          </p:cNvGrpSpPr>
          <p:nvPr/>
        </p:nvGrpSpPr>
        <p:grpSpPr bwMode="auto">
          <a:xfrm>
            <a:off x="4651375" y="3041650"/>
            <a:ext cx="3260725" cy="963613"/>
            <a:chOff x="2930" y="1916"/>
            <a:chExt cx="2054" cy="607"/>
          </a:xfrm>
        </p:grpSpPr>
        <p:pic>
          <p:nvPicPr>
            <p:cNvPr id="21511" name="Скругленный прямоугольник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30" y="1916"/>
              <a:ext cx="2054" cy="607"/>
            </a:xfrm>
            <a:prstGeom prst="rect">
              <a:avLst/>
            </a:prstGeom>
            <a:noFill/>
          </p:spPr>
        </p:pic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2994" y="2004"/>
              <a:ext cx="1932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Calibri" pitchFamily="34" charset="0"/>
                </a:rPr>
                <a:t>Функция</a:t>
              </a:r>
            </a:p>
          </p:txBody>
        </p:sp>
      </p:grpSp>
      <p:grpSp>
        <p:nvGrpSpPr>
          <p:cNvPr id="7" name="Штриховая стрелка вправо 6"/>
          <p:cNvGrpSpPr>
            <a:grpSpLocks/>
          </p:cNvGrpSpPr>
          <p:nvPr/>
        </p:nvGrpSpPr>
        <p:grpSpPr bwMode="auto">
          <a:xfrm>
            <a:off x="5797550" y="3962400"/>
            <a:ext cx="828675" cy="1109663"/>
            <a:chOff x="3652" y="2496"/>
            <a:chExt cx="522" cy="699"/>
          </a:xfrm>
        </p:grpSpPr>
        <p:pic>
          <p:nvPicPr>
            <p:cNvPr id="21514" name="Штриховая стрелка вправо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52" y="2496"/>
              <a:ext cx="522" cy="699"/>
            </a:xfrm>
            <a:prstGeom prst="rect">
              <a:avLst/>
            </a:prstGeom>
            <a:noFill/>
          </p:spPr>
        </p:pic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 rot="5400000">
              <a:off x="3691" y="2701"/>
              <a:ext cx="448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4572000" y="5214938"/>
            <a:ext cx="3357563" cy="1214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Bookman Old Style" pitchFamily="18" charset="0"/>
              </a:rPr>
              <a:t>Свертывание крови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1643063"/>
            <a:ext cx="3500437" cy="7858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300-400 тыс. 1 см 3</a:t>
            </a:r>
          </a:p>
        </p:txBody>
      </p:sp>
      <p:sp>
        <p:nvSpPr>
          <p:cNvPr id="13" name="Управляющая кнопка: домой 12">
            <a:hlinkClick r:id="rId5" action="ppaction://hlinksldjump" highlightClick="1"/>
          </p:cNvPr>
          <p:cNvSpPr/>
          <p:nvPr/>
        </p:nvSpPr>
        <p:spPr>
          <a:xfrm>
            <a:off x="8101013" y="5815013"/>
            <a:ext cx="1042987" cy="10429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2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50" y="2643188"/>
            <a:ext cx="36480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5043488" cy="9398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Свертывание крови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418034"/>
            <a:ext cx="4643437" cy="3482579"/>
          </a:xfrm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23" y="281563"/>
            <a:ext cx="3963266" cy="350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88" y="4000500"/>
            <a:ext cx="2214562" cy="714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тромбоциты</a:t>
            </a:r>
          </a:p>
        </p:txBody>
      </p:sp>
      <p:sp>
        <p:nvSpPr>
          <p:cNvPr id="22534" name="Прямоугольник 13"/>
          <p:cNvSpPr>
            <a:spLocks noChangeArrowheads="1"/>
          </p:cNvSpPr>
          <p:nvPr/>
        </p:nvSpPr>
        <p:spPr bwMode="auto">
          <a:xfrm>
            <a:off x="357188" y="5072063"/>
            <a:ext cx="1743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тромбопластин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2535" name="Прямоугольник 14"/>
          <p:cNvSpPr>
            <a:spLocks noChangeArrowheads="1"/>
          </p:cNvSpPr>
          <p:nvPr/>
        </p:nvSpPr>
        <p:spPr bwMode="auto">
          <a:xfrm>
            <a:off x="2071688" y="5072063"/>
            <a:ext cx="1390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кальций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2536" name="Прямоугольник 15"/>
          <p:cNvSpPr>
            <a:spLocks noChangeArrowheads="1"/>
          </p:cNvSpPr>
          <p:nvPr/>
        </p:nvSpPr>
        <p:spPr bwMode="auto">
          <a:xfrm>
            <a:off x="3357563" y="5072063"/>
            <a:ext cx="1227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витамин К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2537" name="Прямоугольник 16"/>
          <p:cNvSpPr>
            <a:spLocks noChangeArrowheads="1"/>
          </p:cNvSpPr>
          <p:nvPr/>
        </p:nvSpPr>
        <p:spPr bwMode="auto">
          <a:xfrm>
            <a:off x="4786313" y="5072063"/>
            <a:ext cx="1376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протромбин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8" name="Правая фигурная скобка 17"/>
          <p:cNvSpPr/>
          <p:nvPr/>
        </p:nvSpPr>
        <p:spPr>
          <a:xfrm rot="5400000">
            <a:off x="2953544" y="2547144"/>
            <a:ext cx="665162" cy="60007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9" name="TextBox 18"/>
          <p:cNvSpPr txBox="1">
            <a:spLocks noChangeArrowheads="1"/>
          </p:cNvSpPr>
          <p:nvPr/>
        </p:nvSpPr>
        <p:spPr bwMode="auto">
          <a:xfrm>
            <a:off x="1928813" y="50720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+</a:t>
            </a:r>
          </a:p>
        </p:txBody>
      </p:sp>
      <p:sp>
        <p:nvSpPr>
          <p:cNvPr id="22540" name="TextBox 21"/>
          <p:cNvSpPr txBox="1">
            <a:spLocks noChangeArrowheads="1"/>
          </p:cNvSpPr>
          <p:nvPr/>
        </p:nvSpPr>
        <p:spPr bwMode="auto">
          <a:xfrm flipH="1">
            <a:off x="3071813" y="50720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+</a:t>
            </a:r>
          </a:p>
        </p:txBody>
      </p:sp>
      <p:sp>
        <p:nvSpPr>
          <p:cNvPr id="22541" name="TextBox 22"/>
          <p:cNvSpPr txBox="1">
            <a:spLocks noChangeArrowheads="1"/>
          </p:cNvSpPr>
          <p:nvPr/>
        </p:nvSpPr>
        <p:spPr bwMode="auto">
          <a:xfrm>
            <a:off x="4500563" y="50720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+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14313" y="5786438"/>
            <a:ext cx="2357437" cy="5000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Фибриноген</a:t>
            </a:r>
          </a:p>
        </p:txBody>
      </p:sp>
      <p:grpSp>
        <p:nvGrpSpPr>
          <p:cNvPr id="25" name="Овал 24"/>
          <p:cNvGrpSpPr>
            <a:grpSpLocks/>
          </p:cNvGrpSpPr>
          <p:nvPr/>
        </p:nvGrpSpPr>
        <p:grpSpPr bwMode="auto">
          <a:xfrm>
            <a:off x="3365500" y="5681663"/>
            <a:ext cx="1901825" cy="822325"/>
            <a:chOff x="2120" y="3579"/>
            <a:chExt cx="1198" cy="518"/>
          </a:xfrm>
        </p:grpSpPr>
        <p:pic>
          <p:nvPicPr>
            <p:cNvPr id="22543" name="Овал 2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20" y="3579"/>
              <a:ext cx="1198" cy="518"/>
            </a:xfrm>
            <a:prstGeom prst="rect">
              <a:avLst/>
            </a:prstGeom>
            <a:noFill/>
          </p:spPr>
        </p:pic>
        <p:sp>
          <p:nvSpPr>
            <p:cNvPr id="22544" name="Text Box 16"/>
            <p:cNvSpPr txBox="1">
              <a:spLocks noChangeArrowheads="1"/>
            </p:cNvSpPr>
            <p:nvPr/>
          </p:nvSpPr>
          <p:spPr bwMode="auto">
            <a:xfrm>
              <a:off x="2325" y="3666"/>
              <a:ext cx="795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>
                  <a:solidFill>
                    <a:srgbClr val="FFFFFF"/>
                  </a:solidFill>
                  <a:latin typeface="Calibri" pitchFamily="34" charset="0"/>
                </a:rPr>
                <a:t>Фибрин</a:t>
              </a:r>
            </a:p>
          </p:txBody>
        </p:sp>
      </p:grpSp>
      <p:sp>
        <p:nvSpPr>
          <p:cNvPr id="26" name="Нашивка 25"/>
          <p:cNvSpPr/>
          <p:nvPr/>
        </p:nvSpPr>
        <p:spPr>
          <a:xfrm>
            <a:off x="5143500" y="5857875"/>
            <a:ext cx="714375" cy="428625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Нашивка 26"/>
          <p:cNvSpPr/>
          <p:nvPr/>
        </p:nvSpPr>
        <p:spPr>
          <a:xfrm>
            <a:off x="2714625" y="5857875"/>
            <a:ext cx="642938" cy="428625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8" name="Пятно 2 27"/>
          <p:cNvGrpSpPr>
            <a:grpSpLocks/>
          </p:cNvGrpSpPr>
          <p:nvPr/>
        </p:nvGrpSpPr>
        <p:grpSpPr bwMode="auto">
          <a:xfrm>
            <a:off x="5797550" y="5535613"/>
            <a:ext cx="2614613" cy="1395412"/>
            <a:chOff x="3652" y="3487"/>
            <a:chExt cx="1647" cy="879"/>
          </a:xfrm>
        </p:grpSpPr>
        <p:pic>
          <p:nvPicPr>
            <p:cNvPr id="22548" name="Пятно 2 27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52" y="3487"/>
              <a:ext cx="1647" cy="879"/>
            </a:xfrm>
            <a:prstGeom prst="rect">
              <a:avLst/>
            </a:prstGeom>
            <a:noFill/>
          </p:spPr>
        </p:pic>
        <p:sp>
          <p:nvSpPr>
            <p:cNvPr id="22549" name="Text Box 21"/>
            <p:cNvSpPr txBox="1">
              <a:spLocks noChangeArrowheads="1"/>
            </p:cNvSpPr>
            <p:nvPr/>
          </p:nvSpPr>
          <p:spPr bwMode="auto">
            <a:xfrm>
              <a:off x="4082" y="3749"/>
              <a:ext cx="676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>
                  <a:solidFill>
                    <a:srgbClr val="FFFFFF"/>
                  </a:solidFill>
                  <a:latin typeface="Calibri" pitchFamily="34" charset="0"/>
                </a:rPr>
                <a:t>Тромб</a:t>
              </a:r>
            </a:p>
          </p:txBody>
        </p:sp>
      </p:grpSp>
      <p:sp>
        <p:nvSpPr>
          <p:cNvPr id="31" name="Стрелка вверх 30"/>
          <p:cNvSpPr/>
          <p:nvPr/>
        </p:nvSpPr>
        <p:spPr>
          <a:xfrm>
            <a:off x="6929438" y="4929188"/>
            <a:ext cx="428625" cy="500062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1143000" y="4786313"/>
            <a:ext cx="428625" cy="35718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Управляющая кнопка: домой 28">
            <a:hlinkClick r:id="rId6" action="ppaction://hlinksldjump" highlightClick="1"/>
          </p:cNvPr>
          <p:cNvSpPr/>
          <p:nvPr/>
        </p:nvSpPr>
        <p:spPr>
          <a:xfrm>
            <a:off x="8358188" y="6000750"/>
            <a:ext cx="785812" cy="857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3114675" cy="108267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Эритроциты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29125" y="1214438"/>
            <a:ext cx="4500563" cy="2071687"/>
          </a:xfrm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Красные безъядерные клетки двояковогнутой формы, содержащие белок </a:t>
            </a:r>
            <a:r>
              <a:rPr lang="en-US" sz="2800" dirty="0" err="1" smtClean="0">
                <a:solidFill>
                  <a:srgbClr val="FF0000"/>
                </a:solidFill>
                <a:latin typeface="Bookman Old Style" pitchFamily="18" charset="0"/>
              </a:rPr>
              <a:t>Hb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 (</a:t>
            </a:r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гемоглобин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Скругленный прямоугольник 6"/>
          <p:cNvGrpSpPr>
            <a:grpSpLocks/>
          </p:cNvGrpSpPr>
          <p:nvPr/>
        </p:nvGrpSpPr>
        <p:grpSpPr bwMode="auto">
          <a:xfrm>
            <a:off x="5346700" y="238125"/>
            <a:ext cx="2505075" cy="835025"/>
            <a:chOff x="3368" y="150"/>
            <a:chExt cx="1578" cy="526"/>
          </a:xfrm>
        </p:grpSpPr>
        <p:pic>
          <p:nvPicPr>
            <p:cNvPr id="17412" name="Скругленный прямоугольник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8" y="150"/>
              <a:ext cx="1578" cy="526"/>
            </a:xfrm>
            <a:prstGeom prst="rect">
              <a:avLst/>
            </a:prstGeom>
            <a:noFill/>
          </p:spPr>
        </p:pic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3440" y="245"/>
              <a:ext cx="1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Calibri" pitchFamily="34" charset="0"/>
                </a:rPr>
                <a:t>Строение</a:t>
              </a:r>
              <a:r>
                <a:rPr lang="en-US" sz="3600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endParaRPr lang="ru-RU" sz="3600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8" name="Прямоугольник с двумя скругленными соседними углами 7"/>
          <p:cNvGrpSpPr>
            <a:grpSpLocks/>
          </p:cNvGrpSpPr>
          <p:nvPr/>
        </p:nvGrpSpPr>
        <p:grpSpPr bwMode="auto">
          <a:xfrm>
            <a:off x="5224463" y="3382963"/>
            <a:ext cx="3187700" cy="976312"/>
            <a:chOff x="3291" y="2131"/>
            <a:chExt cx="2008" cy="615"/>
          </a:xfrm>
        </p:grpSpPr>
        <p:pic>
          <p:nvPicPr>
            <p:cNvPr id="17415" name="Прямоугольник с двумя скругленными соседними углами 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91" y="2131"/>
              <a:ext cx="2008" cy="615"/>
            </a:xfrm>
            <a:prstGeom prst="rect">
              <a:avLst/>
            </a:prstGeom>
            <a:noFill/>
          </p:spPr>
        </p:pic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3356" y="2186"/>
              <a:ext cx="1883" cy="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Calibri" pitchFamily="34" charset="0"/>
                </a:rPr>
                <a:t>Функции</a:t>
              </a:r>
            </a:p>
          </p:txBody>
        </p:sp>
      </p:grpSp>
      <p:sp>
        <p:nvSpPr>
          <p:cNvPr id="17418" name="TextBox 8"/>
          <p:cNvSpPr txBox="1">
            <a:spLocks noChangeArrowheads="1"/>
          </p:cNvSpPr>
          <p:nvPr/>
        </p:nvSpPr>
        <p:spPr bwMode="auto">
          <a:xfrm>
            <a:off x="4429125" y="5000625"/>
            <a:ext cx="4500563" cy="181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Перенос кислорода </a:t>
            </a:r>
          </a:p>
          <a:p>
            <a:pPr algn="ctr"/>
            <a:r>
              <a:rPr lang="ru-RU" sz="2800">
                <a:latin typeface="Bookman Old Style" pitchFamily="18" charset="0"/>
              </a:rPr>
              <a:t>из легких в ткани и углекислого газа </a:t>
            </a:r>
          </a:p>
          <a:p>
            <a:pPr algn="ctr"/>
            <a:r>
              <a:rPr lang="ru-RU" sz="2800">
                <a:latin typeface="Bookman Old Style" pitchFamily="18" charset="0"/>
              </a:rPr>
              <a:t>из тканей в легкие</a:t>
            </a:r>
          </a:p>
        </p:txBody>
      </p:sp>
      <p:grpSp>
        <p:nvGrpSpPr>
          <p:cNvPr id="10" name="Стрелка вниз 9"/>
          <p:cNvGrpSpPr>
            <a:grpSpLocks/>
          </p:cNvGrpSpPr>
          <p:nvPr/>
        </p:nvGrpSpPr>
        <p:grpSpPr bwMode="auto">
          <a:xfrm>
            <a:off x="6437313" y="4395788"/>
            <a:ext cx="549275" cy="676275"/>
            <a:chOff x="4055" y="2769"/>
            <a:chExt cx="346" cy="426"/>
          </a:xfrm>
        </p:grpSpPr>
        <p:pic>
          <p:nvPicPr>
            <p:cNvPr id="17419" name="Стрелка вниз 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55" y="2769"/>
              <a:ext cx="346" cy="426"/>
            </a:xfrm>
            <a:prstGeom prst="rect">
              <a:avLst/>
            </a:prstGeom>
            <a:noFill/>
          </p:spPr>
        </p:pic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4163" y="2790"/>
              <a:ext cx="13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57188" y="1428750"/>
            <a:ext cx="3857625" cy="71437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4,5-5 млн. в 1 см 3</a:t>
            </a:r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501063" y="6315075"/>
            <a:ext cx="642937" cy="542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2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357438"/>
            <a:ext cx="455453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57188" y="3000375"/>
            <a:ext cx="1857375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00313" y="5072063"/>
            <a:ext cx="2071687" cy="928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5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Лейкоциты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8" y="1571625"/>
            <a:ext cx="4857750" cy="142875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r>
              <a:rPr lang="ru-RU" dirty="0" smtClean="0">
                <a:latin typeface="Bookman Old Style" pitchFamily="18" charset="0"/>
              </a:rPr>
              <a:t>Белые кровяные клетки с ядром</a:t>
            </a:r>
            <a:endParaRPr lang="ru-RU" dirty="0">
              <a:latin typeface="Bookman Old Style" pitchFamily="18" charset="0"/>
            </a:endParaRPr>
          </a:p>
        </p:txBody>
      </p:sp>
      <p:grpSp>
        <p:nvGrpSpPr>
          <p:cNvPr id="5" name="Прямоугольник с двумя скругленными соседними углами 4"/>
          <p:cNvGrpSpPr>
            <a:grpSpLocks/>
          </p:cNvGrpSpPr>
          <p:nvPr/>
        </p:nvGrpSpPr>
        <p:grpSpPr bwMode="auto">
          <a:xfrm>
            <a:off x="5010150" y="323850"/>
            <a:ext cx="3475038" cy="889000"/>
            <a:chOff x="3156" y="204"/>
            <a:chExt cx="2189" cy="560"/>
          </a:xfrm>
        </p:grpSpPr>
        <p:pic>
          <p:nvPicPr>
            <p:cNvPr id="18436" name="Прямоугольник с двумя скругленными соседними углами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56" y="204"/>
              <a:ext cx="2189" cy="560"/>
            </a:xfrm>
            <a:prstGeom prst="rect">
              <a:avLst/>
            </a:prstGeom>
            <a:noFill/>
          </p:spPr>
        </p:pic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3219" y="249"/>
              <a:ext cx="2067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Calibri" pitchFamily="34" charset="0"/>
                </a:rPr>
                <a:t>Строение</a:t>
              </a:r>
            </a:p>
          </p:txBody>
        </p:sp>
      </p:grpSp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5010150" y="3114675"/>
            <a:ext cx="3328988" cy="957263"/>
            <a:chOff x="3156" y="1962"/>
            <a:chExt cx="2097" cy="603"/>
          </a:xfrm>
        </p:grpSpPr>
        <p:pic>
          <p:nvPicPr>
            <p:cNvPr id="18439" name="Прямоугольник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56" y="1962"/>
              <a:ext cx="2097" cy="603"/>
            </a:xfrm>
            <a:prstGeom prst="rect">
              <a:avLst/>
            </a:prstGeom>
            <a:noFill/>
          </p:spPr>
        </p:pic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3195" y="2025"/>
              <a:ext cx="2025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Calibri" pitchFamily="34" charset="0"/>
                </a:rPr>
                <a:t>Функции</a:t>
              </a: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6429375" y="4286250"/>
            <a:ext cx="571500" cy="857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3" y="5143500"/>
            <a:ext cx="3429000" cy="8572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Bookman Old Style" pitchFamily="18" charset="0"/>
              </a:rPr>
              <a:t>Иммунитет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3" y="1571625"/>
            <a:ext cx="3643312" cy="785813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6-8 тыс. в 1 см 3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963" y="2852738"/>
            <a:ext cx="3943350" cy="3614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3287" y="1097657"/>
            <a:ext cx="86165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Bookman Old Style" pitchFamily="18" charset="0"/>
              </a:rPr>
              <a:t>Ф</a:t>
            </a:r>
            <a:r>
              <a:rPr lang="ru-RU" sz="2400" b="1" dirty="0" smtClean="0">
                <a:latin typeface="Bookman Old Style" pitchFamily="18" charset="0"/>
              </a:rPr>
              <a:t>агоциты</a:t>
            </a:r>
            <a:r>
              <a:rPr lang="ru-RU" sz="2400" dirty="0" smtClean="0">
                <a:latin typeface="Bookman Old Style" pitchFamily="18" charset="0"/>
              </a:rPr>
              <a:t>- </a:t>
            </a:r>
            <a:r>
              <a:rPr lang="ru-RU" sz="2400" dirty="0">
                <a:latin typeface="Bookman Old Style" pitchFamily="18" charset="0"/>
              </a:rPr>
              <a:t>захватывают инородные тела с помощью ложноножек и пожирают </a:t>
            </a:r>
            <a:r>
              <a:rPr lang="ru-RU" sz="2400" dirty="0" smtClean="0">
                <a:latin typeface="Bookman Old Style" pitchFamily="18" charset="0"/>
              </a:rPr>
              <a:t>их.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Bookman Old Style" pitchFamily="18" charset="0"/>
              </a:rPr>
              <a:t>Лимфоциты:   </a:t>
            </a:r>
          </a:p>
          <a:p>
            <a:r>
              <a:rPr lang="ru-RU" sz="2400" dirty="0" smtClean="0">
                <a:latin typeface="Bookman Old Style" pitchFamily="18" charset="0"/>
              </a:rPr>
              <a:t>1) 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В-лимфоциты</a:t>
            </a:r>
            <a:r>
              <a:rPr lang="ru-RU" sz="2400" dirty="0" smtClean="0">
                <a:latin typeface="Bookman Old Style" pitchFamily="18" charset="0"/>
              </a:rPr>
              <a:t> – обнаруживают чужеродные тела </a:t>
            </a:r>
            <a:r>
              <a:rPr lang="ru-RU" sz="2400" dirty="0">
                <a:latin typeface="Bookman Old Style" pitchFamily="18" charset="0"/>
              </a:rPr>
              <a:t>( </a:t>
            </a:r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антигены</a:t>
            </a:r>
            <a:r>
              <a:rPr lang="ru-RU" sz="2400" dirty="0" smtClean="0">
                <a:latin typeface="Bookman Old Style" pitchFamily="18" charset="0"/>
              </a:rPr>
              <a:t>), вырабатывают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антитела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dirty="0">
                <a:latin typeface="Bookman Old Style" pitchFamily="18" charset="0"/>
              </a:rPr>
              <a:t>(белковые молекулы, направленные против конкретных чужеродных структур</a:t>
            </a:r>
            <a:r>
              <a:rPr lang="ru-RU" sz="2400" dirty="0" smtClean="0">
                <a:latin typeface="Bookman Old Style" pitchFamily="18" charset="0"/>
              </a:rPr>
              <a:t>).</a:t>
            </a:r>
          </a:p>
          <a:p>
            <a:r>
              <a:rPr lang="ru-RU" sz="2400" dirty="0" smtClean="0">
                <a:latin typeface="Bookman Old Style" pitchFamily="18" charset="0"/>
              </a:rPr>
              <a:t>2)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Т-киллеры </a:t>
            </a:r>
            <a:r>
              <a:rPr lang="ru-RU" sz="2400" dirty="0" smtClean="0">
                <a:latin typeface="Bookman Old Style" pitchFamily="18" charset="0"/>
              </a:rPr>
              <a:t>– уничтожают и расщепляют антигены.</a:t>
            </a:r>
          </a:p>
          <a:p>
            <a:r>
              <a:rPr lang="ru-RU" sz="2400" dirty="0" smtClean="0">
                <a:latin typeface="Bookman Old Style" pitchFamily="18" charset="0"/>
              </a:rPr>
              <a:t>3)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Т-хелперы</a:t>
            </a:r>
            <a:r>
              <a:rPr lang="ru-RU" sz="2400" dirty="0" smtClean="0">
                <a:latin typeface="Bookman Old Style" pitchFamily="18" charset="0"/>
              </a:rPr>
              <a:t> – стимулируют выработку антител.</a:t>
            </a:r>
          </a:p>
          <a:p>
            <a:r>
              <a:rPr lang="ru-RU" sz="2400" dirty="0" smtClean="0">
                <a:latin typeface="Bookman Old Style" pitchFamily="18" charset="0"/>
              </a:rPr>
              <a:t>4)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Т-</a:t>
            </a:r>
            <a:r>
              <a:rPr lang="ru-RU" sz="2400" b="1" dirty="0" err="1" smtClean="0">
                <a:solidFill>
                  <a:srgbClr val="FF0000"/>
                </a:solidFill>
                <a:latin typeface="Bookman Old Style" pitchFamily="18" charset="0"/>
              </a:rPr>
              <a:t>супрессоры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– снижают мощность иммунного ответа, чтобы предотвратить массовое уничтожение собственных здоровых клеток.</a:t>
            </a:r>
            <a:endParaRPr lang="ru-RU" sz="2400" dirty="0">
              <a:latin typeface="Bookman Old Style" pitchFamily="18" charset="0"/>
            </a:endParaRPr>
          </a:p>
        </p:txBody>
      </p:sp>
      <p:grpSp>
        <p:nvGrpSpPr>
          <p:cNvPr id="13321" name="Text Box 9"/>
          <p:cNvGrpSpPr>
            <a:grpSpLocks/>
          </p:cNvGrpSpPr>
          <p:nvPr/>
        </p:nvGrpSpPr>
        <p:grpSpPr bwMode="auto">
          <a:xfrm>
            <a:off x="1248929" y="0"/>
            <a:ext cx="5931768" cy="1050702"/>
            <a:chOff x="96" y="92"/>
            <a:chExt cx="2473" cy="968"/>
          </a:xfrm>
        </p:grpSpPr>
        <p:pic>
          <p:nvPicPr>
            <p:cNvPr id="19461" name="Text Box 9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92"/>
              <a:ext cx="2473" cy="968"/>
            </a:xfrm>
            <a:prstGeom prst="rect">
              <a:avLst/>
            </a:prstGeom>
            <a:noFill/>
          </p:spPr>
        </p:pic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135" y="180"/>
              <a:ext cx="2400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4000" dirty="0">
                  <a:solidFill>
                    <a:schemeClr val="bg1"/>
                  </a:solidFill>
                  <a:latin typeface="Calibri" pitchFamily="34" charset="0"/>
                </a:rPr>
                <a:t>Виды лейкоцитов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0" b="16838"/>
          <a:stretch/>
        </p:blipFill>
        <p:spPr>
          <a:xfrm>
            <a:off x="4046837" y="3857900"/>
            <a:ext cx="5103944" cy="3017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0" y="7105"/>
            <a:ext cx="9124140" cy="38539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6" r="16977"/>
          <a:stretch/>
        </p:blipFill>
        <p:spPr>
          <a:xfrm>
            <a:off x="0" y="3717032"/>
            <a:ext cx="4405746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21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63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Заголовок 1"/>
          <p:cNvGrpSpPr>
            <a:grpSpLocks noGrp="1"/>
          </p:cNvGrpSpPr>
          <p:nvPr/>
        </p:nvGrpSpPr>
        <p:grpSpPr bwMode="auto">
          <a:xfrm>
            <a:off x="396875" y="103188"/>
            <a:ext cx="8345488" cy="1682750"/>
            <a:chOff x="250" y="65"/>
            <a:chExt cx="5257" cy="1060"/>
          </a:xfrm>
        </p:grpSpPr>
        <p:pic>
          <p:nvPicPr>
            <p:cNvPr id="23554" name="Заголовок 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0" y="65"/>
              <a:ext cx="5257" cy="1060"/>
            </a:xfrm>
            <a:prstGeom prst="rect">
              <a:avLst/>
            </a:prstGeom>
            <a:noFill/>
          </p:spPr>
        </p:pic>
        <p:sp>
          <p:nvSpPr>
            <p:cNvPr id="23555" name="Text Box 3"/>
            <p:cNvSpPr txBox="1">
              <a:spLocks noChangeArrowheads="1"/>
            </p:cNvSpPr>
            <p:nvPr/>
          </p:nvSpPr>
          <p:spPr bwMode="auto">
            <a:xfrm>
              <a:off x="288" y="90"/>
              <a:ext cx="5184" cy="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>
                  <a:solidFill>
                    <a:srgbClr val="FFFFFF"/>
                  </a:solidFill>
                  <a:latin typeface="Calibri" pitchFamily="34" charset="0"/>
                </a:rPr>
                <a:t>Лабораторная работа</a:t>
              </a:r>
              <a:r>
                <a:rPr lang="ru-RU" sz="3200">
                  <a:solidFill>
                    <a:srgbClr val="FFFFFF"/>
                  </a:solidFill>
                  <a:latin typeface="Calibri" pitchFamily="34" charset="0"/>
                </a:rPr>
                <a:t/>
              </a:r>
              <a:br>
                <a:rPr lang="ru-RU" sz="3200">
                  <a:solidFill>
                    <a:srgbClr val="FFFFFF"/>
                  </a:solidFill>
                  <a:latin typeface="Calibri" pitchFamily="34" charset="0"/>
                </a:rPr>
              </a:br>
              <a:r>
                <a:rPr lang="ru-RU" sz="3200">
                  <a:solidFill>
                    <a:srgbClr val="FFFFFF"/>
                  </a:solidFill>
                  <a:latin typeface="Calibri" pitchFamily="34" charset="0"/>
                </a:rPr>
                <a:t>Сравнение эритроцитов крови </a:t>
              </a:r>
              <a:br>
                <a:rPr lang="ru-RU" sz="3200">
                  <a:solidFill>
                    <a:srgbClr val="FFFFFF"/>
                  </a:solidFill>
                  <a:latin typeface="Calibri" pitchFamily="34" charset="0"/>
                </a:rPr>
              </a:br>
              <a:r>
                <a:rPr lang="ru-RU" sz="3200">
                  <a:solidFill>
                    <a:srgbClr val="FFFFFF"/>
                  </a:solidFill>
                  <a:latin typeface="Calibri" pitchFamily="34" charset="0"/>
                </a:rPr>
                <a:t>человека и лягушки</a:t>
              </a:r>
            </a:p>
          </p:txBody>
        </p:sp>
      </p:grpSp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938213" y="2462213"/>
            <a:ext cx="1901825" cy="969962"/>
            <a:chOff x="591" y="1551"/>
            <a:chExt cx="1198" cy="611"/>
          </a:xfrm>
        </p:grpSpPr>
        <p:pic>
          <p:nvPicPr>
            <p:cNvPr id="23557" name="Прямоугольник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1" y="1551"/>
              <a:ext cx="1198" cy="611"/>
            </a:xfrm>
            <a:prstGeom prst="rect">
              <a:avLst/>
            </a:prstGeom>
            <a:noFill/>
          </p:spPr>
        </p:pic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630" y="1575"/>
              <a:ext cx="112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Calibri" pitchFamily="34" charset="0"/>
                </a:rPr>
                <a:t>Цель</a:t>
              </a:r>
            </a:p>
          </p:txBody>
        </p:sp>
      </p:grpSp>
      <p:grpSp>
        <p:nvGrpSpPr>
          <p:cNvPr id="7" name="Прямоугольник 6"/>
          <p:cNvGrpSpPr>
            <a:grpSpLocks/>
          </p:cNvGrpSpPr>
          <p:nvPr/>
        </p:nvGrpSpPr>
        <p:grpSpPr bwMode="auto">
          <a:xfrm>
            <a:off x="481013" y="4248150"/>
            <a:ext cx="3614737" cy="969963"/>
            <a:chOff x="303" y="2676"/>
            <a:chExt cx="2277" cy="611"/>
          </a:xfrm>
        </p:grpSpPr>
        <p:pic>
          <p:nvPicPr>
            <p:cNvPr id="23560" name="Прямоугольник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" y="2676"/>
              <a:ext cx="2277" cy="611"/>
            </a:xfrm>
            <a:prstGeom prst="rect">
              <a:avLst/>
            </a:prstGeom>
            <a:noFill/>
          </p:spPr>
        </p:pic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360" y="2700"/>
              <a:ext cx="211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Calibri" pitchFamily="34" charset="0"/>
                </a:rPr>
                <a:t>Оборудование 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3714750" y="2357438"/>
            <a:ext cx="5214938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Раскрыть преимущества эритроцита человека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3929063"/>
            <a:ext cx="4714875" cy="1714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Микроскоп, постоянные микропрепараты крови лягушки и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42875" y="1500188"/>
            <a:ext cx="4286250" cy="364331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ru-RU" sz="2800" smtClean="0">
                <a:latin typeface="Bookman Old Style" pitchFamily="18" charset="0"/>
                <a:cs typeface="Times New Roman" pitchFamily="18" charset="0"/>
              </a:rPr>
              <a:t>Рассмотрите кровь лягушки при малом и большом увеличении.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sz="2800" smtClean="0">
                <a:latin typeface="Bookman Old Style" pitchFamily="18" charset="0"/>
                <a:cs typeface="Times New Roman" pitchFamily="18" charset="0"/>
              </a:rPr>
              <a:t>Зарисуйте эритроцит; опишите его форму и форму ядра. Заполните таблицу</a:t>
            </a:r>
            <a:r>
              <a:rPr lang="ru-RU" smtClean="0">
                <a:latin typeface="Bookman Old Style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3011488" y="390525"/>
            <a:ext cx="2687637" cy="1109663"/>
            <a:chOff x="1897" y="246"/>
            <a:chExt cx="1693" cy="699"/>
          </a:xfrm>
        </p:grpSpPr>
        <p:pic>
          <p:nvPicPr>
            <p:cNvPr id="24579" name="Прямоугольник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97" y="246"/>
              <a:ext cx="1693" cy="699"/>
            </a:xfrm>
            <a:prstGeom prst="rect">
              <a:avLst/>
            </a:prstGeom>
            <a:noFill/>
          </p:spPr>
        </p:pic>
        <p:sp>
          <p:nvSpPr>
            <p:cNvPr id="24580" name="Text Box 4"/>
            <p:cNvSpPr txBox="1">
              <a:spLocks noChangeArrowheads="1"/>
            </p:cNvSpPr>
            <p:nvPr/>
          </p:nvSpPr>
          <p:spPr bwMode="auto">
            <a:xfrm>
              <a:off x="1935" y="270"/>
              <a:ext cx="1620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FFFFFF"/>
                  </a:solidFill>
                  <a:latin typeface="Calibri" pitchFamily="34" charset="0"/>
                </a:rPr>
                <a:t>Ход работы:</a:t>
              </a:r>
            </a:p>
          </p:txBody>
        </p:sp>
      </p:grp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2428875"/>
            <a:ext cx="4643437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rot="5400000" flipH="1" flipV="1">
            <a:off x="4357688" y="4214813"/>
            <a:ext cx="2286000" cy="1714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7179469" y="5464969"/>
            <a:ext cx="785812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6572250" y="6000750"/>
            <a:ext cx="1571625" cy="5715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Ядро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71938" y="6286500"/>
            <a:ext cx="2214562" cy="4286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Эритроцит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63" y="1857375"/>
            <a:ext cx="2214562" cy="500063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Лейкоциты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5929313" y="2357438"/>
            <a:ext cx="1428750" cy="10715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57188" y="642938"/>
            <a:ext cx="8229600" cy="55260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5. Рассмотрите кровь человека на малом увеличении, а затем на большом увеличении.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 Зарисуйте один из эритроцитов.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 (В  случае затруднения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см. учебник с. 72)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6. Полученные результаты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Bookman Old Style" pitchFamily="18" charset="0"/>
              </a:rPr>
              <a:t>занеси в таблицу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2714625"/>
            <a:ext cx="31289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85938" y="5643563"/>
            <a:ext cx="3214687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Эритроцит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00625" y="5929313"/>
            <a:ext cx="107156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43175" cy="1143000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32656"/>
            <a:ext cx="8501062" cy="5904656"/>
          </a:xfrm>
          <a:solidFill>
            <a:schemeClr val="bg1"/>
          </a:solidFill>
        </p:spPr>
        <p:txBody>
          <a:bodyPr rtlCol="0">
            <a:normAutofit fontScale="92500" lnSpcReduction="20000"/>
          </a:bodyPr>
          <a:lstStyle/>
          <a:p>
            <a:pPr algn="ctr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</a:rPr>
              <a:t>  </a:t>
            </a:r>
            <a:r>
              <a:rPr lang="ru-RU" sz="4100" b="1" dirty="0" smtClean="0">
                <a:solidFill>
                  <a:srgbClr val="C00000"/>
                </a:solidFill>
                <a:latin typeface="Bookman Old Style" pitchFamily="18" charset="0"/>
              </a:rPr>
              <a:t>Внутренняя среда организма </a:t>
            </a:r>
            <a:r>
              <a:rPr lang="ru-RU" sz="3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man Old Style" pitchFamily="18" charset="0"/>
              </a:rPr>
              <a:t>совокупность жидкостей (кровь, лимфа, тканевая жидкость), принимающих непосредственное участие в процессах обмена веществ и поддержании </a:t>
            </a: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гомеостаза</a:t>
            </a:r>
            <a:endParaRPr lang="en-US" sz="4100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2651125" y="176213"/>
            <a:ext cx="3378200" cy="1255712"/>
            <a:chOff x="1670" y="111"/>
            <a:chExt cx="2128" cy="791"/>
          </a:xfrm>
        </p:grpSpPr>
        <p:pic>
          <p:nvPicPr>
            <p:cNvPr id="27650" name="Заголовок 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0" y="111"/>
              <a:ext cx="2128" cy="791"/>
            </a:xfrm>
            <a:prstGeom prst="rect">
              <a:avLst/>
            </a:prstGeom>
            <a:noFill/>
          </p:spPr>
        </p:pic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1710" y="135"/>
              <a:ext cx="2052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>
                  <a:solidFill>
                    <a:srgbClr val="FFFFFF"/>
                  </a:solidFill>
                  <a:latin typeface="Calibri" pitchFamily="34" charset="0"/>
                </a:rPr>
                <a:t>Вывод</a:t>
              </a:r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59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чем эритроцит человека отличается от эритроцита лягушки.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преимущества, которые имеет эритроцит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Скругленный прямоугольник 3"/>
          <p:cNvGrpSpPr>
            <a:grpSpLocks/>
          </p:cNvGrpSpPr>
          <p:nvPr/>
        </p:nvGrpSpPr>
        <p:grpSpPr bwMode="auto">
          <a:xfrm>
            <a:off x="365125" y="1390650"/>
            <a:ext cx="8358188" cy="5040313"/>
            <a:chOff x="230" y="876"/>
            <a:chExt cx="5265" cy="3175"/>
          </a:xfrm>
        </p:grpSpPr>
        <p:pic>
          <p:nvPicPr>
            <p:cNvPr id="27654" name="Скругленный прямоугольник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" y="876"/>
              <a:ext cx="5265" cy="3175"/>
            </a:xfrm>
            <a:prstGeom prst="rect">
              <a:avLst/>
            </a:prstGeom>
            <a:noFill/>
          </p:spPr>
        </p:pic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422" y="1052"/>
              <a:ext cx="4871" cy="2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Эритроциты человека более мелкие,  не имеют ядра, и их больше в единице объема, поэтому могут перенести кислорода больше, чем эритроциты лягушки, которые имеют крупное ядро.</a:t>
              </a:r>
            </a:p>
          </p:txBody>
        </p:sp>
      </p:grpSp>
      <p:sp>
        <p:nvSpPr>
          <p:cNvPr id="6" name="Управляющая кнопка: домой 5">
            <a:hlinkClick r:id="" action="ppaction://noaction" highlightClick="1"/>
          </p:cNvPr>
          <p:cNvSpPr/>
          <p:nvPr/>
        </p:nvSpPr>
        <p:spPr>
          <a:xfrm>
            <a:off x="8101013" y="5815013"/>
            <a:ext cx="1042987" cy="10429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115300" cy="3257550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rgbClr val="C00000"/>
                </a:solidFill>
                <a:latin typeface="Bookman Old Style" pitchFamily="18" charset="0"/>
              </a:rPr>
              <a:t>Гомеостаз  </a:t>
            </a:r>
            <a:r>
              <a:rPr lang="ru-RU" sz="5400" dirty="0" smtClean="0">
                <a:latin typeface="Bookman Old Style" pitchFamily="18" charset="0"/>
              </a:rPr>
              <a:t>– </a:t>
            </a:r>
            <a:r>
              <a:rPr lang="ru-RU" sz="54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постоянство состава внутренней среды организма</a:t>
            </a:r>
            <a:endParaRPr lang="ru-RU" sz="5400" dirty="0">
              <a:solidFill>
                <a:schemeClr val="bg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172" name="Рисунок 4" descr="Photo 03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4000500"/>
            <a:ext cx="2214563" cy="1687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13" y="6072188"/>
            <a:ext cx="928687" cy="7858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3714750" y="1600200"/>
            <a:ext cx="5214938" cy="45259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3600" smtClean="0">
                <a:latin typeface="Bookman Old Style" pitchFamily="18" charset="0"/>
              </a:rPr>
              <a:t>          </a:t>
            </a:r>
            <a:r>
              <a:rPr lang="ru-RU" sz="3600" smtClean="0">
                <a:solidFill>
                  <a:srgbClr val="0070C0"/>
                </a:solidFill>
                <a:latin typeface="Bookman Old Style" pitchFamily="18" charset="0"/>
              </a:rPr>
              <a:t>Термин </a:t>
            </a:r>
          </a:p>
          <a:p>
            <a:pPr algn="just">
              <a:buFont typeface="Arial" charset="0"/>
              <a:buNone/>
            </a:pPr>
            <a:r>
              <a:rPr lang="ru-RU" sz="3600" smtClean="0">
                <a:solidFill>
                  <a:srgbClr val="0070C0"/>
                </a:solidFill>
                <a:latin typeface="Bookman Old Style" pitchFamily="18" charset="0"/>
              </a:rPr>
              <a:t>«внутренняя среда» предложил французский физиолог</a:t>
            </a:r>
          </a:p>
          <a:p>
            <a:pPr algn="just">
              <a:buFont typeface="Arial" charset="0"/>
              <a:buNone/>
            </a:pPr>
            <a:r>
              <a:rPr lang="ru-RU" sz="3600" smtClean="0">
                <a:solidFill>
                  <a:srgbClr val="0070C0"/>
                </a:solidFill>
                <a:latin typeface="Bookman Old Style" pitchFamily="18" charset="0"/>
              </a:rPr>
              <a:t> Клод Бернар (1878г)</a:t>
            </a:r>
          </a:p>
          <a:p>
            <a:pPr algn="just"/>
            <a:endParaRPr lang="ru-RU" sz="3600" smtClean="0"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13" y="1408113"/>
            <a:ext cx="3376612" cy="432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Скругленный прямоугольник 3"/>
          <p:cNvGrpSpPr>
            <a:grpSpLocks/>
          </p:cNvGrpSpPr>
          <p:nvPr/>
        </p:nvGrpSpPr>
        <p:grpSpPr bwMode="auto">
          <a:xfrm>
            <a:off x="2438400" y="212725"/>
            <a:ext cx="3760788" cy="1341438"/>
            <a:chOff x="1536" y="134"/>
            <a:chExt cx="2369" cy="845"/>
          </a:xfrm>
        </p:grpSpPr>
        <p:pic>
          <p:nvPicPr>
            <p:cNvPr id="6146" name="Скругленный прямоугольник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36" y="134"/>
              <a:ext cx="2369" cy="845"/>
            </a:xfrm>
            <a:prstGeom prst="rect">
              <a:avLst/>
            </a:prstGeom>
            <a:noFill/>
          </p:spPr>
        </p:pic>
        <p:sp>
          <p:nvSpPr>
            <p:cNvPr id="6147" name="Text Box 3"/>
            <p:cNvSpPr txBox="1">
              <a:spLocks noChangeArrowheads="1"/>
            </p:cNvSpPr>
            <p:nvPr/>
          </p:nvSpPr>
          <p:spPr bwMode="auto">
            <a:xfrm>
              <a:off x="1606" y="301"/>
              <a:ext cx="2233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>
                  <a:solidFill>
                    <a:srgbClr val="FFFFFF"/>
                  </a:solidFill>
                  <a:latin typeface="Calibri" pitchFamily="34" charset="0"/>
                </a:rPr>
                <a:t>Внутренняя среда</a:t>
              </a:r>
            </a:p>
          </p:txBody>
        </p:sp>
      </p:grpSp>
      <p:grpSp>
        <p:nvGrpSpPr>
          <p:cNvPr id="5" name="Стрелка вниз 4"/>
          <p:cNvGrpSpPr>
            <a:grpSpLocks/>
          </p:cNvGrpSpPr>
          <p:nvPr/>
        </p:nvGrpSpPr>
        <p:grpSpPr bwMode="auto">
          <a:xfrm>
            <a:off x="1182688" y="957263"/>
            <a:ext cx="1285875" cy="1036637"/>
            <a:chOff x="745" y="603"/>
            <a:chExt cx="810" cy="653"/>
          </a:xfrm>
        </p:grpSpPr>
        <p:pic>
          <p:nvPicPr>
            <p:cNvPr id="6149" name="Стрелка вниз 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5" y="603"/>
              <a:ext cx="810" cy="653"/>
            </a:xfrm>
            <a:prstGeom prst="rect">
              <a:avLst/>
            </a:prstGeom>
            <a:noFill/>
          </p:spPr>
        </p:pic>
        <p:sp>
          <p:nvSpPr>
            <p:cNvPr id="6150" name="Text Box 6"/>
            <p:cNvSpPr txBox="1">
              <a:spLocks noChangeArrowheads="1"/>
            </p:cNvSpPr>
            <p:nvPr/>
          </p:nvSpPr>
          <p:spPr bwMode="auto">
            <a:xfrm rot="3454892">
              <a:off x="1067" y="547"/>
              <a:ext cx="202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Стрелка вниз 5"/>
          <p:cNvGrpSpPr>
            <a:grpSpLocks/>
          </p:cNvGrpSpPr>
          <p:nvPr/>
        </p:nvGrpSpPr>
        <p:grpSpPr bwMode="auto">
          <a:xfrm>
            <a:off x="3938588" y="1962150"/>
            <a:ext cx="762000" cy="823913"/>
            <a:chOff x="2481" y="1236"/>
            <a:chExt cx="480" cy="519"/>
          </a:xfrm>
        </p:grpSpPr>
        <p:pic>
          <p:nvPicPr>
            <p:cNvPr id="6152" name="Стрелка вниз 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1" y="1236"/>
              <a:ext cx="480" cy="519"/>
            </a:xfrm>
            <a:prstGeom prst="rect">
              <a:avLst/>
            </a:prstGeom>
            <a:noFill/>
          </p:spPr>
        </p:pic>
        <p:sp>
          <p:nvSpPr>
            <p:cNvPr id="6153" name="Text Box 9"/>
            <p:cNvSpPr txBox="1">
              <a:spLocks noChangeArrowheads="1"/>
            </p:cNvSpPr>
            <p:nvPr/>
          </p:nvSpPr>
          <p:spPr bwMode="auto">
            <a:xfrm>
              <a:off x="2621" y="1260"/>
              <a:ext cx="20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7" name="Стрелка вниз 6"/>
          <p:cNvGrpSpPr>
            <a:grpSpLocks/>
          </p:cNvGrpSpPr>
          <p:nvPr/>
        </p:nvGrpSpPr>
        <p:grpSpPr bwMode="auto">
          <a:xfrm>
            <a:off x="6345238" y="933450"/>
            <a:ext cx="1128712" cy="1144588"/>
            <a:chOff x="3997" y="588"/>
            <a:chExt cx="711" cy="721"/>
          </a:xfrm>
        </p:grpSpPr>
        <p:pic>
          <p:nvPicPr>
            <p:cNvPr id="6155" name="Стрелка вниз 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97" y="588"/>
              <a:ext cx="711" cy="721"/>
            </a:xfrm>
            <a:prstGeom prst="rect">
              <a:avLst/>
            </a:prstGeom>
            <a:noFill/>
          </p:spPr>
        </p:pic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 rot="18957993">
              <a:off x="4251" y="581"/>
              <a:ext cx="202" cy="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8" name="Блок-схема: альтернативный процесс 7"/>
          <p:cNvGrpSpPr>
            <a:grpSpLocks/>
          </p:cNvGrpSpPr>
          <p:nvPr/>
        </p:nvGrpSpPr>
        <p:grpSpPr bwMode="auto">
          <a:xfrm>
            <a:off x="152400" y="1889125"/>
            <a:ext cx="2547938" cy="2328863"/>
            <a:chOff x="96" y="1190"/>
            <a:chExt cx="1605" cy="1467"/>
          </a:xfrm>
        </p:grpSpPr>
        <p:pic>
          <p:nvPicPr>
            <p:cNvPr id="6158" name="Блок-схема: альтернативный процесс 7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1190"/>
              <a:ext cx="1605" cy="1467"/>
            </a:xfrm>
            <a:prstGeom prst="rect">
              <a:avLst/>
            </a:prstGeom>
            <a:noFill/>
          </p:spPr>
        </p:pic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203" y="1283"/>
              <a:ext cx="1394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>
                  <a:solidFill>
                    <a:srgbClr val="FFFFFF"/>
                  </a:solidFill>
                  <a:latin typeface="Bookman Old Style" pitchFamily="18" charset="0"/>
                </a:rPr>
                <a:t>Кровь</a:t>
              </a:r>
            </a:p>
          </p:txBody>
        </p:sp>
      </p:grpSp>
      <p:grpSp>
        <p:nvGrpSpPr>
          <p:cNvPr id="9" name="Блок-схема: альтернативный процесс 8"/>
          <p:cNvGrpSpPr>
            <a:grpSpLocks/>
          </p:cNvGrpSpPr>
          <p:nvPr/>
        </p:nvGrpSpPr>
        <p:grpSpPr bwMode="auto">
          <a:xfrm>
            <a:off x="2938463" y="2749550"/>
            <a:ext cx="3322637" cy="2322513"/>
            <a:chOff x="1851" y="1732"/>
            <a:chExt cx="2093" cy="1463"/>
          </a:xfrm>
        </p:grpSpPr>
        <p:pic>
          <p:nvPicPr>
            <p:cNvPr id="6161" name="Блок-схема: альтернативный процесс 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51" y="1732"/>
              <a:ext cx="2093" cy="1463"/>
            </a:xfrm>
            <a:prstGeom prst="rect">
              <a:avLst/>
            </a:prstGeom>
            <a:noFill/>
          </p:spPr>
        </p:pic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2003" y="1823"/>
              <a:ext cx="1709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Bookman Old Style" pitchFamily="18" charset="0"/>
                </a:rPr>
                <a:t>Тканевая жидкость</a:t>
              </a:r>
            </a:p>
          </p:txBody>
        </p:sp>
      </p:grpSp>
      <p:grpSp>
        <p:nvGrpSpPr>
          <p:cNvPr id="10" name="Блок-схема: альтернативный процесс 9"/>
          <p:cNvGrpSpPr>
            <a:grpSpLocks/>
          </p:cNvGrpSpPr>
          <p:nvPr/>
        </p:nvGrpSpPr>
        <p:grpSpPr bwMode="auto">
          <a:xfrm>
            <a:off x="6534150" y="2109788"/>
            <a:ext cx="2493963" cy="2322512"/>
            <a:chOff x="4116" y="1329"/>
            <a:chExt cx="1571" cy="1463"/>
          </a:xfrm>
        </p:grpSpPr>
        <p:pic>
          <p:nvPicPr>
            <p:cNvPr id="6164" name="Блок-схема: альтернативный процесс 9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16" y="1329"/>
              <a:ext cx="1571" cy="1463"/>
            </a:xfrm>
            <a:prstGeom prst="rect">
              <a:avLst/>
            </a:prstGeom>
            <a:noFill/>
          </p:spPr>
        </p:pic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4253" y="1418"/>
              <a:ext cx="1304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>
                  <a:solidFill>
                    <a:srgbClr val="FFFFFF"/>
                  </a:solidFill>
                  <a:latin typeface="Bookman Old Style" pitchFamily="18" charset="0"/>
                </a:rPr>
                <a:t>Лимфа</a:t>
              </a:r>
            </a:p>
          </p:txBody>
        </p:sp>
      </p:grpSp>
      <p:cxnSp>
        <p:nvCxnSpPr>
          <p:cNvPr id="12" name="Shape 11"/>
          <p:cNvCxnSpPr/>
          <p:nvPr/>
        </p:nvCxnSpPr>
        <p:spPr>
          <a:xfrm rot="16200000" flipH="1">
            <a:off x="2071688" y="3571875"/>
            <a:ext cx="571500" cy="157162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hape 13"/>
          <p:cNvCxnSpPr/>
          <p:nvPr/>
        </p:nvCxnSpPr>
        <p:spPr>
          <a:xfrm rot="5400000" flipH="1" flipV="1">
            <a:off x="4768057" y="3018631"/>
            <a:ext cx="1751012" cy="2143125"/>
          </a:xfrm>
          <a:prstGeom prst="bentConnector4">
            <a:avLst>
              <a:gd name="adj1" fmla="val -13061"/>
              <a:gd name="adj2" fmla="val 7666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Правая фигурная скобка 15"/>
          <p:cNvSpPr/>
          <p:nvPr/>
        </p:nvSpPr>
        <p:spPr>
          <a:xfrm rot="5400000">
            <a:off x="4214812" y="2286001"/>
            <a:ext cx="500063" cy="6500812"/>
          </a:xfrm>
          <a:prstGeom prst="rightBrace">
            <a:avLst>
              <a:gd name="adj1" fmla="val 8333"/>
              <a:gd name="adj2" fmla="val 49361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0" name="Shape 29"/>
          <p:cNvCxnSpPr/>
          <p:nvPr/>
        </p:nvCxnSpPr>
        <p:spPr>
          <a:xfrm rot="5400000">
            <a:off x="3571876" y="2071687"/>
            <a:ext cx="1071562" cy="564356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 flipV="1">
            <a:off x="642144" y="4787107"/>
            <a:ext cx="128587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357313"/>
            <a:ext cx="8401050" cy="4286250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  </a:t>
            </a:r>
            <a:r>
              <a:rPr lang="ru-RU" sz="4800" dirty="0" smtClean="0">
                <a:solidFill>
                  <a:srgbClr val="FF0000"/>
                </a:solidFill>
                <a:latin typeface="Bookman Old Style" pitchFamily="18" charset="0"/>
              </a:rPr>
              <a:t>Кровь – </a:t>
            </a:r>
            <a:r>
              <a:rPr lang="en-US" sz="48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en-US" sz="48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Bookman Old Style" pitchFamily="18" charset="0"/>
              </a:rPr>
              <a:t>жидкая соединительная ткань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, которая циркулирует в замкнутой системе кровеносных сосудов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100" y="-19050"/>
            <a:ext cx="3651250" cy="1366838"/>
          </a:xfrm>
        </p:spPr>
      </p:pic>
      <p:pic>
        <p:nvPicPr>
          <p:cNvPr id="13316" name="Picture 2" descr="C:\Documents and Settings\Admin\Мои документы\Мои рисунки\Photo 0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4929188"/>
            <a:ext cx="2143125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/>
          </p:cNvGrpSpPr>
          <p:nvPr/>
        </p:nvGrpSpPr>
        <p:grpSpPr bwMode="auto">
          <a:xfrm>
            <a:off x="1619672" y="67450"/>
            <a:ext cx="5222875" cy="1030288"/>
            <a:chOff x="1210" y="438"/>
            <a:chExt cx="3290" cy="649"/>
          </a:xfrm>
        </p:grpSpPr>
        <p:pic>
          <p:nvPicPr>
            <p:cNvPr id="8194" name="Заголовок 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0" y="438"/>
              <a:ext cx="3290" cy="649"/>
            </a:xfrm>
            <a:prstGeom prst="rect">
              <a:avLst/>
            </a:prstGeom>
            <a:noFill/>
          </p:spPr>
        </p:pic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1260" y="540"/>
              <a:ext cx="3195" cy="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4400" dirty="0">
                  <a:solidFill>
                    <a:srgbClr val="FFFFFF"/>
                  </a:solidFill>
                  <a:latin typeface="Bookman Old Style" pitchFamily="18" charset="0"/>
                </a:rPr>
                <a:t>Функции крови</a:t>
              </a:r>
            </a:p>
          </p:txBody>
        </p:sp>
      </p:grp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58188" y="6000750"/>
            <a:ext cx="785812" cy="857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6" t="21076" r="12740"/>
          <a:stretch/>
        </p:blipFill>
        <p:spPr>
          <a:xfrm>
            <a:off x="258887" y="1020677"/>
            <a:ext cx="7625481" cy="5787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00438" y="500063"/>
            <a:ext cx="1785937" cy="7858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Кровь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642938" y="1785938"/>
            <a:ext cx="2143125" cy="928687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Плазма</a:t>
            </a:r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572000" y="1714500"/>
            <a:ext cx="3000375" cy="928688"/>
          </a:xfrm>
          <a:prstGeom prst="round2Same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Форменные</a:t>
            </a:r>
            <a:r>
              <a:rPr lang="ru-RU" dirty="0"/>
              <a:t> </a:t>
            </a:r>
            <a:r>
              <a:rPr lang="ru-RU" sz="3200" dirty="0"/>
              <a:t>элементы</a:t>
            </a:r>
          </a:p>
        </p:txBody>
      </p:sp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2714625" y="3857625"/>
            <a:ext cx="2428875" cy="714375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Эритроциты</a:t>
            </a:r>
          </a:p>
        </p:txBody>
      </p:sp>
      <p:sp>
        <p:nvSpPr>
          <p:cNvPr id="8" name="Прямоугольник с двумя вырезанными соседними углами 7"/>
          <p:cNvSpPr/>
          <p:nvPr/>
        </p:nvSpPr>
        <p:spPr>
          <a:xfrm>
            <a:off x="4929188" y="5072063"/>
            <a:ext cx="2000250" cy="714375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Лейкоциты</a:t>
            </a:r>
          </a:p>
        </p:txBody>
      </p:sp>
      <p:sp>
        <p:nvSpPr>
          <p:cNvPr id="9" name="Прямоугольник с двумя вырезанными соседними углами 8"/>
          <p:cNvSpPr/>
          <p:nvPr/>
        </p:nvSpPr>
        <p:spPr>
          <a:xfrm>
            <a:off x="6643688" y="3857625"/>
            <a:ext cx="2286000" cy="714375"/>
          </a:xfrm>
          <a:prstGeom prst="snip2Same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Тромбоциты </a:t>
            </a:r>
          </a:p>
        </p:txBody>
      </p:sp>
      <p:grpSp>
        <p:nvGrpSpPr>
          <p:cNvPr id="10" name="Стрелка вниз 9"/>
          <p:cNvGrpSpPr>
            <a:grpSpLocks/>
          </p:cNvGrpSpPr>
          <p:nvPr/>
        </p:nvGrpSpPr>
        <p:grpSpPr bwMode="auto">
          <a:xfrm>
            <a:off x="5657850" y="3176588"/>
            <a:ext cx="614363" cy="1541462"/>
            <a:chOff x="3564" y="2001"/>
            <a:chExt cx="387" cy="971"/>
          </a:xfrm>
        </p:grpSpPr>
        <p:pic>
          <p:nvPicPr>
            <p:cNvPr id="14344" name="Стрелка вниз 9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64" y="2001"/>
              <a:ext cx="387" cy="971"/>
            </a:xfrm>
            <a:prstGeom prst="rect">
              <a:avLst/>
            </a:prstGeom>
            <a:noFill/>
          </p:spPr>
        </p:pic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3679" y="2025"/>
              <a:ext cx="157" cy="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Стрелка вниз 10"/>
          <p:cNvGrpSpPr>
            <a:grpSpLocks/>
          </p:cNvGrpSpPr>
          <p:nvPr/>
        </p:nvGrpSpPr>
        <p:grpSpPr bwMode="auto">
          <a:xfrm>
            <a:off x="4206875" y="2706688"/>
            <a:ext cx="871538" cy="987425"/>
            <a:chOff x="2650" y="1705"/>
            <a:chExt cx="549" cy="622"/>
          </a:xfrm>
        </p:grpSpPr>
        <p:pic>
          <p:nvPicPr>
            <p:cNvPr id="14347" name="Стрелка вниз 10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50" y="1705"/>
              <a:ext cx="549" cy="622"/>
            </a:xfrm>
            <a:prstGeom prst="rect">
              <a:avLst/>
            </a:prstGeom>
            <a:noFill/>
          </p:spPr>
        </p:pic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 rot="1990420">
              <a:off x="2832" y="1750"/>
              <a:ext cx="225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Стрелка вниз 11"/>
          <p:cNvGrpSpPr>
            <a:grpSpLocks/>
          </p:cNvGrpSpPr>
          <p:nvPr/>
        </p:nvGrpSpPr>
        <p:grpSpPr bwMode="auto">
          <a:xfrm>
            <a:off x="6705600" y="2852738"/>
            <a:ext cx="871538" cy="920750"/>
            <a:chOff x="4224" y="1797"/>
            <a:chExt cx="549" cy="580"/>
          </a:xfrm>
        </p:grpSpPr>
        <p:pic>
          <p:nvPicPr>
            <p:cNvPr id="14350" name="Стрелка вниз 1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1797"/>
              <a:ext cx="549" cy="580"/>
            </a:xfrm>
            <a:prstGeom prst="rect">
              <a:avLst/>
            </a:prstGeom>
            <a:noFill/>
          </p:spPr>
        </p:pic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 rot="19157803">
              <a:off x="4395" y="1829"/>
              <a:ext cx="203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5" name="Стрелка углом вверх 14"/>
          <p:cNvGrpSpPr>
            <a:grpSpLocks/>
          </p:cNvGrpSpPr>
          <p:nvPr/>
        </p:nvGrpSpPr>
        <p:grpSpPr bwMode="auto">
          <a:xfrm>
            <a:off x="1511300" y="822325"/>
            <a:ext cx="1543050" cy="677863"/>
            <a:chOff x="952" y="518"/>
            <a:chExt cx="972" cy="427"/>
          </a:xfrm>
        </p:grpSpPr>
        <p:pic>
          <p:nvPicPr>
            <p:cNvPr id="14353" name="Стрелка углом вверх 14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2" y="518"/>
              <a:ext cx="972" cy="427"/>
            </a:xfrm>
            <a:prstGeom prst="rect">
              <a:avLst/>
            </a:prstGeom>
            <a:noFill/>
          </p:spPr>
        </p:pic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 rot="10800000">
              <a:off x="1035" y="540"/>
              <a:ext cx="85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6" name="Стрелка углом вверх 15"/>
          <p:cNvGrpSpPr>
            <a:grpSpLocks/>
          </p:cNvGrpSpPr>
          <p:nvPr/>
        </p:nvGrpSpPr>
        <p:grpSpPr bwMode="auto">
          <a:xfrm>
            <a:off x="5724525" y="890588"/>
            <a:ext cx="1474788" cy="682625"/>
            <a:chOff x="3606" y="561"/>
            <a:chExt cx="929" cy="430"/>
          </a:xfrm>
        </p:grpSpPr>
        <p:pic>
          <p:nvPicPr>
            <p:cNvPr id="14356" name="Стрелка углом вверх 15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06" y="561"/>
              <a:ext cx="929" cy="430"/>
            </a:xfrm>
            <a:prstGeom prst="rect">
              <a:avLst/>
            </a:prstGeom>
            <a:noFill/>
          </p:spPr>
        </p:pic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 rot="10800000">
              <a:off x="3645" y="585"/>
              <a:ext cx="81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429625" y="6286500"/>
            <a:ext cx="714375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8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Плазма крови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2071688"/>
            <a:ext cx="3838575" cy="3314700"/>
          </a:xfrm>
        </p:spPr>
      </p:pic>
      <p:sp>
        <p:nvSpPr>
          <p:cNvPr id="5" name="TextBox 4"/>
          <p:cNvSpPr txBox="1"/>
          <p:nvPr/>
        </p:nvSpPr>
        <p:spPr>
          <a:xfrm>
            <a:off x="5000625" y="2000250"/>
            <a:ext cx="3571875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Состав: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Вода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Белки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Жиры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Глюкоза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Мочевина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>
                <a:latin typeface="Bookman Old Style" pitchFamily="18" charset="0"/>
              </a:rPr>
              <a:t>Минеральные соли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7813" y="428625"/>
            <a:ext cx="2643187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50-60% </a:t>
            </a:r>
            <a:endParaRPr lang="en-US" sz="2800" dirty="0"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onstantia" pitchFamily="18" charset="0"/>
              </a:rPr>
              <a:t>от объема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38" y="6429375"/>
            <a:ext cx="500062" cy="4286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</TotalTime>
  <Words>366</Words>
  <Application>Microsoft Office PowerPoint</Application>
  <PresentationFormat>Экран (4:3)</PresentationFormat>
  <Paragraphs>93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Внутренняя среда Значение крови и ее состав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Плазма крови</vt:lpstr>
      <vt:lpstr>Тромбоциты</vt:lpstr>
      <vt:lpstr>Свертывание крови</vt:lpstr>
      <vt:lpstr>Эритроциты</vt:lpstr>
      <vt:lpstr>Лейкоциты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среда. Значение крови и ее состав.</dc:title>
  <dc:creator>Admin</dc:creator>
  <cp:lastModifiedBy>Вероника</cp:lastModifiedBy>
  <cp:revision>85</cp:revision>
  <dcterms:created xsi:type="dcterms:W3CDTF">2010-10-06T07:40:08Z</dcterms:created>
  <dcterms:modified xsi:type="dcterms:W3CDTF">2017-10-09T14:45:06Z</dcterms:modified>
</cp:coreProperties>
</file>