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6338588-4799-4BAE-8016-4A4923FA4F2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3138A3C-C8BA-4C26-A3EB-DDBE3B7386C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Древнейшие люди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№ 2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Происхождение человека, Каменный век</a:t>
            </a:r>
          </a:p>
          <a:p>
            <a:r>
              <a:rPr lang="ru-RU" dirty="0" smtClean="0"/>
              <a:t>Занятия первобытных людей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Первобытные люди</a:t>
            </a:r>
          </a:p>
          <a:p>
            <a:r>
              <a:rPr lang="ru-RU" dirty="0" smtClean="0"/>
              <a:t>Орудие труда</a:t>
            </a:r>
          </a:p>
          <a:p>
            <a:r>
              <a:rPr lang="ru-RU" dirty="0" smtClean="0"/>
              <a:t>Собирательство</a:t>
            </a:r>
          </a:p>
          <a:p>
            <a:r>
              <a:rPr lang="ru-RU" dirty="0" smtClean="0"/>
              <a:t>Археолог</a:t>
            </a:r>
          </a:p>
          <a:p>
            <a:r>
              <a:rPr lang="ru-RU" dirty="0" smtClean="0"/>
              <a:t>Реконструкция</a:t>
            </a:r>
            <a:endParaRPr lang="ru-RU" dirty="0"/>
          </a:p>
        </p:txBody>
      </p:sp>
      <p:pic>
        <p:nvPicPr>
          <p:cNvPr id="4" name="Рисунок 3" descr="5d98315c1467fe049409623a6c0486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60648"/>
            <a:ext cx="1584176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картой</a:t>
            </a:r>
            <a:endParaRPr lang="ru-RU" dirty="0"/>
          </a:p>
        </p:txBody>
      </p:sp>
      <p:pic>
        <p:nvPicPr>
          <p:cNvPr id="4" name="Содержимое 3" descr="карта первобытный че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340768"/>
            <a:ext cx="6696743" cy="496855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Антропогенез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196752"/>
            <a:ext cx="7560839" cy="525658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Орудия труда</a:t>
            </a:r>
            <a:endParaRPr lang="ru-RU" dirty="0"/>
          </a:p>
        </p:txBody>
      </p:sp>
      <p:pic>
        <p:nvPicPr>
          <p:cNvPr id="4" name="Содержимое 3" descr="первобытные орудия тру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268760"/>
            <a:ext cx="8100392" cy="532859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Подумай: Как могли люди овладеть огнем?</a:t>
            </a:r>
            <a:endParaRPr lang="ru-RU" dirty="0"/>
          </a:p>
        </p:txBody>
      </p:sp>
      <p:pic>
        <p:nvPicPr>
          <p:cNvPr id="4" name="Содержимое 3" descr="овладение огне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700808"/>
            <a:ext cx="7920880" cy="489654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Огонь погас!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411688"/>
          </a:xfrm>
        </p:spPr>
        <p:txBody>
          <a:bodyPr>
            <a:noAutofit/>
          </a:bodyPr>
          <a:lstStyle/>
          <a:p>
            <a:pPr marL="0" indent="82550">
              <a:buNone/>
            </a:pPr>
            <a:r>
              <a:rPr lang="ru-RU" sz="900" dirty="0" smtClean="0"/>
              <a:t>Уже наступила ночь, когда они подошли к пещере. Обычно еще издали они замечали красноватые отблески пламени, озарявшие приветливым светом вход в их подземное жилище. Но на этот раз вход был погружен в глубокий мрак. Свет – веселый, бодрящий, ласковый свет – исчез.</a:t>
            </a:r>
            <a:br>
              <a:rPr lang="ru-RU" sz="900" dirty="0" smtClean="0"/>
            </a:br>
            <a:r>
              <a:rPr lang="ru-RU" sz="900" dirty="0" smtClean="0"/>
              <a:t>   Отряд остановился у подножия скалы. Старейшины стали совещаться.</a:t>
            </a:r>
            <a:br>
              <a:rPr lang="ru-RU" sz="900" dirty="0" smtClean="0"/>
            </a:br>
            <a:r>
              <a:rPr lang="ru-RU" sz="900" dirty="0" smtClean="0"/>
              <a:t>   «Что здесь случилось без меня?» – подумал Старейший и тихо сказал своим спутникам:</a:t>
            </a:r>
            <a:br>
              <a:rPr lang="ru-RU" sz="900" dirty="0" smtClean="0"/>
            </a:br>
            <a:r>
              <a:rPr lang="ru-RU" sz="900" dirty="0" smtClean="0"/>
              <a:t>   – Хранителем огня сегодня остался </a:t>
            </a:r>
            <a:r>
              <a:rPr lang="ru-RU" sz="900" dirty="0" err="1" smtClean="0"/>
              <a:t>Крек</a:t>
            </a:r>
            <a:r>
              <a:rPr lang="ru-RU" sz="900" dirty="0" smtClean="0"/>
              <a:t>. Предупредим его о нашем приходе.</a:t>
            </a:r>
            <a:br>
              <a:rPr lang="ru-RU" sz="900" dirty="0" smtClean="0"/>
            </a:br>
            <a:r>
              <a:rPr lang="ru-RU" sz="900" dirty="0" smtClean="0"/>
              <a:t>   Один из охотников взял костяной свисток, висевший у него на шее, и пронзительно свистнул.</a:t>
            </a:r>
            <a:br>
              <a:rPr lang="ru-RU" sz="900" dirty="0" smtClean="0"/>
            </a:br>
            <a:r>
              <a:rPr lang="ru-RU" sz="900" dirty="0" smtClean="0"/>
              <a:t>   Но никто не откликнулся.</a:t>
            </a:r>
            <a:br>
              <a:rPr lang="ru-RU" sz="900" dirty="0" smtClean="0"/>
            </a:br>
            <a:r>
              <a:rPr lang="ru-RU" sz="900" dirty="0" smtClean="0"/>
              <a:t>   – Значит, – прошептал Старейший, и суровое сердце его дрогнуло, – значит, </a:t>
            </a:r>
            <a:r>
              <a:rPr lang="ru-RU" sz="900" dirty="0" err="1" smtClean="0"/>
              <a:t>Крек</a:t>
            </a:r>
            <a:r>
              <a:rPr lang="ru-RU" sz="900" dirty="0" smtClean="0"/>
              <a:t> умер. Наверное, на мальчиков напали. Или они убиты, или уведены в плен каким-нибудь бродячим племенем.</a:t>
            </a:r>
            <a:br>
              <a:rPr lang="ru-RU" sz="900" dirty="0" smtClean="0"/>
            </a:br>
            <a:r>
              <a:rPr lang="ru-RU" sz="900" dirty="0" smtClean="0"/>
              <a:t>   – Нет, – возразил один из старейшин, – уже давно поблизости не встречался ни один чужеземный охотник. </a:t>
            </a:r>
            <a:r>
              <a:rPr lang="ru-RU" sz="900" dirty="0" err="1" smtClean="0"/>
              <a:t>Крек</a:t>
            </a:r>
            <a:r>
              <a:rPr lang="ru-RU" sz="900" dirty="0" smtClean="0"/>
              <a:t> и </a:t>
            </a:r>
            <a:r>
              <a:rPr lang="ru-RU" sz="900" dirty="0" err="1" smtClean="0"/>
              <a:t>Ожо</a:t>
            </a:r>
            <a:r>
              <a:rPr lang="ru-RU" sz="900" dirty="0" smtClean="0"/>
              <a:t> просто заснули.</a:t>
            </a:r>
            <a:br>
              <a:rPr lang="ru-RU" sz="900" dirty="0" smtClean="0"/>
            </a:br>
            <a:r>
              <a:rPr lang="ru-RU" sz="900" dirty="0" smtClean="0"/>
              <a:t>   – Поднимемся в пещеру, – сурово промолвил Старейший. – Если они заснули, они будут жестоко наказаны.</a:t>
            </a:r>
            <a:br>
              <a:rPr lang="ru-RU" sz="900" dirty="0" smtClean="0"/>
            </a:br>
            <a:r>
              <a:rPr lang="ru-RU" sz="900" dirty="0" smtClean="0"/>
              <a:t>   – Смерть им, смерть! – раздались свирепые голоса.</a:t>
            </a:r>
            <a:br>
              <a:rPr lang="ru-RU" sz="900" dirty="0" smtClean="0"/>
            </a:br>
            <a:r>
              <a:rPr lang="ru-RU" sz="900" dirty="0" smtClean="0"/>
              <a:t>   – Смерть, если, на горе нам, огонь погас! – Неужели они лишились огня? Сначала охотники лишь удивились и встревожились, заметив отсутствие красных отблесков у входа в пещеру. И только теперь бедняги ясно представили себе, какие страшные несчастья сулит им потеря огня.</a:t>
            </a:r>
            <a:br>
              <a:rPr lang="ru-RU" sz="900" dirty="0" smtClean="0"/>
            </a:br>
            <a:r>
              <a:rPr lang="ru-RU" sz="900" dirty="0" smtClean="0"/>
              <a:t>   Что за беда, если дети погибли, – ведь пользы от них мало, а кормить их все-таки надо.</a:t>
            </a:r>
            <a:br>
              <a:rPr lang="ru-RU" sz="900" dirty="0" smtClean="0"/>
            </a:br>
            <a:r>
              <a:rPr lang="ru-RU" sz="900" dirty="0" smtClean="0"/>
              <a:t>   Но если погас огонь – огонь-утешитель, который так весело потрескивал на очаге… Мысль об этом приводила в трепет самого мужественного охотника.</a:t>
            </a:r>
            <a:br>
              <a:rPr lang="ru-RU" sz="900" dirty="0" smtClean="0"/>
            </a:br>
            <a:r>
              <a:rPr lang="ru-RU" sz="900" dirty="0" smtClean="0"/>
              <a:t>   Если огонь умер, люди тоже умрут. Они знали, чувствовали это. Как они тосковали по огню во время своих охотничьих странствий! Но ведь тогда они разлучались с ним ненадолго. Но теперь… </a:t>
            </a:r>
            <a:r>
              <a:rPr lang="ru-RU" sz="900" dirty="0" err="1" smtClean="0"/>
              <a:t>теперь</a:t>
            </a:r>
            <a:r>
              <a:rPr lang="ru-RU" sz="900" dirty="0" smtClean="0"/>
              <a:t> огонь покинул их навсегда. Значит, они неизбежно погибнут.</a:t>
            </a:r>
            <a:br>
              <a:rPr lang="ru-RU" sz="900" dirty="0" smtClean="0"/>
            </a:br>
            <a:r>
              <a:rPr lang="ru-RU" sz="900" dirty="0" smtClean="0"/>
              <a:t>   Никогда они не попадали в такое ужасное положение.</a:t>
            </a:r>
            <a:br>
              <a:rPr lang="ru-RU" sz="900" dirty="0" smtClean="0"/>
            </a:br>
            <a:r>
              <a:rPr lang="ru-RU" sz="900" dirty="0" smtClean="0"/>
              <a:t>   Огонь, верный и жаркий огонь, жил в пещере много лет. Никто не знал, кто и когда занес огонь в их жилище…</a:t>
            </a:r>
            <a:br>
              <a:rPr lang="ru-RU" sz="900" dirty="0" smtClean="0"/>
            </a:br>
            <a:r>
              <a:rPr lang="ru-RU" sz="900" dirty="0" smtClean="0"/>
              <a:t>   Летом трава и деревья иногда загорались от молнии, падавшей с неба, как утверждали опытные охотники.</a:t>
            </a:r>
            <a:br>
              <a:rPr lang="ru-RU" sz="900" dirty="0" smtClean="0"/>
            </a:br>
            <a:r>
              <a:rPr lang="ru-RU" sz="900" dirty="0" smtClean="0"/>
              <a:t>   Но как быть зимой? Идти к соседям просить, как милости, горящую головню? Но чаще всего окрестные племена, укрывавшиеся по неведомым тайникам, сами сидели без огня, а те, у кого в жилище пылало благодетельное пламя, те ни за что не согласились бы поделиться этим неоценимым сокровищем.</a:t>
            </a:r>
            <a:br>
              <a:rPr lang="ru-RU" sz="900" dirty="0" smtClean="0"/>
            </a:br>
            <a:r>
              <a:rPr lang="ru-RU" sz="900" dirty="0" smtClean="0"/>
              <a:t>   – Вперед! – приказал Старейший дрожащим голосом.</a:t>
            </a:r>
            <a:br>
              <a:rPr lang="ru-RU" sz="900" dirty="0" smtClean="0"/>
            </a:br>
            <a:r>
              <a:rPr lang="ru-RU" sz="900" dirty="0" smtClean="0"/>
              <a:t>   Уже не раз Гель и </a:t>
            </a:r>
            <a:r>
              <a:rPr lang="ru-RU" sz="900" dirty="0" err="1" smtClean="0"/>
              <a:t>Рюг</a:t>
            </a:r>
            <a:r>
              <a:rPr lang="ru-RU" sz="900" dirty="0" smtClean="0"/>
              <a:t> доносили старейшинам, что стая громадных гиен, привлекаемая запахами гниющих отбросов, бродит по ночам около входа в пещеру. Только свет костра удерживал их на почтительном расстоянии.</a:t>
            </a:r>
            <a:br>
              <a:rPr lang="ru-RU" sz="900" dirty="0" smtClean="0"/>
            </a:br>
            <a:r>
              <a:rPr lang="ru-RU" sz="900" dirty="0" smtClean="0"/>
              <a:t>   Но теперь огонь угас, и эти отвратительные животные могли забраться внутрь пещеры, поэтому охотники поднимались по ступеням молча и осторожно, с рогатинами наготове, оставив женщин и детей внизу, у подножия скал.</a:t>
            </a:r>
            <a:br>
              <a:rPr lang="ru-RU" sz="900" dirty="0" smtClean="0"/>
            </a:br>
            <a:r>
              <a:rPr lang="ru-RU" sz="900" dirty="0" smtClean="0"/>
              <a:t>   Но пещера была пуста, со стен ее веяло ледяным холодом. Охотники ощупью обшарили жилище; они перебирали угли очага, с надеждой ощупывали золу. В середине куча была еще тепловатой…</a:t>
            </a:r>
            <a:br>
              <a:rPr lang="ru-RU" sz="900" dirty="0" smtClean="0"/>
            </a:br>
            <a:r>
              <a:rPr lang="ru-RU" sz="900" dirty="0" smtClean="0"/>
              <a:t>   Напрасно Гель, бросившийся на золу ничком, дул изо всей силы, пытаясь разжечь тепловатые угли, – ни одна искорка не вспыхнула.</a:t>
            </a:r>
            <a:br>
              <a:rPr lang="ru-RU" sz="900" dirty="0" smtClean="0"/>
            </a:br>
            <a:r>
              <a:rPr lang="ru-RU" sz="900" dirty="0" smtClean="0"/>
              <a:t>   Огонь потух, потух навсегда, а </a:t>
            </a:r>
            <a:r>
              <a:rPr lang="ru-RU" sz="900" dirty="0" err="1" smtClean="0"/>
              <a:t>Крек</a:t>
            </a:r>
            <a:r>
              <a:rPr lang="ru-RU" sz="900" dirty="0" smtClean="0"/>
              <a:t> и </a:t>
            </a:r>
            <a:r>
              <a:rPr lang="ru-RU" sz="900" dirty="0" err="1" smtClean="0"/>
              <a:t>Ожо</a:t>
            </a:r>
            <a:r>
              <a:rPr lang="ru-RU" sz="900" dirty="0" smtClean="0"/>
              <a:t> исчезли! Эту зловещую весть принес Гель матерям и детям; Старейший послал его передать приказание идти в пещеру.</a:t>
            </a:r>
            <a:br>
              <a:rPr lang="ru-RU" sz="900" dirty="0" smtClean="0"/>
            </a:br>
            <a:r>
              <a:rPr lang="ru-RU" sz="900" dirty="0" smtClean="0"/>
              <a:t>   Наконец все собрались вместе. Никто не мог больше сдерживать громких рыданий. Кто упал в горе на землю, кто остался стоять. Но все они были потрясены, подавлены</a:t>
            </a:r>
            <a:r>
              <a:rPr lang="ru-RU" sz="900" dirty="0" smtClean="0"/>
              <a:t>…</a:t>
            </a:r>
          </a:p>
          <a:p>
            <a:pPr marL="0" indent="82550">
              <a:buNone/>
            </a:pPr>
            <a:r>
              <a:rPr lang="ru-RU" sz="900" b="1" dirty="0" smtClean="0"/>
              <a:t>Э. </a:t>
            </a:r>
            <a:r>
              <a:rPr lang="ru-RU" sz="900" b="1" dirty="0" err="1" smtClean="0"/>
              <a:t>Д'Эрвильи</a:t>
            </a:r>
            <a:r>
              <a:rPr lang="ru-RU" sz="900" b="1" dirty="0" smtClean="0"/>
              <a:t/>
            </a:r>
            <a:br>
              <a:rPr lang="ru-RU" sz="900" b="1" dirty="0" smtClean="0"/>
            </a:br>
            <a:r>
              <a:rPr lang="ru-RU" sz="900" b="1" dirty="0" smtClean="0"/>
              <a:t>ПРИКЛЮЧЕНИЯ ДОИСТОРИЧЕСКОГО МАЛЬЧИКА</a:t>
            </a:r>
          </a:p>
          <a:p>
            <a:pPr marL="0" indent="82550">
              <a:buNone/>
            </a:pPr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1 прочитать, </a:t>
            </a:r>
            <a:r>
              <a:rPr lang="ru-RU" dirty="0" err="1" smtClean="0"/>
              <a:t>перессказывать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Составить рассказ по плану «Нападение </a:t>
            </a:r>
            <a:r>
              <a:rPr lang="ru-RU" smtClean="0"/>
              <a:t>саблезубого тигра»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</TotalTime>
  <Words>110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Древнейшие люди</vt:lpstr>
      <vt:lpstr>План урока</vt:lpstr>
      <vt:lpstr>Словарная работа</vt:lpstr>
      <vt:lpstr>Работа с картой</vt:lpstr>
      <vt:lpstr>Антропогенез</vt:lpstr>
      <vt:lpstr>Орудия труда</vt:lpstr>
      <vt:lpstr>Подумай: Как могли люди овладеть огнем?</vt:lpstr>
      <vt:lpstr>Огонь погас!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Древнейшие люди</dc:title>
  <dc:creator>Олеся</dc:creator>
  <cp:lastModifiedBy>Олеся</cp:lastModifiedBy>
  <cp:revision>5</cp:revision>
  <dcterms:created xsi:type="dcterms:W3CDTF">2017-10-10T15:45:56Z</dcterms:created>
  <dcterms:modified xsi:type="dcterms:W3CDTF">2017-10-10T16:32:25Z</dcterms:modified>
</cp:coreProperties>
</file>