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4" r:id="rId1"/>
  </p:sldMasterIdLst>
  <p:notesMasterIdLst>
    <p:notesMasterId r:id="rId18"/>
  </p:notesMasterIdLst>
  <p:sldIdLst>
    <p:sldId id="258" r:id="rId2"/>
    <p:sldId id="305" r:id="rId3"/>
    <p:sldId id="306" r:id="rId4"/>
    <p:sldId id="309" r:id="rId5"/>
    <p:sldId id="260" r:id="rId6"/>
    <p:sldId id="284" r:id="rId7"/>
    <p:sldId id="271" r:id="rId8"/>
    <p:sldId id="302" r:id="rId9"/>
    <p:sldId id="288" r:id="rId10"/>
    <p:sldId id="286" r:id="rId11"/>
    <p:sldId id="289" r:id="rId12"/>
    <p:sldId id="273" r:id="rId13"/>
    <p:sldId id="303" r:id="rId14"/>
    <p:sldId id="310" r:id="rId15"/>
    <p:sldId id="291" r:id="rId16"/>
    <p:sldId id="29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664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8" autoAdjust="0"/>
    <p:restoredTop sz="94660"/>
  </p:normalViewPr>
  <p:slideViewPr>
    <p:cSldViewPr>
      <p:cViewPr>
        <p:scale>
          <a:sx n="66" d="100"/>
          <a:sy n="66" d="100"/>
        </p:scale>
        <p:origin x="-151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09A72-B562-4578-AE93-02B23C06ABC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66934-747F-4D5E-9C3A-47DD6C28D0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468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Дроби всякие важны, дроби всякие нужны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1916832"/>
            <a:ext cx="3614734" cy="457200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3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sz="23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Выполнили: </a:t>
            </a:r>
          </a:p>
          <a:p>
            <a:pPr>
              <a:buNone/>
            </a:pPr>
            <a:r>
              <a:rPr lang="ru-RU" sz="9600" b="1" dirty="0" err="1" smtClean="0">
                <a:solidFill>
                  <a:schemeClr val="accent4">
                    <a:lumMod val="50000"/>
                  </a:schemeClr>
                </a:solidFill>
              </a:rPr>
              <a:t>Герасемчук</a:t>
            </a:r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</a:rPr>
              <a:t> Ирина,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</a:rPr>
              <a:t>Никулина Дарья,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</a:rPr>
              <a:t>Румянцев Родион</a:t>
            </a:r>
            <a:endParaRPr lang="ru-RU" sz="9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6 класс </a:t>
            </a:r>
          </a:p>
          <a:p>
            <a:pPr>
              <a:buNone/>
            </a:pP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МБОУ </a:t>
            </a:r>
            <a:r>
              <a:rPr lang="ru-RU" sz="9600" dirty="0" err="1" smtClean="0">
                <a:solidFill>
                  <a:schemeClr val="accent4">
                    <a:lumMod val="50000"/>
                  </a:schemeClr>
                </a:solidFill>
              </a:rPr>
              <a:t>Хмелитская</a:t>
            </a: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 СОШ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endParaRPr lang="ru-RU" sz="9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Руководитель: 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accent4">
                    <a:lumMod val="50000"/>
                  </a:schemeClr>
                </a:solidFill>
              </a:rPr>
              <a:t>Иванова Валентина Николаевна</a:t>
            </a:r>
            <a:endParaRPr lang="ru-RU" sz="9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</a:rPr>
              <a:t>учитель математики</a:t>
            </a:r>
          </a:p>
        </p:txBody>
      </p:sp>
      <p:pic>
        <p:nvPicPr>
          <p:cNvPr id="5" name="Рисунок 4" descr="http://completerepair.ru/images/4/45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780928"/>
            <a:ext cx="4176464" cy="3744416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cap="none" dirty="0">
                <a:ln>
                  <a:noFill/>
                </a:ln>
                <a:solidFill>
                  <a:schemeClr val="tx1"/>
                </a:solidFill>
              </a:rPr>
              <a:t>Фармацевтам, чтобы приготовить необходимое лекарство, нужно знать его состав, записанный с помощью дробей. На упаковках  можно увидеть  0,25 мг, 0,5 мг.</a:t>
            </a:r>
            <a:endParaRPr lang="ru-RU" sz="2400" dirty="0"/>
          </a:p>
        </p:txBody>
      </p:sp>
      <p:pic>
        <p:nvPicPr>
          <p:cNvPr id="76803" name="Picture 3" descr="C:\Users\Admin\Desktop\6 класс фото\WP_20161118_12_39_43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85786" y="1928802"/>
            <a:ext cx="2643206" cy="4703351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76804" name="Picture 4" descr="C:\Users\Admin\Desktop\6 класс фото\WP_20161118_12_40_05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 rot="5400000">
            <a:off x="4134568" y="2723424"/>
            <a:ext cx="4926146" cy="276539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7242048" cy="1143000"/>
          </a:xfrm>
        </p:spPr>
        <p:txBody>
          <a:bodyPr>
            <a:noAutofit/>
          </a:bodyPr>
          <a:lstStyle/>
          <a:p>
            <a:r>
              <a:rPr lang="ru-RU" sz="1800" cap="none" dirty="0" smtClean="0">
                <a:ln>
                  <a:noFill/>
                </a:ln>
                <a:solidFill>
                  <a:schemeClr val="tx1"/>
                </a:solidFill>
              </a:rPr>
              <a:t>Следующий пункт исследования -  сельская администрация. Бухгалтер Галина Александровна нам рассказала, что её работа  тесно связана с дробями и процентами при начислении зарплаты и составлении отчётов, при расчёте налогов, причитающихся к уплате.</a:t>
            </a:r>
            <a:endParaRPr lang="ru-RU" sz="1800" cap="none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75777" name="Picture 1" descr="C:\Users\Admin\Desktop\6 класс фото\WP_20161118_12_43_52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00240"/>
            <a:ext cx="4705488" cy="264320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75778" name="Picture 2" descr="C:\Users\Admin\Desktop\6 класс фото\WP_20161118_12_45_16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286248" y="4429132"/>
            <a:ext cx="3860081" cy="21687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75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1142984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0" dirty="0" smtClean="0"/>
              <a:t>Мы идём на почту.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cap="none" dirty="0" smtClean="0">
                <a:ln>
                  <a:noFill/>
                </a:ln>
                <a:solidFill>
                  <a:schemeClr val="tx1"/>
                </a:solidFill>
              </a:rPr>
              <a:t>Начальник </a:t>
            </a:r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почтового отделения Ирина Ивановна поведала нам, что в виде дробей записана сумма оплаты за коммунальные услуги. Каждый день практически ей приходится выполнять действия с дробями: складывать, вычитать, умножать и делить.</a:t>
            </a:r>
            <a:r>
              <a:rPr lang="ru-RU" sz="2700" b="0" cap="none" dirty="0">
                <a:ln>
                  <a:noFill/>
                </a:ln>
                <a:solidFill>
                  <a:schemeClr val="tx1"/>
                </a:solidFill>
              </a:rPr>
              <a:t/>
            </a:r>
            <a:br>
              <a:rPr lang="ru-RU" sz="2700" b="0" cap="none" dirty="0">
                <a:ln>
                  <a:noFill/>
                </a:ln>
                <a:solidFill>
                  <a:schemeClr val="tx1"/>
                </a:solidFill>
              </a:rPr>
            </a:b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74765" name="Picture 13" descr="C:\Users\Admin\Desktop\6 класс фото\WP_20161118_12_46_39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928802"/>
            <a:ext cx="4057650" cy="22792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4755" name="Picture 3" descr="C:\Users\Admin\Desktop\6 класс фото\WP_20161118_12_48_44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857364"/>
            <a:ext cx="4059238" cy="2280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8860" y="4286256"/>
            <a:ext cx="4286280" cy="2411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258204" cy="1014434"/>
          </a:xfrm>
        </p:spPr>
        <p:txBody>
          <a:bodyPr>
            <a:noAutofit/>
          </a:bodyPr>
          <a:lstStyle/>
          <a:p>
            <a:r>
              <a:rPr lang="ru-RU" sz="2000" cap="none" dirty="0" smtClean="0">
                <a:ln>
                  <a:noFill/>
                </a:ln>
                <a:solidFill>
                  <a:schemeClr val="tx1"/>
                </a:solidFill>
              </a:rPr>
              <a:t>Следующий пункт – магазин. </a:t>
            </a:r>
            <a:br>
              <a:rPr lang="ru-RU" sz="2000" cap="none" dirty="0" smtClean="0">
                <a:ln>
                  <a:noFill/>
                </a:ln>
                <a:solidFill>
                  <a:schemeClr val="tx1"/>
                </a:solidFill>
              </a:rPr>
            </a:br>
            <a:r>
              <a:rPr lang="ru-RU" sz="2000" cap="none" dirty="0" smtClean="0">
                <a:ln>
                  <a:noFill/>
                </a:ln>
                <a:solidFill>
                  <a:schemeClr val="tx1"/>
                </a:solidFill>
              </a:rPr>
              <a:t>При продаже  товара продавцу  Татьяне  Алексеевне приходится взвешивать ½ кг конфет, 1,5 кг сахара, 1/3 трубки колбасы. Продавец  должен  знать единицы объёмов 0,5 л, 1,5 л, 0,33 л.</a:t>
            </a:r>
            <a:endParaRPr lang="ru-RU" sz="2000" cap="none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154627" name="Picture 3" descr="C:\Users\Admin\Desktop\6 класс фото\WP_20161118_12_58_04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643050"/>
            <a:ext cx="4058278" cy="227965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154628" name="Picture 4" descr="C:\Users\Admin\Desktop\6 класс фото\WP_20161118_12_57_07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071942"/>
            <a:ext cx="4059238" cy="228018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pic>
        <p:nvPicPr>
          <p:cNvPr id="14" name="Рисунок 13" descr="WP_20161118_12_56_41_Pr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607775">
            <a:off x="764371" y="4583915"/>
            <a:ext cx="2733934" cy="15357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7242048" cy="1143000"/>
          </a:xfrm>
        </p:spPr>
        <p:txBody>
          <a:bodyPr>
            <a:noAutofit/>
          </a:bodyPr>
          <a:lstStyle/>
          <a:p>
            <a:r>
              <a:rPr lang="ru-RU" sz="1600" cap="none" dirty="0">
                <a:ln>
                  <a:noFill/>
                </a:ln>
                <a:solidFill>
                  <a:schemeClr val="tx1"/>
                </a:solidFill>
              </a:rPr>
              <a:t>На уроках математики мы решали задачи на части. Во время исследования мы обратили внимание, что все здания: школа, медпункт, магазин, почта, сельская администрация </a:t>
            </a:r>
            <a:r>
              <a:rPr lang="ru-RU" sz="1600" cap="none" dirty="0" smtClean="0">
                <a:ln>
                  <a:noFill/>
                </a:ln>
                <a:solidFill>
                  <a:schemeClr val="tx1"/>
                </a:solidFill>
              </a:rPr>
              <a:t> построены </a:t>
            </a:r>
            <a:r>
              <a:rPr lang="ru-RU" sz="1600" cap="none" dirty="0">
                <a:ln>
                  <a:noFill/>
                </a:ln>
                <a:solidFill>
                  <a:schemeClr val="tx1"/>
                </a:solidFill>
              </a:rPr>
              <a:t>из кирпича.</a:t>
            </a:r>
            <a:br>
              <a:rPr lang="ru-RU" sz="1600" cap="none" dirty="0">
                <a:ln>
                  <a:noFill/>
                </a:ln>
                <a:solidFill>
                  <a:schemeClr val="tx1"/>
                </a:solidFill>
              </a:rPr>
            </a:br>
            <a:r>
              <a:rPr lang="ru-RU" sz="1600" cap="none" dirty="0">
                <a:ln>
                  <a:noFill/>
                </a:ln>
                <a:solidFill>
                  <a:schemeClr val="tx1"/>
                </a:solidFill>
              </a:rPr>
              <a:t>При строительстве, чтобы получить качественный кирпич, использовали дроби, добавляя к определенным долям глины, определенные доли песка, извести и других компонентов. </a:t>
            </a:r>
          </a:p>
        </p:txBody>
      </p:sp>
      <p:pic>
        <p:nvPicPr>
          <p:cNvPr id="4" name="Picture 2" descr="I:\6 класс фото\WP_20161118_12_46_39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3521075" cy="1977887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6 класс фото\WP_20161118_12_35_21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14554"/>
            <a:ext cx="3491880" cy="196148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6 класс фото\WP_20161118_12_43_52_Pr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4286256"/>
            <a:ext cx="4176464" cy="2346039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4232572"/>
            <a:ext cx="2643206" cy="26254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1444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fontAlgn="base">
              <a:buNone/>
            </a:pPr>
            <a:r>
              <a:rPr lang="ru-RU" dirty="0" smtClean="0"/>
              <a:t>	     </a:t>
            </a:r>
            <a:r>
              <a:rPr lang="ru-RU" sz="5100" b="1" dirty="0" smtClean="0">
                <a:latin typeface="Cambria" pitchFamily="18" charset="0"/>
              </a:rPr>
              <a:t>Исследовав </a:t>
            </a:r>
            <a:r>
              <a:rPr lang="ru-RU" sz="5100" b="1" dirty="0">
                <a:latin typeface="Cambria" pitchFamily="18" charset="0"/>
              </a:rPr>
              <a:t>области применения дробей, мы поняли, что дроби нашли широкое применение в окружающей нас жизни и  в различных профессиях. Мы заметили, что чаще используются десятичные дроби, потому что с ними легче работать.</a:t>
            </a:r>
          </a:p>
          <a:p>
            <a:pPr fontAlgn="base">
              <a:buNone/>
            </a:pPr>
            <a:r>
              <a:rPr lang="ru-RU" sz="5100" b="1">
                <a:latin typeface="Cambria" pitchFamily="18" charset="0"/>
              </a:rPr>
              <a:t>    </a:t>
            </a:r>
            <a:r>
              <a:rPr lang="ru-RU" sz="5100" b="1" smtClean="0">
                <a:latin typeface="Cambria" pitchFamily="18" charset="0"/>
              </a:rPr>
              <a:t>      Значение </a:t>
            </a:r>
            <a:r>
              <a:rPr lang="ru-RU" sz="5100" b="1" dirty="0">
                <a:latin typeface="Cambria" pitchFamily="18" charset="0"/>
              </a:rPr>
              <a:t>дробей в жизни очень велико. Мы исследовали лишь малую область применения дробей. Наша гипотеза: « Дроби всякие важны, дроби всякие нужны» полностью подтвердилась. Мы увидели, что все те с кем мы встретились, помнят дроби и работают с ними. Значит,  нам нужно хорошо учить дроби и действия с ними, потому что будущая профессия может быть связана с ними, а также дроби встречаются практически везде.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Спасибо за внимание 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темы:</a:t>
            </a:r>
            <a:endParaRPr lang="ru-RU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В </a:t>
            </a:r>
            <a:r>
              <a:rPr lang="ru-RU" dirty="0" smtClean="0"/>
              <a:t>5-м классе </a:t>
            </a:r>
            <a:r>
              <a:rPr lang="ru-RU" dirty="0"/>
              <a:t>мы </a:t>
            </a:r>
            <a:r>
              <a:rPr lang="ru-RU" dirty="0" smtClean="0"/>
              <a:t>познакомились с дробями: обыкновенными и десятичными. Это необычные числа, начиная с их записи и заканчивая действиями </a:t>
            </a:r>
            <a:r>
              <a:rPr lang="ru-RU" dirty="0"/>
              <a:t>с </a:t>
            </a:r>
            <a:r>
              <a:rPr lang="ru-RU" dirty="0" smtClean="0"/>
              <a:t>ними. В 6-м </a:t>
            </a:r>
            <a:r>
              <a:rPr lang="ru-RU" dirty="0"/>
              <a:t>классе </a:t>
            </a:r>
            <a:r>
              <a:rPr lang="ru-RU" dirty="0" smtClean="0"/>
              <a:t>с первого урока мы опять встретились с дробями и узнали</a:t>
            </a:r>
            <a:r>
              <a:rPr lang="ru-RU" dirty="0"/>
              <a:t>, </a:t>
            </a:r>
            <a:r>
              <a:rPr lang="ru-RU" dirty="0" smtClean="0"/>
              <a:t>что будем с ними работать весь год. Если так долго мы изучаем дроби, то мы предположили, что они важны и нужны в жизни. </a:t>
            </a:r>
            <a:r>
              <a:rPr lang="ru-RU" dirty="0"/>
              <a:t>У нас </a:t>
            </a:r>
            <a:r>
              <a:rPr lang="ru-RU" dirty="0" smtClean="0"/>
              <a:t>возникли вопросы:</a:t>
            </a:r>
          </a:p>
          <a:p>
            <a:pPr marL="0" indent="0">
              <a:buNone/>
            </a:pPr>
            <a:r>
              <a:rPr lang="ru-RU" dirty="0" smtClean="0"/>
              <a:t> - Где применяются </a:t>
            </a:r>
            <a:r>
              <a:rPr lang="ru-RU" dirty="0"/>
              <a:t>обыкновенные и десятичные </a:t>
            </a:r>
            <a:r>
              <a:rPr lang="ru-RU" dirty="0" smtClean="0"/>
              <a:t>дроби </a:t>
            </a:r>
            <a:r>
              <a:rPr lang="ru-RU" dirty="0"/>
              <a:t>в профессиях нашего </a:t>
            </a:r>
            <a:r>
              <a:rPr lang="ru-RU" dirty="0" smtClean="0"/>
              <a:t>села</a:t>
            </a:r>
            <a:r>
              <a:rPr lang="ru-RU" dirty="0" smtClean="0">
                <a:latin typeface="Calibri"/>
                <a:cs typeface="Calibri"/>
              </a:rPr>
              <a:t>?</a:t>
            </a:r>
          </a:p>
          <a:p>
            <a:pPr marL="0" indent="0">
              <a:buNone/>
            </a:pPr>
            <a:r>
              <a:rPr lang="ru-RU" dirty="0" smtClean="0"/>
              <a:t>- Какие </a:t>
            </a:r>
            <a:r>
              <a:rPr lang="ru-RU" dirty="0"/>
              <a:t>из них встречаются чаще?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137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143000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</a:pPr>
            <a:r>
              <a:rPr lang="ru-RU" sz="3200" cap="none" dirty="0">
                <a:ln>
                  <a:noFill/>
                </a:ln>
                <a:solidFill>
                  <a:srgbClr val="0070C0"/>
                </a:solidFill>
                <a:ea typeface="+mn-ea"/>
                <a:cs typeface="+mn-cs"/>
              </a:rPr>
              <a:t>Объект исследования</a:t>
            </a:r>
            <a:r>
              <a:rPr lang="ru-RU" sz="3200" b="0" cap="none" dirty="0">
                <a:ln>
                  <a:noFill/>
                </a:ln>
                <a:solidFill>
                  <a:srgbClr val="0070C0"/>
                </a:solidFill>
                <a:ea typeface="+mn-ea"/>
                <a:cs typeface="+mn-cs"/>
              </a:rPr>
              <a:t>:</a:t>
            </a:r>
            <a:r>
              <a:rPr lang="ru-RU" sz="3200" b="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> обыкновенные и десятичные дроби. </a:t>
            </a:r>
            <a:br>
              <a:rPr lang="ru-RU" sz="3200" b="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Цель </a:t>
            </a:r>
            <a:r>
              <a:rPr lang="ru-RU" b="1" dirty="0">
                <a:solidFill>
                  <a:srgbClr val="0070C0"/>
                </a:solidFill>
              </a:rPr>
              <a:t>исследования</a:t>
            </a:r>
            <a:r>
              <a:rPr lang="ru-RU" dirty="0">
                <a:solidFill>
                  <a:srgbClr val="0070C0"/>
                </a:solidFill>
              </a:rPr>
              <a:t>: </a:t>
            </a:r>
            <a:r>
              <a:rPr lang="ru-RU" dirty="0" smtClean="0"/>
              <a:t>установить, </a:t>
            </a:r>
            <a:r>
              <a:rPr lang="ru-RU" dirty="0"/>
              <a:t>что </a:t>
            </a:r>
            <a:r>
              <a:rPr lang="ru-RU" dirty="0" smtClean="0"/>
              <a:t>обыкновенные и десятичные дроби важны и нужны в </a:t>
            </a:r>
            <a:r>
              <a:rPr lang="ru-RU" dirty="0"/>
              <a:t>жизни людей.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Задачи исследования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</a:p>
          <a:p>
            <a:pPr marL="0" lvl="0" indent="0">
              <a:buNone/>
            </a:pPr>
            <a:r>
              <a:rPr lang="ru-RU" dirty="0" smtClean="0"/>
              <a:t>1. Выяснить </a:t>
            </a:r>
            <a:r>
              <a:rPr lang="ru-RU" dirty="0"/>
              <a:t>необходимость использования обыкновенных </a:t>
            </a:r>
            <a:r>
              <a:rPr lang="ru-RU" dirty="0" smtClean="0"/>
              <a:t>и десятичных дробей</a:t>
            </a:r>
            <a:r>
              <a:rPr lang="ru-RU" dirty="0"/>
              <a:t>, как в профессиональной деятельности, так и в повседневной </a:t>
            </a:r>
            <a:r>
              <a:rPr lang="ru-RU" dirty="0" smtClean="0"/>
              <a:t>жизни.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2. Сделать </a:t>
            </a:r>
            <a:r>
              <a:rPr lang="ru-RU" dirty="0"/>
              <a:t>выводы </a:t>
            </a:r>
            <a:r>
              <a:rPr lang="ru-RU" dirty="0" smtClean="0"/>
              <a:t>по результатам исследования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454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7158" y="92867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/>
              <a:t>Долгое время дроби считались самым трудным разделом математики. У немцев даже сложилась поговорка «попасть в дроби», что означает попасть в трудное положение.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 </a:t>
            </a:r>
          </a:p>
          <a:p>
            <a:endParaRPr lang="ru-RU" dirty="0"/>
          </a:p>
        </p:txBody>
      </p:sp>
      <p:pic>
        <p:nvPicPr>
          <p:cNvPr id="4" name="Picture 2" descr="C:\Users\Лена\школьные документы\исслеовательские работы\дроби\картинки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714752"/>
            <a:ext cx="2554281" cy="275641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36044600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229600" cy="452628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Гипотеза</a:t>
            </a:r>
            <a:r>
              <a:rPr lang="ru-RU" sz="4000" dirty="0" smtClean="0"/>
              <a:t>: Дроби всякие важны, дроби всякие нужны.</a:t>
            </a:r>
          </a:p>
          <a:p>
            <a:endParaRPr lang="ru-RU" dirty="0"/>
          </a:p>
        </p:txBody>
      </p:sp>
      <p:pic>
        <p:nvPicPr>
          <p:cNvPr id="1026" name="Picture 2" descr="C:\Users\Лена\школьные документы\исслеовательские работы\дроби\картинки\mult26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2852936"/>
            <a:ext cx="1749685" cy="3848105"/>
          </a:xfrm>
          <a:prstGeom prst="rect">
            <a:avLst/>
          </a:prstGeom>
          <a:noFill/>
        </p:spPr>
      </p:pic>
      <p:pic>
        <p:nvPicPr>
          <p:cNvPr id="4" name="Рисунок 3" descr="http://completerepair.ru/images/5/547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00372"/>
            <a:ext cx="5940425" cy="362077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7772400" cy="3788026"/>
          </a:xfrm>
          <a:ln>
            <a:noFill/>
          </a:ln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	</a:t>
            </a:r>
            <a:r>
              <a:rPr lang="ru-RU" sz="3600" cap="none" dirty="0" smtClean="0">
                <a:ln>
                  <a:noFill/>
                </a:ln>
                <a:solidFill>
                  <a:schemeClr val="tx1"/>
                </a:solidFill>
              </a:rPr>
              <a:t>Живя в окружении дробей, мы не всегда их замечаем. </a:t>
            </a: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</a:rPr>
              <a:t>И</a:t>
            </a:r>
            <a:r>
              <a:rPr lang="ru-RU" sz="3600" cap="none" dirty="0" smtClean="0">
                <a:ln>
                  <a:noFill/>
                </a:ln>
                <a:solidFill>
                  <a:schemeClr val="tx1"/>
                </a:solidFill>
              </a:rPr>
              <a:t> все же, мы сталкиваемся с ними очень часто: дома, на улице, в спорте, на работе. Мы решили провести исследование и выяснить в какой профессии в нашем селе мы можем увидеть присутствие дробей</a:t>
            </a: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</a:rPr>
              <a:t>. </a:t>
            </a:r>
            <a:r>
              <a:rPr lang="ru-RU" sz="4000" cap="none" dirty="0" smtClean="0">
                <a:ln>
                  <a:noFill/>
                </a:ln>
                <a:solidFill>
                  <a:schemeClr val="tx1"/>
                </a:solidFill>
              </a:rPr>
              <a:t>Т</a:t>
            </a: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</a:rPr>
              <a:t>ак ли они важны и нужны людям?</a:t>
            </a:r>
            <a:endParaRPr lang="ru-RU" sz="3100" cap="none" dirty="0">
              <a:ln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42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7242048" cy="1143000"/>
          </a:xfrm>
        </p:spPr>
        <p:txBody>
          <a:bodyPr>
            <a:noAutofit/>
          </a:bodyPr>
          <a:lstStyle/>
          <a:p>
            <a:pPr algn="ctr"/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Наше исследование мы начали со школьной столовой. Мы узнали, что повар Елена Юрьевна каждый день встречается с дробями при составлении меню на день. Она показала нам технологические карты блюд, где учитываются вес и калорийность продуктов, записанные с помощью десятичных дробей. Приготовленные блюда надо умело делить на порции. В рецептах часто используются такие понятия: 1,5 стакана муки, 0,5 </a:t>
            </a:r>
            <a:r>
              <a:rPr lang="ru-RU" sz="1800" cap="none" dirty="0" err="1">
                <a:ln>
                  <a:noFill/>
                </a:ln>
                <a:solidFill>
                  <a:schemeClr val="tx1"/>
                </a:solidFill>
              </a:rPr>
              <a:t>ч.л</a:t>
            </a:r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. соды или  ½ л. воды.</a:t>
            </a: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ru-RU" sz="2400" dirty="0" smtClean="0"/>
              <a:t>						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marL="0" indent="0" algn="l">
              <a:buNone/>
            </a:pPr>
            <a:r>
              <a:rPr lang="ru-RU" dirty="0" smtClean="0"/>
              <a:t>	</a:t>
            </a:r>
          </a:p>
          <a:p>
            <a:pPr algn="l"/>
            <a:endParaRPr lang="ru-RU" sz="2400" dirty="0" smtClean="0"/>
          </a:p>
          <a:p>
            <a:pPr marL="0" indent="0" algn="l">
              <a:buNone/>
            </a:pPr>
            <a:r>
              <a:rPr lang="ru-RU" dirty="0" smtClean="0"/>
              <a:t>			    </a:t>
            </a:r>
            <a:endParaRPr lang="ru-RU" sz="2400" dirty="0"/>
          </a:p>
        </p:txBody>
      </p:sp>
      <p:pic>
        <p:nvPicPr>
          <p:cNvPr id="78856" name="Picture 8" descr="C:\Users\Admin\Desktop\6 класс фото\WP_20161118_10_15_19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 rot="5689900">
            <a:off x="5016750" y="3777568"/>
            <a:ext cx="3521075" cy="1977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2" name="Picture 3" descr="C:\Users\Admin\Desktop\6 класс фото\WP_20161118_10_14_50_Pr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51149576" y="37433488"/>
            <a:ext cx="4269908" cy="3109277"/>
          </a:xfrm>
          <a:prstGeom prst="rect">
            <a:avLst/>
          </a:prstGeom>
          <a:noFill/>
        </p:spPr>
      </p:pic>
      <p:pic>
        <p:nvPicPr>
          <p:cNvPr id="20" name="Содержимое 15" descr="WP_20161118_10_14_50_Pr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2786058"/>
            <a:ext cx="4822290" cy="2708817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4042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7242048" cy="1143000"/>
          </a:xfrm>
        </p:spPr>
        <p:txBody>
          <a:bodyPr>
            <a:noAutofit/>
          </a:bodyPr>
          <a:lstStyle/>
          <a:p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Выйдя из школы, мы заметили дроби на электрических столбах возле электроподстанции и по дороге. Дома я расспросил у дедушки, он работает электромонтёром, что означает дробь 3/6. Он пояснил мне, что такая запись использовалась </a:t>
            </a:r>
            <a:r>
              <a:rPr lang="ru-RU" sz="1800" cap="none" dirty="0" smtClean="0">
                <a:ln>
                  <a:noFill/>
                </a:ln>
                <a:solidFill>
                  <a:schemeClr val="tx1"/>
                </a:solidFill>
              </a:rPr>
              <a:t>раньше. </a:t>
            </a:r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Ч</a:t>
            </a:r>
            <a:r>
              <a:rPr lang="ru-RU" sz="1800" cap="none" dirty="0" smtClean="0">
                <a:ln>
                  <a:noFill/>
                </a:ln>
                <a:solidFill>
                  <a:schemeClr val="tx1"/>
                </a:solidFill>
              </a:rPr>
              <a:t>исло над чертой означает номер опоры, а под чертой – номер линии. </a:t>
            </a:r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Сейчас нумерация изменилась.</a:t>
            </a:r>
          </a:p>
        </p:txBody>
      </p:sp>
      <p:pic>
        <p:nvPicPr>
          <p:cNvPr id="153602" name="Picture 2" descr="C:\Users\Admin\Desktop\6 класс фото\WP_20161118_12_24_34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14282" y="3286124"/>
            <a:ext cx="423027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3603" name="Picture 3" descr="C:\Users\Admin\Desktop\6 класс фото\WP_20161118_12_25_23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000628" y="2071678"/>
            <a:ext cx="25435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Заголовок 48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42048" cy="1143000"/>
          </a:xfrm>
        </p:spPr>
        <p:txBody>
          <a:bodyPr>
            <a:noAutofit/>
          </a:bodyPr>
          <a:lstStyle/>
          <a:p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</a:rPr>
              <a:t>Далее мы идём на медпункт. Медработник Валентина Михайловна нам  рассказала, что в их профессии дроби встречаются при назначении лечения больному. В рецепте, например, указано принимать ½, ¼ часть таблетки и показала, как это сделать. </a:t>
            </a:r>
          </a:p>
        </p:txBody>
      </p:sp>
      <p:pic>
        <p:nvPicPr>
          <p:cNvPr id="77838" name="Picture 14" descr="C:\Users\Admin\Desktop\6 класс фото\WP_20161118_12_39_06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 rot="10800000">
            <a:off x="4572000" y="4714884"/>
            <a:ext cx="3521075" cy="1978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7837" name="Picture 13" descr="C:\Users\Admin\Desktop\6 класс фото\WP_20161118_12_38_41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000240"/>
            <a:ext cx="4742688" cy="26641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2575</TotalTime>
  <Words>460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Дроби всякие важны, дроби всякие нужны</vt:lpstr>
      <vt:lpstr>Актуальность темы:</vt:lpstr>
      <vt:lpstr>Объект исследования: обыкновенные и десятичные дроби.  </vt:lpstr>
      <vt:lpstr>Слайд 4</vt:lpstr>
      <vt:lpstr>Слайд 5</vt:lpstr>
      <vt:lpstr>  Живя в окружении дробей, мы не всегда их замечаем. И все же, мы сталкиваемся с ними очень часто: дома, на улице, в спорте, на работе. Мы решили провести исследование и выяснить в какой профессии в нашем селе мы можем увидеть присутствие дробей. Так ли они важны и нужны людям?</vt:lpstr>
      <vt:lpstr>Наше исследование мы начали со школьной столовой. Мы узнали, что повар Елена Юрьевна каждый день встречается с дробями при составлении меню на день. Она показала нам технологические карты блюд, где учитываются вес и калорийность продуктов, записанные с помощью десятичных дробей. Приготовленные блюда надо умело делить на порции. В рецептах часто используются такие понятия: 1,5 стакана муки, 0,5 ч.л. соды или  ½ л. воды.</vt:lpstr>
      <vt:lpstr>Выйдя из школы, мы заметили дроби на электрических столбах возле электроподстанции и по дороге. Дома я расспросил у дедушки, он работает электромонтёром, что означает дробь 3/6. Он пояснил мне, что такая запись использовалась раньше. Число над чертой означает номер опоры, а под чертой – номер линии. Сейчас нумерация изменилась.</vt:lpstr>
      <vt:lpstr>Далее мы идём на медпункт. Медработник Валентина Михайловна нам  рассказала, что в их профессии дроби встречаются при назначении лечения больному. В рецепте, например, указано принимать ½, ¼ часть таблетки и показала, как это сделать. </vt:lpstr>
      <vt:lpstr>    Фармацевтам, чтобы приготовить необходимое лекарство, нужно знать его состав, записанный с помощью дробей. На упаковках  можно увидеть  0,25 мг, 0,5 мг.</vt:lpstr>
      <vt:lpstr>Следующий пункт исследования -  сельская администрация. Бухгалтер Галина Александровна нам рассказала, что её работа  тесно связана с дробями и процентами при начислении зарплаты и составлении отчётов, при расчёте налогов, причитающихся к уплате.</vt:lpstr>
      <vt:lpstr>              Мы идём на почту. Начальник почтового отделения Ирина Ивановна поведала нам, что в виде дробей записана сумма оплаты за коммунальные услуги. Каждый день практически ей приходится выполнять действия с дробями: складывать, вычитать, умножать и делить.  </vt:lpstr>
      <vt:lpstr>Следующий пункт – магазин.  При продаже  товара продавцу  Татьяне  Алексеевне приходится взвешивать ½ кг конфет, 1,5 кг сахара, 1/3 трубки колбасы. Продавец  должен  знать единицы объёмов 0,5 л, 1,5 л, 0,33 л.</vt:lpstr>
      <vt:lpstr>На уроках математики мы решали задачи на части. Во время исследования мы обратили внимание, что все здания: школа, медпункт, магазин, почта, сельская администрация  построены из кирпича. При строительстве, чтобы получить качественный кирпич, использовали дроби, добавляя к определенным долям глины, определенные доли песка, извести и других компонентов. </vt:lpstr>
      <vt:lpstr>Вывод: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жизни людей</dc:title>
  <dc:creator>Лена</dc:creator>
  <cp:lastModifiedBy>Admin</cp:lastModifiedBy>
  <cp:revision>270</cp:revision>
  <dcterms:created xsi:type="dcterms:W3CDTF">2014-03-02T09:40:35Z</dcterms:created>
  <dcterms:modified xsi:type="dcterms:W3CDTF">2017-10-10T12:21:02Z</dcterms:modified>
</cp:coreProperties>
</file>