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5" r:id="rId5"/>
    <p:sldId id="266" r:id="rId6"/>
    <p:sldId id="259" r:id="rId7"/>
    <p:sldId id="263" r:id="rId8"/>
    <p:sldId id="261" r:id="rId9"/>
    <p:sldId id="264" r:id="rId10"/>
    <p:sldId id="268" r:id="rId11"/>
    <p:sldId id="267" r:id="rId12"/>
    <p:sldId id="262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08.10.2017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08.10.2017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08.10.2017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08.10.2017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08.10.2017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4941168"/>
            <a:ext cx="6400800" cy="1600200"/>
          </a:xfrm>
        </p:spPr>
        <p:txBody>
          <a:bodyPr>
            <a:normAutofit/>
          </a:bodyPr>
          <a:lstStyle/>
          <a:p>
            <a:pPr algn="l"/>
            <a:r>
              <a:rPr lang="ru-RU" sz="2000" smtClean="0"/>
              <a:t>работу </a:t>
            </a:r>
            <a:r>
              <a:rPr lang="ru-RU" sz="2000" smtClean="0"/>
              <a:t>выполнила:</a:t>
            </a:r>
            <a:endParaRPr lang="ru-RU" sz="2000" dirty="0" smtClean="0"/>
          </a:p>
          <a:p>
            <a:pPr algn="l"/>
            <a:r>
              <a:rPr lang="ru-RU" sz="2000" dirty="0" smtClean="0"/>
              <a:t>Голыбина Н.С.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1844824"/>
            <a:ext cx="8229600" cy="1470025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Презентация группы «Искорка» на тему:«Духовно-нравственное воспитание детей  3-4 лет»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11560" y="692696"/>
            <a:ext cx="7776864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b="1" dirty="0" smtClean="0"/>
              <a:t>Результаты духовно- нравственного воспитания.</a:t>
            </a:r>
          </a:p>
          <a:p>
            <a:pPr algn="just"/>
            <a:endParaRPr lang="ru-RU" sz="1600" b="1" dirty="0" smtClean="0"/>
          </a:p>
          <a:p>
            <a:pPr algn="just"/>
            <a:r>
              <a:rPr lang="ru-RU" sz="1600" i="1" dirty="0" smtClean="0"/>
              <a:t>Нравственное воспитание детей </a:t>
            </a:r>
            <a:r>
              <a:rPr lang="ru-RU" sz="1600" dirty="0" smtClean="0"/>
              <a:t>– достаточно сложный процесс. С течением времени ребенок постепенно овладевает общепринятыми в обществе нормами поведения и взаимоотношений. Источником развития доброты, милосердия, сочувствия у дошкольника выступают взаимоотношения с близкими людьми. Дети рано начинают чувствовать доброту, справедливость взрослых, сверстников, чутко реагируют на проявления недоброжелательности. Очень важно, чтобы они распространяли гуманные чувства не только на себя, а умели сострадать другим людям, быть милосердными. Ребенок должен знать, что такое быть милосердным, честным, справедливым, добрым и т. п. Дети должны уметь ответить на вопросы, почему нужно быть таким, поступать так, а не иначе. Приучая детей раздумывать над поступками, мы развиваем их сознание. С этой целью мы используем в работе с детьми групповые и индивидуальные беседы о добрых поступках людей, обогащаем их речь такими словами, как «добрый», «чуткий», «отзывчивый»</a:t>
            </a:r>
          </a:p>
          <a:p>
            <a:pPr algn="just"/>
            <a:endParaRPr lang="en-US" sz="1600" dirty="0" smtClean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274638"/>
            <a:ext cx="7139136" cy="562074"/>
          </a:xfrm>
        </p:spPr>
        <p:txBody>
          <a:bodyPr>
            <a:normAutofit/>
          </a:bodyPr>
          <a:lstStyle/>
          <a:p>
            <a:r>
              <a:rPr lang="ru-RU" sz="1800" b="1" dirty="0" smtClean="0"/>
              <a:t>                                           Предложения .</a:t>
            </a:r>
            <a:endParaRPr lang="ru-RU" sz="1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83568" y="1052736"/>
            <a:ext cx="7772400" cy="5508104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dirty="0" smtClean="0"/>
              <a:t>    </a:t>
            </a:r>
            <a:r>
              <a:rPr lang="ru-RU" sz="1600" b="1" i="1" dirty="0" smtClean="0"/>
              <a:t>Для того, что бы усилить духовно-нравственное воспитание детей</a:t>
            </a:r>
            <a:r>
              <a:rPr lang="ru-RU" sz="1600" dirty="0" smtClean="0"/>
              <a:t>, мы хотели бы, больше использовать игровую деятельность т.к. в игре дети развиваются, познают мир, общаются.  Использовать сюжетные игры объединяющие общим сюжетом, игровыми действиями, радостью отражения ролей взрослых (врач, продавец, мама,  шофер). </a:t>
            </a:r>
          </a:p>
          <a:p>
            <a:pPr algn="just">
              <a:buNone/>
            </a:pPr>
            <a:r>
              <a:rPr lang="ru-RU" sz="1600" dirty="0" smtClean="0"/>
              <a:t>     Через создание проблемных ситуаций («Мишка заболел», «Шла Машенька по лесу и заблудилась», «Поможем кукле одеться на прогулку» и т.д.), пробуждать эмоциональную отзывчивость детей, осваивать опыт поведения и доброжелательного отношения к сверстникам и близким, а также героев сказок. </a:t>
            </a:r>
          </a:p>
          <a:p>
            <a:pPr algn="just">
              <a:buNone/>
            </a:pPr>
            <a:r>
              <a:rPr lang="ru-RU" sz="1600" smtClean="0"/>
              <a:t>      Через </a:t>
            </a:r>
            <a:r>
              <a:rPr lang="ru-RU" sz="1600" dirty="0" smtClean="0"/>
              <a:t>просмотр мультфильмов, рассматривание иллюстраций, чтение художественной литературы на темы доброты, заботы. Необходимо не только прочесть рассказ, но и разъяснить - проигрывая ситуацию с детьми в образах как и почему следует поступить в той или иной ситуации.</a:t>
            </a:r>
          </a:p>
          <a:p>
            <a:pPr algn="just">
              <a:buNone/>
            </a:pPr>
            <a:endParaRPr lang="ru-RU" sz="1600" dirty="0" smtClean="0"/>
          </a:p>
          <a:p>
            <a:pPr algn="just"/>
            <a:endParaRPr lang="ru-RU" sz="16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23528" y="1600200"/>
            <a:ext cx="2495872" cy="4495800"/>
          </a:xfrm>
        </p:spPr>
        <p:txBody>
          <a:bodyPr>
            <a:normAutofit/>
          </a:bodyPr>
          <a:lstStyle/>
          <a:p>
            <a:r>
              <a:rPr lang="ru-RU" sz="1700" i="1" dirty="0" smtClean="0"/>
              <a:t>"Я вижу воспитательный смысл в том, чтобы ребенок видел, понимал, ощущал, переживал, постигал как большую тайну, приобщение к жизни в природе...</a:t>
            </a:r>
          </a:p>
          <a:p>
            <a:endParaRPr lang="ru-RU" sz="1700" i="1" dirty="0" smtClean="0"/>
          </a:p>
          <a:p>
            <a:r>
              <a:rPr lang="ru-RU" sz="1700" i="1" dirty="0" smtClean="0"/>
              <a:t>В.А.Сухомлинский</a:t>
            </a:r>
          </a:p>
        </p:txBody>
      </p:sp>
      <p:pic>
        <p:nvPicPr>
          <p:cNvPr id="5" name="Содержимое 4" descr="2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5004048" y="1196752"/>
            <a:ext cx="3168005" cy="499277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95536" y="1600200"/>
            <a:ext cx="3960440" cy="4495800"/>
          </a:xfrm>
        </p:spPr>
        <p:txBody>
          <a:bodyPr>
            <a:normAutofit/>
          </a:bodyPr>
          <a:lstStyle/>
          <a:p>
            <a:r>
              <a:rPr lang="ru-RU" sz="1700" i="1" dirty="0" smtClean="0"/>
              <a:t>Детство – важнейший период человеческой жизни,</a:t>
            </a:r>
            <a:br>
              <a:rPr lang="ru-RU" sz="1700" i="1" dirty="0" smtClean="0"/>
            </a:br>
            <a:r>
              <a:rPr lang="ru-RU" sz="1700" i="1" dirty="0" smtClean="0"/>
              <a:t>не подготовка к будущей жизни, а настоящая,</a:t>
            </a:r>
            <a:br>
              <a:rPr lang="ru-RU" sz="1700" i="1" dirty="0" smtClean="0"/>
            </a:br>
            <a:r>
              <a:rPr lang="ru-RU" sz="1700" i="1" dirty="0" smtClean="0"/>
              <a:t>яркая, самобытная, неповторимая жизнь.</a:t>
            </a:r>
            <a:br>
              <a:rPr lang="ru-RU" sz="1700" i="1" dirty="0" smtClean="0"/>
            </a:br>
            <a:r>
              <a:rPr lang="ru-RU" sz="1700" i="1" dirty="0" smtClean="0"/>
              <a:t>И от того, как прошло детство, кто вел ребенка за руку в</a:t>
            </a:r>
            <a:br>
              <a:rPr lang="ru-RU" sz="1700" i="1" dirty="0" smtClean="0"/>
            </a:br>
            <a:r>
              <a:rPr lang="ru-RU" sz="1700" i="1" dirty="0" smtClean="0"/>
              <a:t>детские годы, что вошло в его разум и сердце из</a:t>
            </a:r>
            <a:br>
              <a:rPr lang="ru-RU" sz="1700" i="1" dirty="0" smtClean="0"/>
            </a:br>
            <a:r>
              <a:rPr lang="ru-RU" sz="1700" i="1" dirty="0" smtClean="0"/>
              <a:t>окружающего мира – от этого в решающей степени зависит, каким человеком станет сегодняшний малыш.</a:t>
            </a:r>
            <a:br>
              <a:rPr lang="ru-RU" sz="1700" i="1" dirty="0" smtClean="0"/>
            </a:br>
            <a:r>
              <a:rPr lang="ru-RU" sz="1700" i="1" dirty="0" smtClean="0"/>
              <a:t>В. А. Сухомлинский</a:t>
            </a:r>
            <a:endParaRPr lang="ru-RU" sz="1700" dirty="0"/>
          </a:p>
        </p:txBody>
      </p:sp>
      <p:pic>
        <p:nvPicPr>
          <p:cNvPr id="5" name="Содержимое 4" descr="1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4788024" y="1124744"/>
            <a:ext cx="3672408" cy="501283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42844" y="214290"/>
            <a:ext cx="9001156" cy="664371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600" b="1" dirty="0" smtClean="0"/>
              <a:t>     </a:t>
            </a:r>
          </a:p>
          <a:p>
            <a:pPr>
              <a:buNone/>
            </a:pPr>
            <a:endParaRPr lang="ru-RU" sz="1600" b="1" dirty="0" smtClean="0"/>
          </a:p>
          <a:p>
            <a:pPr>
              <a:buNone/>
            </a:pPr>
            <a:endParaRPr lang="ru-RU" sz="1600" b="1" dirty="0" smtClean="0"/>
          </a:p>
          <a:p>
            <a:pPr>
              <a:buNone/>
            </a:pPr>
            <a:endParaRPr lang="ru-RU" sz="1600" b="1" dirty="0" smtClean="0"/>
          </a:p>
          <a:p>
            <a:pPr>
              <a:buNone/>
            </a:pPr>
            <a:endParaRPr lang="ru-RU" sz="1600" b="1" dirty="0" smtClean="0"/>
          </a:p>
          <a:p>
            <a:pPr>
              <a:buNone/>
            </a:pPr>
            <a:r>
              <a:rPr lang="ru-RU" sz="1600" b="1" dirty="0" smtClean="0"/>
              <a:t> </a:t>
            </a:r>
            <a:r>
              <a:rPr lang="ru-RU" sz="1700" b="1" dirty="0" smtClean="0"/>
              <a:t>Цель:</a:t>
            </a:r>
          </a:p>
          <a:p>
            <a:pPr>
              <a:buNone/>
            </a:pPr>
            <a:r>
              <a:rPr lang="ru-RU" sz="1600" dirty="0" smtClean="0"/>
              <a:t>     формирование у ребенка основ уважительного отношения к окружающим, приобщение к общечеловеческим ценностям.</a:t>
            </a:r>
          </a:p>
          <a:p>
            <a:pPr>
              <a:buNone/>
            </a:pPr>
            <a:r>
              <a:rPr lang="ru-RU" sz="1600" b="1" dirty="0" smtClean="0"/>
              <a:t>     Задачи:</a:t>
            </a:r>
          </a:p>
          <a:p>
            <a:pPr>
              <a:buNone/>
            </a:pPr>
            <a:r>
              <a:rPr lang="ru-RU" sz="1600" dirty="0" smtClean="0"/>
              <a:t>    - Воспитывать у детей отзывчивость, общительность, дружелюбие, чувство уважения к другим, а также самоуважение;</a:t>
            </a:r>
          </a:p>
          <a:p>
            <a:pPr>
              <a:buNone/>
            </a:pPr>
            <a:r>
              <a:rPr lang="ru-RU" sz="1600" dirty="0" smtClean="0"/>
              <a:t>    -Формировать начальные представления о семье, о дружбе; развивать эстетический вкус, умение видеть, беречь и ценить красоту;</a:t>
            </a:r>
          </a:p>
          <a:p>
            <a:pPr>
              <a:buNone/>
            </a:pPr>
            <a:r>
              <a:rPr lang="ru-RU" sz="1600" dirty="0" smtClean="0"/>
              <a:t>    -Помогать усвоению детьми духовно – нравственных категорий (добро – зло, послушание – непослушание, согласие – вражда, трудолюбие – лень, бескорыстие – жадность, простота – хитрость) и правил доброй совестливой жизни.</a:t>
            </a:r>
          </a:p>
          <a:p>
            <a:pPr>
              <a:buNone/>
            </a:pPr>
            <a:r>
              <a:rPr lang="ru-RU" sz="1600" dirty="0" smtClean="0"/>
              <a:t>    - Воспитывать трудолюбие, с уважением относится к результатам чужого и своего труда.</a:t>
            </a:r>
          </a:p>
          <a:p>
            <a:pPr>
              <a:buNone/>
            </a:pPr>
            <a:r>
              <a:rPr lang="ru-RU" sz="1600" dirty="0" smtClean="0"/>
              <a:t>    - Охрана и укрепление душевного, духовного и физического здоровья детей.</a:t>
            </a:r>
          </a:p>
          <a:p>
            <a:pPr>
              <a:buNone/>
            </a:pPr>
            <a:r>
              <a:rPr lang="ru-RU" sz="1600" dirty="0" smtClean="0"/>
              <a:t>    - Создание одухотворенного игрового и образовательного пространства жизнедеятельности ребенка.</a:t>
            </a:r>
          </a:p>
          <a:p>
            <a:pPr>
              <a:buNone/>
            </a:pPr>
            <a:r>
              <a:rPr lang="ru-RU" sz="1600" dirty="0" smtClean="0"/>
              <a:t>   </a:t>
            </a:r>
          </a:p>
          <a:p>
            <a:pPr>
              <a:buNone/>
            </a:pPr>
            <a:endParaRPr lang="ru-RU" sz="1600" dirty="0" smtClean="0"/>
          </a:p>
          <a:p>
            <a:pPr>
              <a:buNone/>
            </a:pPr>
            <a:r>
              <a:rPr lang="ru-RU" sz="1600" dirty="0" smtClean="0"/>
              <a:t> </a:t>
            </a:r>
          </a:p>
          <a:p>
            <a:pPr>
              <a:buNone/>
            </a:pPr>
            <a:endParaRPr lang="ru-RU" sz="1600" dirty="0" smtClean="0"/>
          </a:p>
          <a:p>
            <a:endParaRPr lang="ru-RU" sz="1600" dirty="0"/>
          </a:p>
        </p:txBody>
      </p:sp>
      <p:pic>
        <p:nvPicPr>
          <p:cNvPr id="4" name="Рисунок 3" descr="1_6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79712" y="404664"/>
            <a:ext cx="5184576" cy="14401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Методы, формы и приёмы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79512" y="1340768"/>
            <a:ext cx="8507288" cy="4679032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2300" b="1" dirty="0" smtClean="0"/>
              <a:t>1. Развивающие минутки:</a:t>
            </a:r>
            <a:endParaRPr lang="ru-RU" sz="2300" dirty="0" smtClean="0"/>
          </a:p>
          <a:p>
            <a:pPr>
              <a:buNone/>
            </a:pPr>
            <a:r>
              <a:rPr lang="ru-RU" sz="2300" b="1" dirty="0" smtClean="0"/>
              <a:t>    1.1 Сюрпризный момент.</a:t>
            </a:r>
          </a:p>
          <a:p>
            <a:pPr>
              <a:buNone/>
            </a:pPr>
            <a:r>
              <a:rPr lang="ru-RU" sz="2300" b="1" dirty="0" smtClean="0"/>
              <a:t>    </a:t>
            </a:r>
            <a:r>
              <a:rPr lang="en-US" sz="2300" b="1" dirty="0" smtClean="0"/>
              <a:t>,,</a:t>
            </a:r>
            <a:r>
              <a:rPr lang="ru-RU" sz="2300" b="1" dirty="0" smtClean="0"/>
              <a:t>Подарки осени</a:t>
            </a:r>
            <a:r>
              <a:rPr lang="en-US" sz="2300" b="1" dirty="0" smtClean="0"/>
              <a:t>’’</a:t>
            </a:r>
            <a:r>
              <a:rPr lang="ru-RU" sz="2300" b="1" dirty="0" smtClean="0"/>
              <a:t> и </a:t>
            </a:r>
            <a:r>
              <a:rPr lang="en-US" sz="2300" b="1" dirty="0" smtClean="0"/>
              <a:t>,,’</a:t>
            </a:r>
            <a:r>
              <a:rPr lang="ru-RU" sz="2300" b="1" dirty="0" smtClean="0"/>
              <a:t>Подарки весны</a:t>
            </a:r>
            <a:r>
              <a:rPr lang="en-US" sz="2300" b="1" dirty="0" smtClean="0"/>
              <a:t>’</a:t>
            </a:r>
            <a:endParaRPr lang="ru-RU" sz="2300" b="1" dirty="0" smtClean="0"/>
          </a:p>
          <a:p>
            <a:pPr>
              <a:buNone/>
            </a:pPr>
            <a:r>
              <a:rPr lang="ru-RU" sz="2300" dirty="0" smtClean="0"/>
              <a:t>Цель:  учить детей любить и оберегать красоту природных явлений</a:t>
            </a:r>
            <a:r>
              <a:rPr lang="ru-RU" sz="2300" b="1" dirty="0" smtClean="0"/>
              <a:t>.</a:t>
            </a:r>
            <a:endParaRPr lang="ru-RU" sz="2300" dirty="0" smtClean="0"/>
          </a:p>
          <a:p>
            <a:pPr>
              <a:buNone/>
            </a:pPr>
            <a:r>
              <a:rPr lang="ru-RU" sz="2300" dirty="0" smtClean="0"/>
              <a:t>    </a:t>
            </a:r>
            <a:r>
              <a:rPr lang="en-US" sz="2300" b="1" dirty="0" smtClean="0"/>
              <a:t>,,</a:t>
            </a:r>
            <a:r>
              <a:rPr lang="ru-RU" sz="2300" b="1" dirty="0" smtClean="0"/>
              <a:t> Праздник мам</a:t>
            </a:r>
            <a:r>
              <a:rPr lang="en-US" sz="2300" b="1" dirty="0" smtClean="0"/>
              <a:t>’’</a:t>
            </a:r>
            <a:endParaRPr lang="ru-RU" sz="2300" b="1" dirty="0" smtClean="0"/>
          </a:p>
          <a:p>
            <a:pPr>
              <a:buNone/>
            </a:pPr>
            <a:r>
              <a:rPr lang="ru-RU" sz="2300" dirty="0" smtClean="0"/>
              <a:t>Цель: воспитывать уважение, любовь к мамам, бабушкам, сестрам.</a:t>
            </a:r>
          </a:p>
          <a:p>
            <a:pPr>
              <a:buNone/>
            </a:pPr>
            <a:r>
              <a:rPr lang="ru-RU" sz="2300" dirty="0" smtClean="0"/>
              <a:t>    </a:t>
            </a:r>
            <a:r>
              <a:rPr lang="en-US" sz="2300" b="1" dirty="0" smtClean="0"/>
              <a:t>,,</a:t>
            </a:r>
            <a:r>
              <a:rPr lang="ru-RU" sz="2300" b="1" dirty="0" smtClean="0"/>
              <a:t>Как животные готовятся к зиме</a:t>
            </a:r>
            <a:r>
              <a:rPr lang="en-US" sz="2300" b="1" dirty="0" smtClean="0"/>
              <a:t>’’</a:t>
            </a:r>
            <a:endParaRPr lang="ru-RU" sz="2300" b="1" dirty="0" smtClean="0"/>
          </a:p>
          <a:p>
            <a:pPr>
              <a:buNone/>
            </a:pPr>
            <a:r>
              <a:rPr lang="ru-RU" sz="2300" dirty="0" smtClean="0"/>
              <a:t>Цель: Воспитывать любовь к животным и желание заботиться о них.</a:t>
            </a:r>
          </a:p>
          <a:p>
            <a:pPr>
              <a:buNone/>
            </a:pPr>
            <a:r>
              <a:rPr lang="ru-RU" sz="2300" b="1" dirty="0" smtClean="0"/>
              <a:t>  </a:t>
            </a:r>
            <a:r>
              <a:rPr lang="en-US" sz="2300" b="1" dirty="0" smtClean="0"/>
              <a:t>,,</a:t>
            </a:r>
            <a:r>
              <a:rPr lang="ru-RU" sz="2300" b="1" dirty="0" smtClean="0"/>
              <a:t>Помоги зеленым друзьям</a:t>
            </a:r>
            <a:r>
              <a:rPr lang="en-US" sz="2300" b="1" dirty="0" smtClean="0"/>
              <a:t>’’</a:t>
            </a:r>
            <a:r>
              <a:rPr lang="ru-RU" sz="2300" b="1" dirty="0" smtClean="0"/>
              <a:t>  </a:t>
            </a:r>
          </a:p>
          <a:p>
            <a:pPr>
              <a:buNone/>
            </a:pPr>
            <a:r>
              <a:rPr lang="ru-RU" sz="2300" dirty="0" smtClean="0"/>
              <a:t>Цель: Формировать бережное отношение к растениям и уход за ними.</a:t>
            </a:r>
          </a:p>
          <a:p>
            <a:endParaRPr lang="ru-RU" dirty="0"/>
          </a:p>
        </p:txBody>
      </p:sp>
      <p:pic>
        <p:nvPicPr>
          <p:cNvPr id="4" name="Рисунок 3" descr="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372200" y="4689130"/>
            <a:ext cx="2195736" cy="1489943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07504" y="404664"/>
            <a:ext cx="8579296" cy="561513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600" b="1" dirty="0" smtClean="0"/>
              <a:t>1.2</a:t>
            </a:r>
            <a:r>
              <a:rPr lang="en-US" sz="1600" b="1" dirty="0" smtClean="0"/>
              <a:t>,,</a:t>
            </a:r>
            <a:r>
              <a:rPr lang="ru-RU" sz="1600" b="1" dirty="0" smtClean="0"/>
              <a:t> Что такое хорошо, что такое плохо</a:t>
            </a:r>
            <a:r>
              <a:rPr lang="en-US" sz="1600" b="1" dirty="0" smtClean="0"/>
              <a:t>’’</a:t>
            </a:r>
            <a:endParaRPr lang="ru-RU" sz="1600" b="1" dirty="0" smtClean="0"/>
          </a:p>
          <a:p>
            <a:pPr>
              <a:buNone/>
            </a:pPr>
            <a:r>
              <a:rPr lang="ru-RU" sz="1600" b="1" dirty="0" smtClean="0"/>
              <a:t>Цель:</a:t>
            </a:r>
            <a:endParaRPr lang="en-US" sz="1600" b="1" dirty="0" smtClean="0"/>
          </a:p>
          <a:p>
            <a:pPr>
              <a:buNone/>
            </a:pPr>
            <a:r>
              <a:rPr lang="en-US" sz="1600" dirty="0" smtClean="0"/>
              <a:t>1</a:t>
            </a:r>
            <a:r>
              <a:rPr lang="ru-RU" sz="1600" dirty="0" smtClean="0"/>
              <a:t>.Хорошо при встрече с человеком здороваться, плохо  не здороваться и грубить;</a:t>
            </a:r>
          </a:p>
          <a:p>
            <a:pPr>
              <a:buNone/>
            </a:pPr>
            <a:r>
              <a:rPr lang="ru-RU" sz="1600" dirty="0" smtClean="0"/>
              <a:t>2. Хорошо быть аккуратным, мыть руки перед едой и прогулкой, а также мыть овощи и фрукты;</a:t>
            </a:r>
          </a:p>
          <a:p>
            <a:pPr>
              <a:buNone/>
            </a:pPr>
            <a:r>
              <a:rPr lang="ru-RU" sz="1600" dirty="0" smtClean="0"/>
              <a:t>3. Хорошо беречь и чинить игрушки;</a:t>
            </a:r>
          </a:p>
          <a:p>
            <a:pPr>
              <a:buNone/>
            </a:pPr>
            <a:r>
              <a:rPr lang="ru-RU" sz="1600" dirty="0" smtClean="0"/>
              <a:t>4. Хорошо помогать маме и старшим и т. д.</a:t>
            </a:r>
          </a:p>
          <a:p>
            <a:pPr>
              <a:buNone/>
            </a:pPr>
            <a:endParaRPr lang="ru-RU" sz="1600" dirty="0" smtClean="0"/>
          </a:p>
          <a:p>
            <a:pPr>
              <a:buNone/>
            </a:pPr>
            <a:r>
              <a:rPr lang="ru-RU" sz="1600" b="1" dirty="0" smtClean="0"/>
              <a:t>1.3 Круг добрых воспоминаний</a:t>
            </a:r>
          </a:p>
          <a:p>
            <a:pPr>
              <a:buNone/>
            </a:pPr>
            <a:r>
              <a:rPr lang="ru-RU" sz="1600" dirty="0" smtClean="0"/>
              <a:t>Цель: воспитывать уважение к близким, чтить традиции русских праздников, воспитывать любовь к природе, животным, птицам и жел</a:t>
            </a:r>
            <a:r>
              <a:rPr lang="ru-RU" sz="1700" dirty="0" smtClean="0"/>
              <a:t>ание заботиться о них.</a:t>
            </a:r>
          </a:p>
          <a:p>
            <a:pPr>
              <a:buNone/>
            </a:pPr>
            <a:endParaRPr lang="ru-RU" sz="1800" b="1" dirty="0"/>
          </a:p>
        </p:txBody>
      </p:sp>
      <p:pic>
        <p:nvPicPr>
          <p:cNvPr id="4" name="Рисунок 3" descr="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0" y="4077072"/>
            <a:ext cx="3888432" cy="2376264"/>
          </a:xfrm>
          <a:prstGeom prst="rect">
            <a:avLst/>
          </a:prstGeom>
        </p:spPr>
      </p:pic>
      <p:pic>
        <p:nvPicPr>
          <p:cNvPr id="6" name="Рисунок 5" descr="1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9512" y="4005065"/>
            <a:ext cx="3744416" cy="2711946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260648"/>
            <a:ext cx="8928992" cy="6597352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ru-RU" dirty="0" smtClean="0"/>
              <a:t>        </a:t>
            </a:r>
            <a:endParaRPr lang="ru-RU" sz="5600" dirty="0" smtClean="0"/>
          </a:p>
          <a:p>
            <a:pPr>
              <a:buNone/>
            </a:pPr>
            <a:r>
              <a:rPr lang="ru-RU" sz="8000" b="1" dirty="0" smtClean="0"/>
              <a:t>     </a:t>
            </a:r>
            <a:r>
              <a:rPr lang="ru-RU" sz="6400" b="1" dirty="0" smtClean="0"/>
              <a:t>2.</a:t>
            </a:r>
            <a:r>
              <a:rPr lang="ru-RU" sz="6400" b="1" i="1" dirty="0" smtClean="0"/>
              <a:t>Беседа:</a:t>
            </a:r>
            <a:r>
              <a:rPr lang="ru-RU" sz="6400" dirty="0" smtClean="0"/>
              <a:t> </a:t>
            </a:r>
          </a:p>
          <a:p>
            <a:pPr>
              <a:buNone/>
            </a:pPr>
            <a:r>
              <a:rPr lang="ru-RU" sz="6400" dirty="0" smtClean="0"/>
              <a:t>        </a:t>
            </a:r>
            <a:r>
              <a:rPr lang="en-US" sz="6400" b="1" i="1" dirty="0" smtClean="0"/>
              <a:t>,,</a:t>
            </a:r>
            <a:r>
              <a:rPr lang="ru-RU" sz="6400" b="1" i="1" dirty="0" smtClean="0"/>
              <a:t>Моя семья.</a:t>
            </a:r>
            <a:r>
              <a:rPr lang="en-US" sz="6400" b="1" i="1" dirty="0" smtClean="0"/>
              <a:t>’’</a:t>
            </a:r>
            <a:endParaRPr lang="ru-RU" sz="6400" b="1" i="1" dirty="0" smtClean="0"/>
          </a:p>
          <a:p>
            <a:pPr>
              <a:buNone/>
            </a:pPr>
            <a:r>
              <a:rPr lang="ru-RU" sz="6400" dirty="0" smtClean="0"/>
              <a:t>   Цель:    </a:t>
            </a:r>
          </a:p>
          <a:p>
            <a:pPr>
              <a:buNone/>
            </a:pPr>
            <a:r>
              <a:rPr lang="ru-RU" sz="6400" dirty="0" smtClean="0"/>
              <a:t>      учить детей ценить семью, уважать родителей, их здоровье. Формировать понятие дружбы.      </a:t>
            </a:r>
          </a:p>
          <a:p>
            <a:pPr>
              <a:buNone/>
            </a:pPr>
            <a:r>
              <a:rPr lang="ru-RU" sz="6400" dirty="0" smtClean="0"/>
              <a:t>        </a:t>
            </a:r>
          </a:p>
          <a:p>
            <a:pPr>
              <a:buNone/>
            </a:pPr>
            <a:r>
              <a:rPr lang="ru-RU" sz="6400" dirty="0" smtClean="0"/>
              <a:t>       </a:t>
            </a:r>
            <a:r>
              <a:rPr lang="en-US" sz="6400" b="1" i="1" dirty="0" smtClean="0"/>
              <a:t>,,</a:t>
            </a:r>
            <a:r>
              <a:rPr lang="ru-RU" sz="6400" b="1" i="1" dirty="0" smtClean="0"/>
              <a:t>Мама милая моя, лучше всех ты для меня.</a:t>
            </a:r>
            <a:r>
              <a:rPr lang="en-US" sz="6400" b="1" i="1" dirty="0" smtClean="0"/>
              <a:t>’’</a:t>
            </a:r>
            <a:endParaRPr lang="ru-RU" sz="6400" b="1" i="1" dirty="0" smtClean="0"/>
          </a:p>
          <a:p>
            <a:pPr>
              <a:buNone/>
            </a:pPr>
            <a:r>
              <a:rPr lang="ru-RU" sz="6400" dirty="0" smtClean="0"/>
              <a:t>Цель: </a:t>
            </a:r>
          </a:p>
          <a:p>
            <a:pPr>
              <a:buNone/>
            </a:pPr>
            <a:r>
              <a:rPr lang="ru-RU" sz="6400" dirty="0" smtClean="0"/>
              <a:t>      формирование любви и доброжелательности к маме.</a:t>
            </a:r>
          </a:p>
          <a:p>
            <a:pPr>
              <a:buNone/>
            </a:pPr>
            <a:r>
              <a:rPr lang="ru-RU" sz="6400" b="1" i="1" dirty="0" smtClean="0"/>
              <a:t>        </a:t>
            </a:r>
          </a:p>
          <a:p>
            <a:pPr>
              <a:buNone/>
            </a:pPr>
            <a:r>
              <a:rPr lang="ru-RU" sz="6400" dirty="0" smtClean="0"/>
              <a:t>       </a:t>
            </a:r>
            <a:r>
              <a:rPr lang="en-US" sz="6400" b="1" i="1" dirty="0" smtClean="0"/>
              <a:t>,,</a:t>
            </a:r>
            <a:r>
              <a:rPr lang="ru-RU" sz="6400" b="1" i="1" dirty="0" smtClean="0"/>
              <a:t> Будь всегда вежливым. </a:t>
            </a:r>
            <a:r>
              <a:rPr lang="en-US" sz="6400" b="1" i="1" dirty="0" smtClean="0"/>
              <a:t>‘’</a:t>
            </a:r>
            <a:endParaRPr lang="ru-RU" sz="6400" b="1" i="1" dirty="0" smtClean="0"/>
          </a:p>
          <a:p>
            <a:pPr>
              <a:buNone/>
            </a:pPr>
            <a:r>
              <a:rPr lang="ru-RU" sz="6400" dirty="0" smtClean="0"/>
              <a:t>Цель:</a:t>
            </a:r>
          </a:p>
          <a:p>
            <a:pPr>
              <a:buNone/>
            </a:pPr>
            <a:r>
              <a:rPr lang="ru-RU" sz="6400" dirty="0" smtClean="0"/>
              <a:t>       воспитывать умение быть вежливым , активизировать в речи детей добрые и вежливые слова.</a:t>
            </a:r>
            <a:br>
              <a:rPr lang="ru-RU" sz="6400" dirty="0" smtClean="0"/>
            </a:br>
            <a:endParaRPr lang="ru-RU" sz="6400" dirty="0" smtClean="0"/>
          </a:p>
          <a:p>
            <a:pPr>
              <a:buNone/>
            </a:pPr>
            <a:r>
              <a:rPr lang="ru-RU" sz="6400" dirty="0" smtClean="0"/>
              <a:t>        </a:t>
            </a:r>
            <a:r>
              <a:rPr lang="en-US" sz="6400" b="1" i="1" dirty="0" smtClean="0"/>
              <a:t>,,</a:t>
            </a:r>
            <a:r>
              <a:rPr lang="ru-RU" sz="6400" b="1" i="1" dirty="0" smtClean="0"/>
              <a:t>День защитника Отечества.</a:t>
            </a:r>
            <a:r>
              <a:rPr lang="en-US" sz="6400" b="1" i="1" dirty="0" smtClean="0"/>
              <a:t>’’</a:t>
            </a:r>
          </a:p>
          <a:p>
            <a:pPr>
              <a:buNone/>
            </a:pPr>
            <a:r>
              <a:rPr lang="ru-RU" sz="6400" dirty="0" smtClean="0"/>
              <a:t>Цель: </a:t>
            </a:r>
          </a:p>
          <a:p>
            <a:pPr>
              <a:buNone/>
            </a:pPr>
            <a:r>
              <a:rPr lang="ru-RU" sz="6400" dirty="0" smtClean="0"/>
              <a:t>   воспитать уважительное отношение к защитникам отечества</a:t>
            </a:r>
          </a:p>
          <a:p>
            <a:pPr>
              <a:buNone/>
            </a:pPr>
            <a:r>
              <a:rPr lang="ru-RU" sz="6400" dirty="0" smtClean="0"/>
              <a:t>    возникновение желания в будущем стать защитником отечества.</a:t>
            </a:r>
          </a:p>
          <a:p>
            <a:pPr>
              <a:buNone/>
            </a:pPr>
            <a:endParaRPr lang="ru-RU" sz="6400" dirty="0" smtClean="0"/>
          </a:p>
          <a:p>
            <a:pPr>
              <a:buNone/>
            </a:pPr>
            <a:r>
              <a:rPr lang="ru-RU" sz="6400" dirty="0" smtClean="0"/>
              <a:t>       </a:t>
            </a:r>
            <a:r>
              <a:rPr lang="en-US" sz="6400" b="1" i="1" dirty="0" smtClean="0"/>
              <a:t>,,</a:t>
            </a:r>
            <a:r>
              <a:rPr lang="ru-RU" sz="6400" b="1" i="1" dirty="0" smtClean="0"/>
              <a:t>День победы 9 мая</a:t>
            </a:r>
            <a:r>
              <a:rPr lang="en-US" sz="6400" b="1" i="1" dirty="0" smtClean="0"/>
              <a:t>’’</a:t>
            </a:r>
            <a:r>
              <a:rPr lang="ru-RU" sz="6400" b="1" i="1" dirty="0" smtClean="0"/>
              <a:t>.</a:t>
            </a:r>
          </a:p>
          <a:p>
            <a:pPr>
              <a:buNone/>
            </a:pPr>
            <a:r>
              <a:rPr lang="ru-RU" sz="6400" dirty="0" smtClean="0"/>
              <a:t>Цель:</a:t>
            </a:r>
          </a:p>
          <a:p>
            <a:pPr>
              <a:buNone/>
            </a:pPr>
            <a:r>
              <a:rPr lang="ru-RU" sz="6400" dirty="0" smtClean="0"/>
              <a:t>воспитание нравственно-патриотических чувств дошкольников на основе изучения истории своей семьи и страны, средствами художественно- эстетического воспитания. </a:t>
            </a:r>
          </a:p>
          <a:p>
            <a:pPr>
              <a:buNone/>
            </a:pPr>
            <a:endParaRPr lang="ru-RU" sz="6800" b="1" dirty="0" smtClean="0"/>
          </a:p>
          <a:p>
            <a:pPr>
              <a:buNone/>
            </a:pPr>
            <a:r>
              <a:rPr lang="ru-RU" sz="6800" dirty="0" smtClean="0"/>
              <a:t>       </a:t>
            </a:r>
          </a:p>
          <a:p>
            <a:pPr>
              <a:buNone/>
            </a:pPr>
            <a:r>
              <a:rPr lang="ru-RU" sz="6800" dirty="0" smtClean="0"/>
              <a:t>       </a:t>
            </a:r>
            <a:r>
              <a:rPr lang="ru-RU" sz="6800" b="1" dirty="0" smtClean="0"/>
              <a:t> </a:t>
            </a:r>
            <a:endParaRPr lang="ru-RU" sz="6800" dirty="0" smtClean="0"/>
          </a:p>
          <a:p>
            <a:pPr>
              <a:buNone/>
            </a:pPr>
            <a:endParaRPr lang="ru-RU" sz="6800" dirty="0" smtClean="0"/>
          </a:p>
          <a:p>
            <a:pPr>
              <a:buNone/>
            </a:pPr>
            <a:r>
              <a:rPr lang="ru-RU" sz="6800" dirty="0" smtClean="0"/>
              <a:t>   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00034" y="642918"/>
            <a:ext cx="8186766" cy="537688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/>
              <a:t> </a:t>
            </a:r>
            <a:r>
              <a:rPr lang="ru-RU" sz="1700" b="1" dirty="0" smtClean="0"/>
              <a:t>3.</a:t>
            </a:r>
            <a:r>
              <a:rPr lang="ru-RU" sz="1700" b="1" i="1" dirty="0" smtClean="0"/>
              <a:t>Чтение и анализ художественных произведений</a:t>
            </a:r>
            <a:r>
              <a:rPr lang="ru-RU" sz="1700" dirty="0" smtClean="0"/>
              <a:t>.</a:t>
            </a:r>
          </a:p>
          <a:p>
            <a:pPr>
              <a:buNone/>
            </a:pPr>
            <a:r>
              <a:rPr lang="ru-RU" sz="1700" i="1" dirty="0" smtClean="0"/>
              <a:t>    </a:t>
            </a:r>
            <a:r>
              <a:rPr lang="en-US" sz="1700" i="1" dirty="0" smtClean="0"/>
              <a:t>,,</a:t>
            </a:r>
            <a:r>
              <a:rPr lang="ru-RU" sz="1700" i="1" dirty="0" smtClean="0"/>
              <a:t>Сказки и былины. </a:t>
            </a:r>
          </a:p>
          <a:p>
            <a:pPr>
              <a:buNone/>
            </a:pPr>
            <a:r>
              <a:rPr lang="ru-RU" sz="1700" i="1" dirty="0" smtClean="0"/>
              <a:t>    Малые и крупные формы детского фольклора:</a:t>
            </a:r>
          </a:p>
          <a:p>
            <a:pPr>
              <a:buNone/>
            </a:pPr>
            <a:r>
              <a:rPr lang="ru-RU" sz="1700" i="1" dirty="0" smtClean="0"/>
              <a:t>    колыбельные песни, детские «</a:t>
            </a:r>
            <a:r>
              <a:rPr lang="ru-RU" sz="1700" i="1" dirty="0" err="1" smtClean="0"/>
              <a:t>пестушки</a:t>
            </a:r>
            <a:r>
              <a:rPr lang="ru-RU" sz="1700" i="1" dirty="0" smtClean="0"/>
              <a:t>», </a:t>
            </a:r>
          </a:p>
          <a:p>
            <a:pPr>
              <a:buNone/>
            </a:pPr>
            <a:r>
              <a:rPr lang="ru-RU" sz="1700" i="1" dirty="0" smtClean="0"/>
              <a:t>    «</a:t>
            </a:r>
            <a:r>
              <a:rPr lang="ru-RU" sz="1700" i="1" dirty="0" err="1" smtClean="0"/>
              <a:t>потешки</a:t>
            </a:r>
            <a:r>
              <a:rPr lang="ru-RU" sz="1700" i="1" dirty="0" smtClean="0"/>
              <a:t>», скороговорки</a:t>
            </a:r>
            <a:r>
              <a:rPr lang="en-US" sz="1700" i="1" dirty="0" smtClean="0"/>
              <a:t>’’</a:t>
            </a:r>
            <a:r>
              <a:rPr lang="ru-RU" sz="1700" i="1" dirty="0" smtClean="0"/>
              <a:t> и т.д. </a:t>
            </a:r>
          </a:p>
          <a:p>
            <a:pPr>
              <a:buNone/>
            </a:pPr>
            <a:r>
              <a:rPr lang="ru-RU" sz="1700" dirty="0" smtClean="0"/>
              <a:t>Цель:</a:t>
            </a:r>
          </a:p>
          <a:p>
            <a:pPr>
              <a:buNone/>
            </a:pPr>
            <a:r>
              <a:rPr lang="ru-RU" sz="1800" dirty="0" smtClean="0"/>
              <a:t>развивают в детях нравственные качества, </a:t>
            </a:r>
            <a:endParaRPr lang="en-US" sz="1800" dirty="0" smtClean="0"/>
          </a:p>
          <a:p>
            <a:pPr>
              <a:buNone/>
            </a:pPr>
            <a:r>
              <a:rPr lang="ru-RU" sz="1800" dirty="0" smtClean="0"/>
              <a:t>доброту, щедрость, трудолюбие, правдивость.</a:t>
            </a:r>
            <a:endParaRPr lang="ru-RU" sz="1700" dirty="0"/>
          </a:p>
        </p:txBody>
      </p:sp>
      <p:pic>
        <p:nvPicPr>
          <p:cNvPr id="4" name="Рисунок 3" descr="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436096" y="1340768"/>
            <a:ext cx="3107440" cy="446193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57158" y="285728"/>
            <a:ext cx="8329642" cy="6311624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ru-RU" sz="1600" b="1" dirty="0" smtClean="0"/>
              <a:t>        </a:t>
            </a:r>
            <a:endParaRPr lang="ru-RU" sz="6400" dirty="0" smtClean="0"/>
          </a:p>
          <a:p>
            <a:pPr>
              <a:buNone/>
            </a:pPr>
            <a:r>
              <a:rPr lang="ru-RU" sz="6400" dirty="0" smtClean="0"/>
              <a:t> </a:t>
            </a:r>
            <a:r>
              <a:rPr lang="ru-RU" sz="6400" b="1" dirty="0" smtClean="0"/>
              <a:t>4.1Подвижные игры.</a:t>
            </a:r>
          </a:p>
          <a:p>
            <a:pPr>
              <a:buNone/>
            </a:pPr>
            <a:r>
              <a:rPr lang="ru-RU" sz="6400" dirty="0" smtClean="0"/>
              <a:t>,,</a:t>
            </a:r>
            <a:r>
              <a:rPr lang="ru-RU" sz="6400" b="1" i="1" dirty="0" smtClean="0"/>
              <a:t>Догонялки или салки’’ , </a:t>
            </a:r>
            <a:r>
              <a:rPr lang="en-US" sz="6400" b="1" i="1" dirty="0" smtClean="0"/>
              <a:t>,,</a:t>
            </a:r>
            <a:r>
              <a:rPr lang="ru-RU" sz="6400" b="1" i="1" dirty="0" smtClean="0"/>
              <a:t>Жизнь</a:t>
            </a:r>
            <a:r>
              <a:rPr lang="en-US" sz="6400" b="1" i="1" dirty="0" smtClean="0"/>
              <a:t> </a:t>
            </a:r>
            <a:r>
              <a:rPr lang="ru-RU" sz="6400" b="1" i="1" dirty="0" smtClean="0"/>
              <a:t>в лесу</a:t>
            </a:r>
            <a:r>
              <a:rPr lang="en-US" sz="6400" b="1" i="1" dirty="0" smtClean="0"/>
              <a:t>’’</a:t>
            </a:r>
            <a:r>
              <a:rPr lang="ru-RU" sz="6400" b="1" i="1" dirty="0" smtClean="0"/>
              <a:t>,</a:t>
            </a:r>
            <a:r>
              <a:rPr lang="en-US" sz="6400" b="1" i="1" dirty="0" smtClean="0"/>
              <a:t>,,</a:t>
            </a:r>
            <a:r>
              <a:rPr lang="ru-RU" sz="6400" b="1" i="1" dirty="0" smtClean="0"/>
              <a:t>Театр теней</a:t>
            </a:r>
            <a:r>
              <a:rPr lang="en-US" sz="6400" b="1" i="1" dirty="0" smtClean="0"/>
              <a:t>’’ </a:t>
            </a:r>
            <a:r>
              <a:rPr lang="ru-RU" sz="6400" b="1" i="1" dirty="0" smtClean="0"/>
              <a:t>и т. д.</a:t>
            </a:r>
          </a:p>
          <a:p>
            <a:pPr>
              <a:buNone/>
            </a:pPr>
            <a:r>
              <a:rPr lang="ru-RU" sz="6400" dirty="0" smtClean="0"/>
              <a:t>Цель: </a:t>
            </a:r>
          </a:p>
          <a:p>
            <a:pPr>
              <a:buNone/>
            </a:pPr>
            <a:r>
              <a:rPr lang="en-US" sz="6400" dirty="0" err="1" smtClean="0"/>
              <a:t>способствуют</a:t>
            </a:r>
            <a:r>
              <a:rPr lang="en-US" sz="6400" dirty="0" smtClean="0"/>
              <a:t> </a:t>
            </a:r>
            <a:r>
              <a:rPr lang="en-US" sz="6400" dirty="0" err="1" smtClean="0"/>
              <a:t>воспитанию</a:t>
            </a:r>
            <a:r>
              <a:rPr lang="en-US" sz="6400" dirty="0" smtClean="0"/>
              <a:t> </a:t>
            </a:r>
            <a:r>
              <a:rPr lang="en-US" sz="6400" dirty="0" err="1" smtClean="0"/>
              <a:t>сообразительности</a:t>
            </a:r>
            <a:r>
              <a:rPr lang="en-US" sz="6400" dirty="0" smtClean="0"/>
              <a:t>, </a:t>
            </a:r>
            <a:r>
              <a:rPr lang="en-US" sz="6400" dirty="0" err="1" smtClean="0"/>
              <a:t>наблюдательности</a:t>
            </a:r>
            <a:r>
              <a:rPr lang="en-US" sz="6400" dirty="0" smtClean="0"/>
              <a:t>, </a:t>
            </a:r>
            <a:r>
              <a:rPr lang="en-US" sz="6400" dirty="0" err="1" smtClean="0"/>
              <a:t>внимания</a:t>
            </a:r>
            <a:r>
              <a:rPr lang="ru-RU" sz="6400" dirty="0" smtClean="0"/>
              <a:t>, </a:t>
            </a:r>
            <a:r>
              <a:rPr lang="en-US" sz="6400" dirty="0" err="1" smtClean="0"/>
              <a:t>воображения</a:t>
            </a:r>
            <a:r>
              <a:rPr lang="en-US" sz="6400" dirty="0" smtClean="0"/>
              <a:t>, </a:t>
            </a:r>
            <a:r>
              <a:rPr lang="en-US" sz="6400" dirty="0" err="1" smtClean="0"/>
              <a:t>развитию</a:t>
            </a:r>
            <a:r>
              <a:rPr lang="en-US" sz="6400" dirty="0" smtClean="0"/>
              <a:t> </a:t>
            </a:r>
            <a:r>
              <a:rPr lang="en-US" sz="6400" dirty="0" err="1" smtClean="0"/>
              <a:t>положительных</a:t>
            </a:r>
            <a:r>
              <a:rPr lang="en-US" sz="6400" dirty="0" smtClean="0"/>
              <a:t> </a:t>
            </a:r>
            <a:r>
              <a:rPr lang="en-US" sz="6400" dirty="0" err="1" smtClean="0"/>
              <a:t>качеств</a:t>
            </a:r>
            <a:r>
              <a:rPr lang="en-US" sz="6400" dirty="0" smtClean="0"/>
              <a:t>.</a:t>
            </a:r>
            <a:r>
              <a:rPr lang="ru-RU" sz="6400" dirty="0" smtClean="0"/>
              <a:t>, а также </a:t>
            </a:r>
            <a:r>
              <a:rPr lang="en-US" sz="6400" dirty="0" err="1" smtClean="0"/>
              <a:t>помогают</a:t>
            </a:r>
            <a:r>
              <a:rPr lang="en-US" sz="6400" dirty="0" smtClean="0"/>
              <a:t> </a:t>
            </a:r>
            <a:r>
              <a:rPr lang="en-US" sz="6400" dirty="0" err="1" smtClean="0"/>
              <a:t>устранить</a:t>
            </a:r>
            <a:r>
              <a:rPr lang="en-US" sz="6400" dirty="0" smtClean="0"/>
              <a:t> </a:t>
            </a:r>
            <a:r>
              <a:rPr lang="en-US" sz="6400" dirty="0" err="1" smtClean="0"/>
              <a:t>неуверенность</a:t>
            </a:r>
            <a:r>
              <a:rPr lang="en-US" sz="6400" dirty="0" smtClean="0"/>
              <a:t> в </a:t>
            </a:r>
            <a:r>
              <a:rPr lang="en-US" sz="6400" dirty="0" err="1" smtClean="0"/>
              <a:t>своих</a:t>
            </a:r>
            <a:r>
              <a:rPr lang="en-US" sz="6400" dirty="0" smtClean="0"/>
              <a:t> </a:t>
            </a:r>
            <a:r>
              <a:rPr lang="en-US" sz="6400" dirty="0" err="1" smtClean="0"/>
              <a:t>силах</a:t>
            </a:r>
            <a:r>
              <a:rPr lang="en-US" sz="6400" dirty="0" smtClean="0"/>
              <a:t>, </a:t>
            </a:r>
            <a:r>
              <a:rPr lang="en-US" sz="6400" dirty="0" err="1" smtClean="0"/>
              <a:t>застенчивость</a:t>
            </a:r>
            <a:r>
              <a:rPr lang="en-US" sz="6400" dirty="0" smtClean="0"/>
              <a:t>, </a:t>
            </a:r>
            <a:r>
              <a:rPr lang="en-US" sz="6400" dirty="0" err="1" smtClean="0"/>
              <a:t>робость</a:t>
            </a:r>
            <a:r>
              <a:rPr lang="ru-RU" sz="6400" dirty="0" smtClean="0"/>
              <a:t>, а также доброжелательное отношение к сверстникам.</a:t>
            </a:r>
            <a:endParaRPr lang="en-US" sz="6400" dirty="0" smtClean="0"/>
          </a:p>
          <a:p>
            <a:pPr>
              <a:buNone/>
            </a:pPr>
            <a:r>
              <a:rPr lang="ru-RU" sz="6400" b="1" dirty="0" smtClean="0"/>
              <a:t>4.2 Дидактические игры.</a:t>
            </a:r>
          </a:p>
          <a:p>
            <a:pPr>
              <a:buNone/>
            </a:pPr>
            <a:r>
              <a:rPr lang="ru-RU" sz="6400" b="1" dirty="0" smtClean="0"/>
              <a:t>      </a:t>
            </a:r>
            <a:r>
              <a:rPr lang="ru-RU" sz="6400" b="1" i="1" dirty="0" smtClean="0"/>
              <a:t>«НАЗОВИ ЛАСКОВО»</a:t>
            </a:r>
            <a:endParaRPr lang="ru-RU" sz="6400" i="1" dirty="0" smtClean="0"/>
          </a:p>
          <a:p>
            <a:pPr>
              <a:buNone/>
            </a:pPr>
            <a:r>
              <a:rPr lang="ru-RU" sz="6400" b="1" dirty="0" err="1" smtClean="0"/>
              <a:t>Цель:</a:t>
            </a:r>
            <a:r>
              <a:rPr lang="ru-RU" sz="6400" dirty="0" err="1" smtClean="0"/>
              <a:t>.Воспитывать</a:t>
            </a:r>
            <a:r>
              <a:rPr lang="ru-RU" sz="6400" dirty="0" smtClean="0"/>
              <a:t> дружелюбие, ласковость, нежность.</a:t>
            </a:r>
          </a:p>
          <a:p>
            <a:pPr>
              <a:buNone/>
            </a:pPr>
            <a:r>
              <a:rPr lang="ru-RU" sz="6400" b="1" dirty="0" smtClean="0"/>
              <a:t>      «</a:t>
            </a:r>
            <a:r>
              <a:rPr lang="ru-RU" sz="6400" b="1" i="1" dirty="0" smtClean="0"/>
              <a:t>КРУГ ЖЕЛАНИЙ»</a:t>
            </a:r>
            <a:endParaRPr lang="ru-RU" sz="6400" i="1" dirty="0" smtClean="0"/>
          </a:p>
          <a:p>
            <a:pPr>
              <a:buNone/>
            </a:pPr>
            <a:r>
              <a:rPr lang="ru-RU" sz="6400" b="1" dirty="0" smtClean="0"/>
              <a:t>Цель:</a:t>
            </a:r>
          </a:p>
          <a:p>
            <a:pPr>
              <a:buNone/>
            </a:pPr>
            <a:r>
              <a:rPr lang="ru-RU" sz="6400" dirty="0" smtClean="0"/>
              <a:t>Воспитывать миролюбие, твердое желание творить добро.</a:t>
            </a:r>
          </a:p>
          <a:p>
            <a:pPr>
              <a:buNone/>
            </a:pPr>
            <a:r>
              <a:rPr lang="ru-RU" sz="6400" b="1" dirty="0" smtClean="0"/>
              <a:t>      «</a:t>
            </a:r>
            <a:r>
              <a:rPr lang="ru-RU" sz="6400" b="1" i="1" dirty="0" smtClean="0"/>
              <a:t>ДОБРО — ЗЛО»</a:t>
            </a:r>
            <a:endParaRPr lang="ru-RU" sz="6400" i="1" dirty="0" smtClean="0"/>
          </a:p>
          <a:p>
            <a:pPr>
              <a:buNone/>
            </a:pPr>
            <a:r>
              <a:rPr lang="ru-RU" sz="6400" b="1" dirty="0" smtClean="0"/>
              <a:t>Цель:</a:t>
            </a:r>
            <a:r>
              <a:rPr lang="ru-RU" sz="6400" dirty="0" smtClean="0"/>
              <a:t> </a:t>
            </a:r>
          </a:p>
          <a:p>
            <a:pPr>
              <a:buNone/>
            </a:pPr>
            <a:r>
              <a:rPr lang="ru-RU" sz="6400" dirty="0" smtClean="0"/>
              <a:t>Воспитывать </a:t>
            </a:r>
            <a:r>
              <a:rPr lang="ru-RU" sz="6400" dirty="0" err="1" smtClean="0"/>
              <a:t>мирность</a:t>
            </a:r>
            <a:r>
              <a:rPr lang="ru-RU" sz="6400" dirty="0" smtClean="0"/>
              <a:t>, дружелюбие, взаимопомощь и согласие.</a:t>
            </a:r>
          </a:p>
          <a:p>
            <a:pPr>
              <a:buNone/>
            </a:pPr>
            <a:r>
              <a:rPr lang="en-US" sz="6400" dirty="0" smtClean="0"/>
              <a:t> </a:t>
            </a:r>
            <a:r>
              <a:rPr lang="ru-RU" sz="6400" b="1" i="1" dirty="0" smtClean="0"/>
              <a:t>4.3 сюжетно-ролевые игры </a:t>
            </a:r>
            <a:r>
              <a:rPr lang="en-US" sz="6400" b="1" i="1" dirty="0" smtClean="0"/>
              <a:t>,,</a:t>
            </a:r>
            <a:r>
              <a:rPr lang="ru-RU" sz="6400" b="1" i="1" dirty="0" smtClean="0"/>
              <a:t>Семья</a:t>
            </a:r>
            <a:r>
              <a:rPr lang="en-US" sz="6400" b="1" i="1" dirty="0" smtClean="0"/>
              <a:t>’’</a:t>
            </a:r>
            <a:r>
              <a:rPr lang="ru-RU" sz="6400" b="1" i="1" dirty="0" smtClean="0"/>
              <a:t>, </a:t>
            </a:r>
            <a:r>
              <a:rPr lang="en-US" sz="6400" b="1" i="1" dirty="0" smtClean="0"/>
              <a:t>,,’</a:t>
            </a:r>
            <a:r>
              <a:rPr lang="ru-RU" sz="6400" b="1" i="1" dirty="0" smtClean="0"/>
              <a:t> Магазин</a:t>
            </a:r>
            <a:r>
              <a:rPr lang="en-US" sz="6400" b="1" i="1" dirty="0" smtClean="0"/>
              <a:t>’’</a:t>
            </a:r>
            <a:r>
              <a:rPr lang="ru-RU" sz="6400" b="1" i="1" dirty="0" smtClean="0"/>
              <a:t>,</a:t>
            </a:r>
            <a:r>
              <a:rPr lang="en-US" sz="6400" b="1" i="1" dirty="0" smtClean="0"/>
              <a:t> ,,</a:t>
            </a:r>
            <a:r>
              <a:rPr lang="ru-RU" sz="6400" b="1" i="1" dirty="0" smtClean="0"/>
              <a:t> Парикмахерская </a:t>
            </a:r>
            <a:r>
              <a:rPr lang="en-US" sz="6400" b="1" i="1" dirty="0" smtClean="0"/>
              <a:t>’’</a:t>
            </a:r>
            <a:r>
              <a:rPr lang="ru-RU" sz="6400" b="1" i="1" dirty="0" smtClean="0"/>
              <a:t>, </a:t>
            </a:r>
          </a:p>
          <a:p>
            <a:pPr>
              <a:buNone/>
            </a:pPr>
            <a:r>
              <a:rPr lang="en-US" sz="6400" b="1" i="1" dirty="0" smtClean="0"/>
              <a:t>,, </a:t>
            </a:r>
            <a:r>
              <a:rPr lang="ru-RU" sz="6400" b="1" i="1" dirty="0" smtClean="0"/>
              <a:t>Больница</a:t>
            </a:r>
            <a:r>
              <a:rPr lang="en-US" sz="6400" b="1" i="1" dirty="0" smtClean="0"/>
              <a:t>’’</a:t>
            </a:r>
            <a:endParaRPr lang="ru-RU" sz="6400" b="1" i="1" dirty="0" smtClean="0"/>
          </a:p>
          <a:p>
            <a:pPr>
              <a:buNone/>
            </a:pPr>
            <a:r>
              <a:rPr lang="ru-RU" sz="6400" dirty="0" smtClean="0"/>
              <a:t>Цель:</a:t>
            </a:r>
          </a:p>
          <a:p>
            <a:pPr>
              <a:buNone/>
            </a:pPr>
            <a:r>
              <a:rPr lang="ru-RU" sz="6400" dirty="0" smtClean="0"/>
              <a:t>Воспитанию нежности, заботливого отношения к маленьким и слабым, чуткости, доброжелательности изготовление поделок.</a:t>
            </a:r>
          </a:p>
          <a:p>
            <a:pPr>
              <a:buNone/>
            </a:pPr>
            <a:r>
              <a:rPr lang="ru-RU" sz="6400" b="1" i="1" dirty="0" smtClean="0"/>
              <a:t> «Необычный гость»</a:t>
            </a:r>
          </a:p>
          <a:p>
            <a:pPr>
              <a:buNone/>
            </a:pPr>
            <a:r>
              <a:rPr lang="ru-RU" sz="6400" dirty="0" smtClean="0"/>
              <a:t>Цель: </a:t>
            </a:r>
          </a:p>
          <a:p>
            <a:pPr>
              <a:buNone/>
            </a:pPr>
            <a:r>
              <a:rPr lang="ru-RU" sz="6400" dirty="0" smtClean="0"/>
              <a:t>Воспитывать чувство уважения к другим, к себе; чувство гостеприимства .</a:t>
            </a:r>
          </a:p>
          <a:p>
            <a:pPr>
              <a:buNone/>
            </a:pPr>
            <a:endParaRPr lang="ru-RU" sz="6400" b="1" i="1" dirty="0" smtClean="0"/>
          </a:p>
          <a:p>
            <a:pPr>
              <a:buNone/>
            </a:pPr>
            <a:endParaRPr lang="ru-RU" sz="6400" b="1" i="1" dirty="0" smtClean="0"/>
          </a:p>
          <a:p>
            <a:pPr>
              <a:buNone/>
            </a:pPr>
            <a:endParaRPr lang="ru-RU" sz="6400" b="1" i="1" dirty="0" smtClean="0"/>
          </a:p>
          <a:p>
            <a:pPr>
              <a:buNone/>
            </a:pPr>
            <a:endParaRPr lang="ru-RU" sz="6400" b="1" i="1" dirty="0" smtClean="0"/>
          </a:p>
          <a:p>
            <a:pPr>
              <a:buNone/>
            </a:pPr>
            <a:endParaRPr lang="ru-RU" sz="6400" b="1" i="1" dirty="0" smtClean="0"/>
          </a:p>
          <a:p>
            <a:pPr>
              <a:buNone/>
            </a:pPr>
            <a:endParaRPr lang="ru-RU" sz="6400" b="1" i="1" dirty="0" smtClean="0"/>
          </a:p>
          <a:p>
            <a:pPr>
              <a:buNone/>
            </a:pPr>
            <a:endParaRPr lang="ru-RU" sz="6400" b="1" i="1" dirty="0" smtClean="0"/>
          </a:p>
          <a:p>
            <a:pPr>
              <a:buNone/>
            </a:pPr>
            <a:endParaRPr lang="ru-RU" sz="3500" b="1" i="1" dirty="0" smtClean="0"/>
          </a:p>
          <a:p>
            <a:pPr>
              <a:buNone/>
            </a:pPr>
            <a:endParaRPr lang="ru-RU" sz="2800" b="1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dirty="0" smtClean="0"/>
              <a:t/>
            </a:r>
            <a:br>
              <a:rPr lang="ru-RU" sz="1800" dirty="0" smtClean="0"/>
            </a:br>
            <a:endParaRPr lang="ru-RU" sz="18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95536" y="332656"/>
            <a:ext cx="8291264" cy="5687144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1800" b="1" i="1" dirty="0" smtClean="0"/>
              <a:t>   </a:t>
            </a:r>
            <a:r>
              <a:rPr lang="ru-RU" sz="1700" b="1" dirty="0" smtClean="0"/>
              <a:t>5. Праздники</a:t>
            </a:r>
          </a:p>
          <a:p>
            <a:pPr>
              <a:buNone/>
            </a:pPr>
            <a:r>
              <a:rPr lang="en-US" sz="1700" b="1" i="1" dirty="0" smtClean="0"/>
              <a:t>,,</a:t>
            </a:r>
            <a:r>
              <a:rPr lang="ru-RU" sz="1700" b="1" i="1" dirty="0" smtClean="0"/>
              <a:t>Осень – золотая пора.</a:t>
            </a:r>
            <a:r>
              <a:rPr lang="en-US" sz="1700" b="1" i="1" dirty="0" smtClean="0"/>
              <a:t>’’</a:t>
            </a:r>
            <a:endParaRPr lang="ru-RU" sz="1700" b="1" i="1" dirty="0" smtClean="0"/>
          </a:p>
          <a:p>
            <a:pPr>
              <a:buNone/>
            </a:pPr>
            <a:r>
              <a:rPr lang="en-US" sz="1700" b="1" i="1" dirty="0" smtClean="0"/>
              <a:t>,,</a:t>
            </a:r>
            <a:r>
              <a:rPr lang="ru-RU" sz="1700" b="1" i="1" dirty="0" smtClean="0"/>
              <a:t>Мама милая моя, лучше всех ты для меня</a:t>
            </a:r>
            <a:r>
              <a:rPr lang="en-US" sz="1700" b="1" i="1" dirty="0" smtClean="0"/>
              <a:t>’’</a:t>
            </a:r>
            <a:r>
              <a:rPr lang="ru-RU" sz="1700" b="1" i="1" dirty="0" smtClean="0"/>
              <a:t>.</a:t>
            </a:r>
          </a:p>
          <a:p>
            <a:pPr>
              <a:buNone/>
            </a:pPr>
            <a:r>
              <a:rPr lang="en-US" sz="1700" b="1" i="1" dirty="0" smtClean="0"/>
              <a:t>,,</a:t>
            </a:r>
            <a:r>
              <a:rPr lang="ru-RU" sz="1700" b="1" i="1" dirty="0" smtClean="0"/>
              <a:t>День защитника Отечества.</a:t>
            </a:r>
            <a:r>
              <a:rPr lang="en-US" sz="1700" b="1" i="1" dirty="0" smtClean="0"/>
              <a:t>’’</a:t>
            </a:r>
            <a:endParaRPr lang="ru-RU" sz="1700" b="1" i="1" dirty="0" smtClean="0"/>
          </a:p>
          <a:p>
            <a:pPr>
              <a:buNone/>
            </a:pPr>
            <a:r>
              <a:rPr lang="en-US" sz="1700" b="1" i="1" dirty="0" smtClean="0"/>
              <a:t>.,,</a:t>
            </a:r>
            <a:r>
              <a:rPr lang="ru-RU" sz="1700" b="1" i="1" dirty="0" smtClean="0"/>
              <a:t>День победы 9 мая.</a:t>
            </a:r>
            <a:r>
              <a:rPr lang="en-US" sz="1700" b="1" i="1" dirty="0" smtClean="0"/>
              <a:t>’’</a:t>
            </a:r>
          </a:p>
          <a:p>
            <a:pPr>
              <a:buNone/>
            </a:pPr>
            <a:r>
              <a:rPr lang="ru-RU" sz="1700" dirty="0" smtClean="0"/>
              <a:t>Цель: воспитывают чувство товарищества, любовь к природе и родной земле, к родным. Уважения к защитникам Отечества и ветеранам.</a:t>
            </a:r>
          </a:p>
          <a:p>
            <a:pPr>
              <a:buNone/>
            </a:pPr>
            <a:endParaRPr lang="ru-RU" sz="1700" dirty="0" smtClean="0"/>
          </a:p>
          <a:p>
            <a:pPr>
              <a:buNone/>
            </a:pPr>
            <a:r>
              <a:rPr lang="ru-RU" sz="1700" dirty="0" smtClean="0"/>
              <a:t> </a:t>
            </a:r>
            <a:r>
              <a:rPr lang="ru-RU" sz="1700" b="1" dirty="0" smtClean="0"/>
              <a:t>6. Акция :</a:t>
            </a:r>
          </a:p>
          <a:p>
            <a:pPr>
              <a:buNone/>
            </a:pPr>
            <a:r>
              <a:rPr lang="ru-RU" sz="1700" b="1" i="1" dirty="0" smtClean="0"/>
              <a:t>Акция ,, Вспомни о друге, который долго болеет’’</a:t>
            </a:r>
          </a:p>
          <a:p>
            <a:pPr>
              <a:buNone/>
            </a:pPr>
            <a:r>
              <a:rPr lang="ru-RU" sz="1700" b="1" i="1" dirty="0" smtClean="0"/>
              <a:t>Акция “Как сохранить здоровье</a:t>
            </a:r>
            <a:r>
              <a:rPr lang="en-US" sz="1700" b="1" i="1" dirty="0" smtClean="0"/>
              <a:t>’’</a:t>
            </a:r>
            <a:endParaRPr lang="ru-RU" sz="1700" b="1" i="1" dirty="0" smtClean="0"/>
          </a:p>
          <a:p>
            <a:pPr>
              <a:buNone/>
            </a:pPr>
            <a:r>
              <a:rPr lang="en-US" sz="1700" b="1" i="1" dirty="0" smtClean="0"/>
              <a:t>Акция “Милосердие”</a:t>
            </a:r>
            <a:endParaRPr lang="ru-RU" sz="1700" b="1" i="1" dirty="0" smtClean="0"/>
          </a:p>
          <a:p>
            <a:pPr>
              <a:buNone/>
            </a:pPr>
            <a:r>
              <a:rPr lang="ru-RU" sz="1700" b="1" i="1" dirty="0" smtClean="0"/>
              <a:t>Акция </a:t>
            </a:r>
            <a:r>
              <a:rPr lang="en-US" sz="1700" b="1" i="1" dirty="0" smtClean="0"/>
              <a:t>,,</a:t>
            </a:r>
            <a:r>
              <a:rPr lang="ru-RU" sz="1700" b="1" i="1" dirty="0" smtClean="0"/>
              <a:t>Каждой птице свой дом</a:t>
            </a:r>
            <a:r>
              <a:rPr lang="en-US" sz="1700" b="1" i="1" dirty="0" smtClean="0"/>
              <a:t>’’</a:t>
            </a:r>
            <a:endParaRPr lang="ru-RU" sz="1700" b="1" i="1" dirty="0" smtClean="0"/>
          </a:p>
          <a:p>
            <a:pPr>
              <a:buNone/>
            </a:pPr>
            <a:r>
              <a:rPr lang="ru-RU" sz="1700" b="1" i="1" dirty="0" smtClean="0"/>
              <a:t>Акции “Люблю тебя, мой край родной” </a:t>
            </a:r>
          </a:p>
          <a:p>
            <a:pPr>
              <a:buNone/>
            </a:pPr>
            <a:r>
              <a:rPr lang="ru-RU" sz="1700" b="1" i="1" dirty="0" smtClean="0"/>
              <a:t>Акция “Патриот” </a:t>
            </a:r>
          </a:p>
          <a:p>
            <a:pPr>
              <a:buNone/>
            </a:pPr>
            <a:r>
              <a:rPr lang="ru-RU" sz="1700" dirty="0" smtClean="0"/>
              <a:t>Цель: Содействие в воспитании у детей и подростков чувства милосердия, доброты, сострадания;</a:t>
            </a:r>
            <a:br>
              <a:rPr lang="ru-RU" sz="1700" dirty="0" smtClean="0"/>
            </a:br>
            <a:r>
              <a:rPr lang="ru-RU" sz="1700" dirty="0" smtClean="0"/>
              <a:t>- Воспитание личной ответственности, трепетного отношения к животным и живой природе в целом</a:t>
            </a:r>
            <a:r>
              <a:rPr lang="ru-RU" sz="2000" dirty="0" smtClean="0"/>
              <a:t>.</a:t>
            </a:r>
            <a:endParaRPr lang="ru-RU" sz="1900" dirty="0"/>
          </a:p>
        </p:txBody>
      </p:sp>
      <p:pic>
        <p:nvPicPr>
          <p:cNvPr id="6" name="Рисунок 5" descr="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64088" y="2492896"/>
            <a:ext cx="3227851" cy="2088232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352</TotalTime>
  <Words>940</Words>
  <Application>Microsoft Office PowerPoint</Application>
  <PresentationFormat>Экран (4:3)</PresentationFormat>
  <Paragraphs>130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Справедливость</vt:lpstr>
      <vt:lpstr>Презентация группы «Искорка» на тему:«Духовно-нравственное воспитание детей  3-4 лет» </vt:lpstr>
      <vt:lpstr>Слайд 2</vt:lpstr>
      <vt:lpstr>Слайд 3</vt:lpstr>
      <vt:lpstr>Методы, формы и приёмы</vt:lpstr>
      <vt:lpstr>Слайд 5</vt:lpstr>
      <vt:lpstr>Слайд 6</vt:lpstr>
      <vt:lpstr>Слайд 7</vt:lpstr>
      <vt:lpstr>Слайд 8</vt:lpstr>
      <vt:lpstr> </vt:lpstr>
      <vt:lpstr>Слайд 10</vt:lpstr>
      <vt:lpstr>                                           Предложения .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группы «Искорка» на тему:«Духовно-нравственное воспитание детей  3-4 лет» </dc:title>
  <cp:lastModifiedBy>RePack by SPecialiST</cp:lastModifiedBy>
  <cp:revision>11</cp:revision>
  <dcterms:modified xsi:type="dcterms:W3CDTF">2017-10-08T14:07:36Z</dcterms:modified>
</cp:coreProperties>
</file>