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color1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C8C1C9"/>
              </a:clrFrom>
              <a:clrTo>
                <a:srgbClr val="C8C1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71414"/>
            <a:ext cx="8786874" cy="2000264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6129d_c2d0151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5474626"/>
            <a:ext cx="1857356" cy="1181743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71406" y="71414"/>
            <a:ext cx="9001188" cy="671517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1DAC0-2942-4506-ABB7-FEE7075E718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2304256"/>
          </a:xfrm>
        </p:spPr>
        <p:txBody>
          <a:bodyPr/>
          <a:lstStyle/>
          <a:p>
            <a:r>
              <a:rPr lang="ru-RU" dirty="0" smtClean="0"/>
              <a:t>Открытое занятия по развитию сенсорного восприятия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«Урожай для Мишки»</a:t>
            </a:r>
          </a:p>
          <a:p>
            <a:pPr algn="l"/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Составила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ГУЗ ТОСДР №1</a:t>
            </a: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Антипова Е.В.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936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Помогаю Юле собирать </a:t>
            </a:r>
            <a:br>
              <a:rPr lang="ru-RU" dirty="0" smtClean="0"/>
            </a:br>
            <a:r>
              <a:rPr lang="ru-RU" dirty="0" smtClean="0"/>
              <a:t>шишки и желуди</a:t>
            </a:r>
            <a:endParaRPr lang="ru-RU" dirty="0"/>
          </a:p>
        </p:txBody>
      </p:sp>
      <p:pic>
        <p:nvPicPr>
          <p:cNvPr id="5" name="Содержимое 4" descr="P100049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4030675" cy="5374234"/>
          </a:xfrm>
        </p:spPr>
      </p:pic>
      <p:pic>
        <p:nvPicPr>
          <p:cNvPr id="6" name="Содержимое 5" descr="P1000497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60648"/>
            <a:ext cx="3394472" cy="4525963"/>
          </a:xfrm>
        </p:spPr>
      </p:pic>
    </p:spTree>
  </p:cSld>
  <p:clrMapOvr>
    <a:masterClrMapping/>
  </p:clrMapOvr>
  <p:transition spd="slow" advTm="9750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dirty="0" smtClean="0"/>
              <a:t>А сейчас мы пойдем за стол и все посидим, отдохнем вместе с Мишей, он уже устал. </a:t>
            </a:r>
            <a:endParaRPr lang="ru-RU" dirty="0"/>
          </a:p>
        </p:txBody>
      </p:sp>
      <p:pic>
        <p:nvPicPr>
          <p:cNvPr id="5" name="Содержимое 4" descr="P100050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4038600" cy="3028950"/>
          </a:xfrm>
        </p:spPr>
      </p:pic>
      <p:pic>
        <p:nvPicPr>
          <p:cNvPr id="6" name="Содержимое 5" descr="P100051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slow" advTm="10514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Миша будет отдыхать, мы с тобой поможем ему разобрать его «урожай» по ведерочкам. В маленькое ведро мы положим желуди. А в большие, - шишки. ( </a:t>
            </a:r>
            <a:r>
              <a:rPr lang="ru-RU" sz="2400" dirty="0" smtClean="0"/>
              <a:t>Все действия выполняются с помощью моей руки)</a:t>
            </a:r>
            <a:endParaRPr lang="ru-RU" sz="3200" dirty="0"/>
          </a:p>
        </p:txBody>
      </p:sp>
      <p:pic>
        <p:nvPicPr>
          <p:cNvPr id="7" name="Содержимое 6" descr="P100051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45024"/>
            <a:ext cx="4038600" cy="3028950"/>
          </a:xfrm>
        </p:spPr>
      </p:pic>
      <p:pic>
        <p:nvPicPr>
          <p:cNvPr id="8" name="Содержимое 7" descr="P100050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636912"/>
            <a:ext cx="4038600" cy="3028950"/>
          </a:xfrm>
        </p:spPr>
      </p:pic>
    </p:spTree>
  </p:cSld>
  <p:clrMapOvr>
    <a:masterClrMapping/>
  </p:clrMapOvr>
  <p:transition spd="slow" advTm="12886"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теперь, Юля,  мы покажем Мише, как мы умеем танцевать и петь песенки</a:t>
            </a:r>
            <a:endParaRPr lang="ru-RU" sz="3200" dirty="0"/>
          </a:p>
        </p:txBody>
      </p:sp>
      <p:pic>
        <p:nvPicPr>
          <p:cNvPr id="5" name="Содержимое 4" descr="P100049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122908"/>
            <a:ext cx="4447642" cy="3335731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08104" y="3068961"/>
            <a:ext cx="3178696" cy="180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Встаем,  идем в центр зала танцуем и поем</a:t>
            </a:r>
            <a:endParaRPr lang="ru-RU" dirty="0"/>
          </a:p>
        </p:txBody>
      </p:sp>
    </p:spTree>
  </p:cSld>
  <p:clrMapOvr>
    <a:masterClrMapping/>
  </p:clrMapOvr>
  <p:transition spd="slow" advTm="9547"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Поем песенку «Наши пальчики»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P100050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3891686" cy="51889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80526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</a:p>
          <a:p>
            <a:endParaRPr lang="ru-RU" sz="56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Мои пальчики расскажут,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Все умеют, все покажут. 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i="1" dirty="0" smtClean="0">
                <a:solidFill>
                  <a:srgbClr val="FF0000"/>
                </a:solidFill>
              </a:rPr>
              <a:t>Поворачиваем ручки попеременно ладошками вверх и вниз.</a:t>
            </a:r>
            <a:endParaRPr lang="ru-RU" sz="56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Пять их на моей руке</a:t>
            </a:r>
            <a:r>
              <a:rPr lang="ru-RU" sz="5600" b="1" dirty="0" smtClean="0">
                <a:solidFill>
                  <a:srgbClr val="FF0000"/>
                </a:solidFill>
              </a:rPr>
              <a:t>. </a:t>
            </a:r>
            <a:r>
              <a:rPr lang="ru-RU" sz="5600" b="1" i="1" dirty="0" smtClean="0">
                <a:solidFill>
                  <a:srgbClr val="FF0000"/>
                </a:solidFill>
              </a:rPr>
              <a:t>Сжимаем и разжимаем кулачки.</a:t>
            </a:r>
            <a:r>
              <a:rPr lang="ru-RU" sz="5600" b="1" dirty="0" smtClean="0"/>
              <a:t/>
            </a:r>
            <a:br>
              <a:rPr lang="ru-RU" sz="5600" b="1" dirty="0" smtClean="0"/>
            </a:br>
            <a:endParaRPr lang="ru-RU" sz="56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Все делать могут, Всегда помогут. </a:t>
            </a:r>
            <a:br>
              <a:rPr lang="ru-RU" sz="5600" b="1" dirty="0" smtClean="0"/>
            </a:br>
            <a:r>
              <a:rPr lang="ru-RU" sz="5600" b="1" i="1" dirty="0" smtClean="0">
                <a:solidFill>
                  <a:srgbClr val="FF0000"/>
                </a:solidFill>
              </a:rPr>
              <a:t>Попеременно ударяем кулак о кулак, и ладонь о ладонь.</a:t>
            </a:r>
            <a:r>
              <a:rPr lang="ru-RU" sz="5600" b="1" i="1" dirty="0" smtClean="0"/>
              <a:t/>
            </a:r>
            <a:br>
              <a:rPr lang="ru-RU" sz="5600" b="1" i="1" dirty="0" smtClean="0"/>
            </a:br>
            <a:endParaRPr lang="ru-RU" sz="56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Они на дудочке играют,</a:t>
            </a:r>
            <a:br>
              <a:rPr lang="ru-RU" sz="5600" b="1" dirty="0" smtClean="0"/>
            </a:br>
            <a:r>
              <a:rPr lang="ru-RU" sz="5600" b="1" dirty="0" smtClean="0"/>
              <a:t>Мячик бросают, </a:t>
            </a:r>
            <a:br>
              <a:rPr lang="ru-RU" sz="5600" b="1" dirty="0" smtClean="0"/>
            </a:br>
            <a:r>
              <a:rPr lang="ru-RU" sz="5600" b="1" dirty="0" smtClean="0"/>
              <a:t>Белье стирают, </a:t>
            </a:r>
            <a:br>
              <a:rPr lang="ru-RU" sz="5600" b="1" dirty="0" smtClean="0"/>
            </a:br>
            <a:r>
              <a:rPr lang="ru-RU" sz="5600" b="1" dirty="0" smtClean="0"/>
              <a:t>Пол подметают, </a:t>
            </a:r>
            <a:br>
              <a:rPr lang="ru-RU" sz="5600" b="1" dirty="0" smtClean="0"/>
            </a:br>
            <a:r>
              <a:rPr lang="ru-RU" sz="5600" b="1" dirty="0" smtClean="0"/>
              <a:t>Они считают, </a:t>
            </a:r>
            <a:br>
              <a:rPr lang="ru-RU" sz="5600" b="1" dirty="0" smtClean="0"/>
            </a:br>
            <a:r>
              <a:rPr lang="ru-RU" sz="5600" b="1" dirty="0" smtClean="0"/>
              <a:t>Щиплют, ласкают,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i="1" dirty="0" smtClean="0">
                <a:solidFill>
                  <a:srgbClr val="FF0000"/>
                </a:solidFill>
              </a:rPr>
              <a:t>Имитируем описываемые движения</a:t>
            </a:r>
            <a:endParaRPr lang="ru-RU" sz="56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/>
              <a:t>Всё успевают.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i="1" dirty="0" smtClean="0">
                <a:solidFill>
                  <a:srgbClr val="FF0000"/>
                </a:solidFill>
              </a:rPr>
              <a:t>Открываем ручки ладошками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i="1" dirty="0" smtClean="0">
                <a:solidFill>
                  <a:srgbClr val="FF0000"/>
                </a:solidFill>
              </a:rPr>
              <a:t> вверх.</a:t>
            </a:r>
            <a:r>
              <a:rPr lang="ru-RU" sz="5600" b="1" i="1" dirty="0" smtClean="0"/>
              <a:t/>
            </a:r>
            <a:br>
              <a:rPr lang="ru-RU" sz="5600" b="1" i="1" dirty="0" smtClean="0"/>
            </a:br>
            <a:endParaRPr lang="ru-RU" sz="56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3700" dirty="0" smtClean="0"/>
              <a:t/>
            </a:r>
            <a:br>
              <a:rPr lang="ru-RU" sz="3700" dirty="0" smtClean="0"/>
            </a:br>
            <a:endParaRPr lang="ru-RU" dirty="0"/>
          </a:p>
        </p:txBody>
      </p:sp>
    </p:spTree>
  </p:cSld>
  <p:clrMapOvr>
    <a:masterClrMapping/>
  </p:clrMapOvr>
  <p:transition spd="slow" advTm="13759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ransition spd="slow" advTm="30998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Программное содержание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 smtClean="0"/>
              <a:t> Учить выполнять взаимосвязанные прямые и обратные действия с предметами; раскладывать и собирать.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Учить ориентироваться в двух предметах контрастной величины (большой -маленький).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Развитие тактильного представления ребенка к предмету (желудь - гладкий, шишка - шершавая); стимулировать зрительный контакт между ребенком и воспитателем, выявить интерес ребенка к активному исследованию и выполнять данное поручение с помощью воспитателя.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Формирование и расширение активного и пассивного словаря (мишка, мягкий, пушистый, красивый), развивать знания о частях тела (глазки, уши, носик, лапки).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Стимулировать хватательный рефлекс и тонус мышц руки у ребенка с помощью различных тактильных способов: поглаживание, проведение пальчиком по частям тела, хватание, перекладывание, сжимание.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Tm="19563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Два ведра большое и маленькое одного цвета</a:t>
            </a:r>
          </a:p>
          <a:p>
            <a:r>
              <a:rPr lang="ru-RU" dirty="0" smtClean="0"/>
              <a:t>Шишки</a:t>
            </a:r>
          </a:p>
          <a:p>
            <a:r>
              <a:rPr lang="ru-RU" dirty="0" smtClean="0"/>
              <a:t>Желуди</a:t>
            </a:r>
          </a:p>
          <a:p>
            <a:r>
              <a:rPr lang="ru-RU" dirty="0" smtClean="0"/>
              <a:t>Корзинка</a:t>
            </a:r>
          </a:p>
          <a:p>
            <a:r>
              <a:rPr lang="ru-RU" dirty="0" smtClean="0"/>
              <a:t>Коробка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6662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</a:t>
            </a:r>
            <a:endParaRPr lang="ru-RU" dirty="0"/>
          </a:p>
        </p:txBody>
      </p:sp>
      <p:pic>
        <p:nvPicPr>
          <p:cNvPr id="4" name="Содержимое 3" descr="P100048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32656"/>
            <a:ext cx="6115507" cy="458663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5013176"/>
            <a:ext cx="8712968" cy="17281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 Кто к нам в гости пришел?  Да это же Миша! Посмотри, Юля,</a:t>
            </a:r>
          </a:p>
          <a:p>
            <a:pPr>
              <a:buNone/>
            </a:pPr>
            <a:r>
              <a:rPr lang="ru-RU" sz="3600" dirty="0" smtClean="0"/>
              <a:t> какой он красивый? 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0218"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у него глазки, ушки, лапки,  (потрогали, погладили, обвели</a:t>
            </a:r>
            <a:br>
              <a:rPr lang="ru-RU" dirty="0" smtClean="0"/>
            </a:br>
            <a:r>
              <a:rPr lang="ru-RU" dirty="0" smtClean="0"/>
              <a:t>пальчиком по частям тела Миши).</a:t>
            </a:r>
            <a:endParaRPr lang="ru-RU" dirty="0"/>
          </a:p>
        </p:txBody>
      </p:sp>
      <p:pic>
        <p:nvPicPr>
          <p:cNvPr id="5" name="Содержимое 4" descr="P100048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32856"/>
            <a:ext cx="4201584" cy="3151189"/>
          </a:xfrm>
        </p:spPr>
      </p:pic>
      <p:pic>
        <p:nvPicPr>
          <p:cNvPr id="6" name="Содержимое 5" descr="P100048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45024"/>
            <a:ext cx="4038600" cy="3028950"/>
          </a:xfrm>
        </p:spPr>
      </p:pic>
    </p:spTree>
  </p:cSld>
  <p:clrMapOvr>
    <a:masterClrMapping/>
  </p:clrMapOvr>
  <p:transition spd="slow" advTm="10109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3176"/>
            <a:ext cx="8229600" cy="201622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А посмотри. Юля, что он принес с собой в корзине? </a:t>
            </a:r>
            <a:br>
              <a:rPr lang="ru-RU" sz="2400" dirty="0" smtClean="0"/>
            </a:br>
            <a:r>
              <a:rPr lang="ru-RU" sz="2400" dirty="0" smtClean="0"/>
              <a:t>Да это же желуди да шишки!    </a:t>
            </a:r>
            <a:br>
              <a:rPr lang="ru-RU" sz="2400" dirty="0" smtClean="0"/>
            </a:br>
            <a:r>
              <a:rPr lang="ru-RU" sz="2400" dirty="0" smtClean="0"/>
              <a:t>Желуди у него маленькие, гладкие, а это шишки</a:t>
            </a:r>
            <a:br>
              <a:rPr lang="ru-RU" sz="2400" dirty="0" smtClean="0"/>
            </a:br>
            <a:r>
              <a:rPr lang="ru-RU" sz="2400" dirty="0" smtClean="0"/>
              <a:t> - большие и шероховатые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P100048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4664"/>
            <a:ext cx="4038600" cy="3028950"/>
          </a:xfrm>
        </p:spPr>
      </p:pic>
      <p:pic>
        <p:nvPicPr>
          <p:cNvPr id="6" name="Содержимое 5" descr="P100049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4038600" cy="3028950"/>
          </a:xfrm>
        </p:spPr>
      </p:pic>
    </p:spTree>
  </p:cSld>
  <p:clrMapOvr>
    <a:masterClrMapping/>
  </p:clrMapOvr>
  <p:transition spd="slow" advTm="10889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55679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На, потрогай их! Давай, Юля. С Мишей походим по лесу и еще насобираем </a:t>
            </a:r>
            <a:br>
              <a:rPr lang="ru-RU" sz="3200" dirty="0" smtClean="0"/>
            </a:br>
            <a:r>
              <a:rPr lang="ru-RU" sz="3200" dirty="0" smtClean="0"/>
              <a:t>шишек и желудей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Содержимое 4" descr="P100049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20688"/>
            <a:ext cx="4038600" cy="3028950"/>
          </a:xfrm>
        </p:spPr>
      </p:pic>
      <p:pic>
        <p:nvPicPr>
          <p:cNvPr id="6" name="Содержимое 5" descr="P100049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0"/>
            <a:ext cx="3752698" cy="5003597"/>
          </a:xfrm>
        </p:spPr>
      </p:pic>
    </p:spTree>
  </p:cSld>
  <p:clrMapOvr>
    <a:masterClrMapping/>
  </p:clrMapOvr>
  <p:transition spd="slow" advTm="10842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 время прогулки воспитатель читает стихотворение</a:t>
            </a:r>
            <a:endParaRPr lang="ru-RU" dirty="0"/>
          </a:p>
        </p:txBody>
      </p:sp>
      <p:pic>
        <p:nvPicPr>
          <p:cNvPr id="5" name="Содержимое 4" descr="P100049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«Миша косолапый по лесу идет </a:t>
            </a:r>
          </a:p>
          <a:p>
            <a:pPr>
              <a:buNone/>
            </a:pPr>
            <a:r>
              <a:rPr lang="ru-RU" dirty="0" smtClean="0"/>
              <a:t>Шишки собирает, в корзину их кладет.</a:t>
            </a:r>
          </a:p>
          <a:p>
            <a:pPr>
              <a:buNone/>
            </a:pPr>
            <a:r>
              <a:rPr lang="ru-RU" dirty="0" smtClean="0"/>
              <a:t>Шишка отскочила - прямо мишке в лоб!</a:t>
            </a:r>
          </a:p>
          <a:p>
            <a:pPr>
              <a:buNone/>
            </a:pPr>
            <a:r>
              <a:rPr lang="ru-RU" dirty="0" smtClean="0"/>
              <a:t>Миша рассердился и ногою – топ! </a:t>
            </a:r>
          </a:p>
          <a:p>
            <a:pPr>
              <a:buNone/>
            </a:pPr>
            <a:r>
              <a:rPr lang="ru-RU" dirty="0" smtClean="0"/>
              <a:t>(в этот момент шишки падают на пол)</a:t>
            </a:r>
            <a:endParaRPr lang="ru-RU" dirty="0"/>
          </a:p>
        </p:txBody>
      </p:sp>
    </p:spTree>
  </p:cSld>
  <p:clrMapOvr>
    <a:masterClrMapping/>
  </p:clrMapOvr>
  <p:transition spd="slow" advTm="11154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Вместе с воспитателем ребенок собирает «урожай» в корзину</a:t>
            </a:r>
            <a:endParaRPr lang="ru-RU" dirty="0"/>
          </a:p>
        </p:txBody>
      </p:sp>
      <p:pic>
        <p:nvPicPr>
          <p:cNvPr id="7" name="Содержимое 6" descr="P100049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8" name="Содержимое 7" descr="P100049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 spd="slow" advTm="10796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340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Открытое занятия по развитию сенсорного восприятия</vt:lpstr>
      <vt:lpstr>Программное содержание</vt:lpstr>
      <vt:lpstr>Оборудование</vt:lpstr>
      <vt:lpstr>Ход занятия</vt:lpstr>
      <vt:lpstr>Какие у него глазки, ушки, лапки,  (потрогали, погладили, обвели пальчиком по частям тела Миши).</vt:lpstr>
      <vt:lpstr>А посмотри. Юля, что он принес с собой в корзине?  Да это же желуди да шишки!     Желуди у него маленькие, гладкие, а это шишки  - большие и шероховатые </vt:lpstr>
      <vt:lpstr>На, потрогай их! Давай, Юля. С Мишей походим по лесу и еще насобираем  шишек и желудей </vt:lpstr>
      <vt:lpstr>Во время прогулки воспитатель читает стихотворение</vt:lpstr>
      <vt:lpstr>Вместе с воспитателем ребенок собирает «урожай» в корзину</vt:lpstr>
      <vt:lpstr>Помогаю Юле собирать  шишки и желуди</vt:lpstr>
      <vt:lpstr>А сейчас мы пойдем за стол и все посидим, отдохнем вместе с Мишей, он уже устал. </vt:lpstr>
      <vt:lpstr>Миша будет отдыхать, мы с тобой поможем ему разобрать его «урожай» по ведерочкам. В маленькое ведро мы положим желуди. А в большие, - шишки. ( Все действия выполняются с помощью моей руки)</vt:lpstr>
      <vt:lpstr>А теперь, Юля,  мы покажем Мише, как мы умеем танцевать и петь песенки</vt:lpstr>
      <vt:lpstr>Поем песенку «Наши пальчики»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15</cp:revision>
  <dcterms:created xsi:type="dcterms:W3CDTF">2013-03-16T18:01:09Z</dcterms:created>
  <dcterms:modified xsi:type="dcterms:W3CDTF">2017-10-10T13:49:42Z</dcterms:modified>
</cp:coreProperties>
</file>