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sldIdLst>
    <p:sldId id="256" r:id="rId2"/>
    <p:sldId id="276" r:id="rId3"/>
    <p:sldId id="280" r:id="rId4"/>
    <p:sldId id="257" r:id="rId5"/>
    <p:sldId id="277" r:id="rId6"/>
    <p:sldId id="258" r:id="rId7"/>
    <p:sldId id="259" r:id="rId8"/>
    <p:sldId id="260" r:id="rId9"/>
    <p:sldId id="261" r:id="rId10"/>
    <p:sldId id="262" r:id="rId11"/>
    <p:sldId id="269" r:id="rId12"/>
    <p:sldId id="264" r:id="rId13"/>
    <p:sldId id="265" r:id="rId14"/>
    <p:sldId id="266" r:id="rId15"/>
    <p:sldId id="279" r:id="rId16"/>
    <p:sldId id="272" r:id="rId17"/>
    <p:sldId id="273" r:id="rId18"/>
    <p:sldId id="270" r:id="rId19"/>
    <p:sldId id="271" r:id="rId20"/>
    <p:sldId id="274" r:id="rId21"/>
    <p:sldId id="281" r:id="rId22"/>
    <p:sldId id="267" r:id="rId23"/>
    <p:sldId id="282" r:id="rId24"/>
    <p:sldId id="278" r:id="rId25"/>
    <p:sldId id="275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366FF"/>
    <a:srgbClr val="CCFFFF"/>
    <a:srgbClr val="CC3300"/>
    <a:srgbClr val="FF9999"/>
    <a:srgbClr val="FF9900"/>
    <a:srgbClr val="8000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06" autoAdjust="0"/>
  </p:normalViewPr>
  <p:slideViewPr>
    <p:cSldViewPr>
      <p:cViewPr varScale="1">
        <p:scale>
          <a:sx n="86" d="100"/>
          <a:sy n="86" d="100"/>
        </p:scale>
        <p:origin x="-1092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9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62DC92-6348-42E3-B5A9-D0AE686307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349629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B3FA4-DE67-4F6F-A75A-790E70263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166191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7B97E-C51F-4FB6-8398-E832B405D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06091"/>
      </p:ext>
    </p:extLst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30446-1E41-44CB-ADB1-2CB1FA7469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25643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15B02-8203-441C-98C4-5B5F7FB4E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051808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AA287E-5A55-47DE-9218-EAFB46471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923114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216A7-304A-45CD-9E8F-F460CA8EC6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436127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F67E44-4B6A-4C33-A44E-B2948BF3F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519512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ACCCA-9AD2-4B89-A165-920DB6C35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710577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B3E5B7-73F9-4B9B-B826-2EE625181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716518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A61A7-53BF-4B85-A262-1AC3BFEE9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524005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493A33-E3EA-46F9-9BC3-878FB4291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467580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52D3EFED-8927-4273-82D3-6E8D75CEC1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1" r:id="rId2"/>
    <p:sldLayoutId id="2147483767" r:id="rId3"/>
    <p:sldLayoutId id="2147483762" r:id="rId4"/>
    <p:sldLayoutId id="2147483768" r:id="rId5"/>
    <p:sldLayoutId id="2147483763" r:id="rId6"/>
    <p:sldLayoutId id="2147483769" r:id="rId7"/>
    <p:sldLayoutId id="2147483770" r:id="rId8"/>
    <p:sldLayoutId id="2147483771" r:id="rId9"/>
    <p:sldLayoutId id="2147483764" r:id="rId10"/>
    <p:sldLayoutId id="2147483765" r:id="rId11"/>
    <p:sldLayoutId id="2147483772" r:id="rId12"/>
  </p:sldLayoutIdLst>
  <p:transition spd="slow">
    <p:pull/>
  </p:transition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7"/>
            <a:ext cx="5504932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Компьютерные   сети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436096" y="4869160"/>
            <a:ext cx="3475037" cy="1752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Подготовила: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900" dirty="0" smtClean="0"/>
              <a:t>учитель информатики </a:t>
            </a:r>
            <a:br>
              <a:rPr lang="ru-RU" sz="1900" dirty="0" smtClean="0"/>
            </a:br>
            <a:r>
              <a:rPr lang="ru-RU" sz="1900" dirty="0" smtClean="0"/>
              <a:t>МАОУ «</a:t>
            </a:r>
            <a:r>
              <a:rPr lang="ru-RU" sz="1900" dirty="0" err="1" smtClean="0"/>
              <a:t>Токаевская</a:t>
            </a:r>
            <a:r>
              <a:rPr lang="ru-RU" sz="1900" dirty="0" smtClean="0"/>
              <a:t> СОШ»</a:t>
            </a:r>
            <a:br>
              <a:rPr lang="ru-RU" sz="1900" dirty="0" smtClean="0"/>
            </a:br>
            <a:r>
              <a:rPr lang="ru-RU" sz="1900" dirty="0" err="1" smtClean="0"/>
              <a:t>Айсына</a:t>
            </a:r>
            <a:r>
              <a:rPr lang="ru-RU" sz="1900" dirty="0" smtClean="0"/>
              <a:t> Гелия </a:t>
            </a:r>
            <a:r>
              <a:rPr lang="ru-RU" sz="1900" dirty="0" err="1" smtClean="0"/>
              <a:t>Экреметдиновна</a:t>
            </a:r>
            <a:endParaRPr lang="ru-RU" sz="1900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0"/>
            <a:ext cx="7005638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5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Сеть Интернет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341439"/>
            <a:ext cx="7850187" cy="3383706"/>
          </a:xfrm>
        </p:spPr>
        <p:txBody>
          <a:bodyPr>
            <a:normAutofit/>
          </a:bodyPr>
          <a:lstStyle/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Потребность в обмене информацией между отдельными организациями, научными и промышленными структурами привела к объединению локальных сетей и созданию </a:t>
            </a: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всемирной компьютерной сети Интернет</a:t>
            </a:r>
            <a:r>
              <a:rPr lang="ru-RU" sz="2400" dirty="0" smtClean="0"/>
              <a:t> (конец 60-х годов </a:t>
            </a:r>
            <a:r>
              <a:rPr lang="en-US" sz="2400" dirty="0" smtClean="0"/>
              <a:t>XX</a:t>
            </a:r>
            <a:r>
              <a:rPr lang="ru-RU" sz="2400" dirty="0" smtClean="0"/>
              <a:t> века; Россия подключилась в 1993 г.).</a:t>
            </a: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2400" dirty="0" smtClean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0"/>
            <a:ext cx="7005638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5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Сеть Интернет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1844675"/>
            <a:ext cx="7993062" cy="23764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Интернет</a:t>
            </a:r>
            <a:r>
              <a:rPr lang="ru-RU" sz="2400" dirty="0"/>
              <a:t> – это глобальная компьютерная сеть, в которой локальные ,региональные и корпоративные сети соединены между собой многочисленными каналами передачи информации с высокой пропускной способностью.</a:t>
            </a:r>
            <a:endParaRPr lang="ru-RU" sz="2400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0"/>
            <a:ext cx="7366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5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Сеть Интернет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16013" y="1125538"/>
            <a:ext cx="7777162" cy="5472112"/>
          </a:xfrm>
        </p:spPr>
        <p:txBody>
          <a:bodyPr>
            <a:normAutofit/>
          </a:bodyPr>
          <a:lstStyle/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r>
              <a:rPr lang="ru-RU" sz="2400" dirty="0" smtClean="0"/>
              <a:t>Чтобы информацию, переданную одним компьютером, мог понимать другой компьютер, были разработаны специальные программы для передачи и приема данных, называемые </a:t>
            </a: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протоколами</a:t>
            </a:r>
            <a:r>
              <a:rPr lang="ru-RU" sz="2400" dirty="0" smtClean="0"/>
              <a:t>.</a:t>
            </a:r>
          </a:p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endParaRPr lang="ru-RU" sz="2400" dirty="0" smtClean="0"/>
          </a:p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r>
              <a:rPr lang="ru-RU" sz="2400" dirty="0" smtClean="0"/>
              <a:t>В сети Интернет действуют два типа протоколов:</a:t>
            </a: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базовый</a:t>
            </a:r>
            <a:r>
              <a:rPr lang="ru-RU" sz="2400" dirty="0" smtClean="0"/>
              <a:t> (</a:t>
            </a:r>
            <a:r>
              <a:rPr lang="en-US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TCP/IP</a:t>
            </a:r>
            <a:r>
              <a:rPr lang="ru-RU" sz="2400" dirty="0" smtClean="0"/>
              <a:t>) – отвечает за физическую пересылку электронных сообщений;</a:t>
            </a: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прикладные</a:t>
            </a:r>
            <a:r>
              <a:rPr lang="ru-RU" sz="2400" dirty="0" smtClean="0"/>
              <a:t>, отвечающие за работу специализированных служб (</a:t>
            </a:r>
            <a:r>
              <a:rPr lang="en-US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http</a:t>
            </a:r>
            <a:r>
              <a:rPr lang="ru-RU" sz="2400" dirty="0" smtClean="0"/>
              <a:t> – протокол передачи гипертекстовых сообщений, </a:t>
            </a:r>
            <a:r>
              <a:rPr lang="en-US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ftp</a:t>
            </a:r>
            <a:r>
              <a:rPr lang="ru-RU" sz="2400" dirty="0" smtClean="0"/>
              <a:t> – протокол передачи файлов, </a:t>
            </a:r>
            <a:r>
              <a:rPr lang="en-US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telnet</a:t>
            </a:r>
            <a:r>
              <a:rPr lang="ru-RU" sz="2400" dirty="0" smtClean="0"/>
              <a:t> – протокол удаленного доступа).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0"/>
            <a:ext cx="7221538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5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Сеть Интернет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1052513"/>
            <a:ext cx="7993062" cy="5329237"/>
          </a:xfrm>
        </p:spPr>
        <p:txBody>
          <a:bodyPr>
            <a:normAutofit/>
          </a:bodyPr>
          <a:lstStyle/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Каждый компьютер в сети имеет свой уникальный </a:t>
            </a:r>
            <a:r>
              <a:rPr lang="en-US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IP</a:t>
            </a: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-адрес</a:t>
            </a:r>
            <a:r>
              <a:rPr lang="ru-RU" sz="2400" dirty="0" smtClean="0"/>
              <a:t>, состоящий из 4-х байтов (4-х десятичных чисел в интервале от 0 до 255, разделенных точкой). Адрес читается </a:t>
            </a: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справа налево</a:t>
            </a:r>
            <a:r>
              <a:rPr lang="ru-RU" sz="2400" dirty="0" smtClean="0"/>
              <a:t>:</a:t>
            </a:r>
          </a:p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r>
              <a:rPr lang="ru-RU" sz="2400" dirty="0" smtClean="0"/>
              <a:t>				</a:t>
            </a:r>
            <a:r>
              <a:rPr lang="ru-RU" sz="3000" dirty="0" smtClean="0"/>
              <a:t>128.250.33.199</a:t>
            </a:r>
          </a:p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endParaRPr lang="ru-RU" sz="1000" dirty="0" smtClean="0"/>
          </a:p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r>
              <a:rPr lang="ru-RU" sz="2400" dirty="0" smtClean="0"/>
              <a:t>		адресы сетей и подсетей</a:t>
            </a:r>
          </a:p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r>
              <a:rPr lang="ru-RU" sz="2400" dirty="0" smtClean="0"/>
              <a:t>			адрес компьютера пользователя</a:t>
            </a:r>
          </a:p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endParaRPr lang="ru-RU" sz="2400" dirty="0" smtClean="0"/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Система </a:t>
            </a:r>
            <a:r>
              <a:rPr lang="en-US" sz="2400" dirty="0" smtClean="0"/>
              <a:t>IP</a:t>
            </a:r>
            <a:r>
              <a:rPr lang="ru-RU" sz="2400" dirty="0" smtClean="0"/>
              <a:t>-адресации удобна для компьютеров, но человеку нелегко запомнить такие адреса. Поэтому была введена еще и </a:t>
            </a: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Доменная Система Имен</a:t>
            </a:r>
            <a:r>
              <a:rPr lang="ru-RU" sz="2400" dirty="0" smtClean="0"/>
              <a:t> (</a:t>
            </a:r>
            <a:r>
              <a:rPr lang="en-US" sz="2400" dirty="0" smtClean="0"/>
              <a:t>DNS</a:t>
            </a:r>
            <a:r>
              <a:rPr lang="ru-RU" sz="2400" dirty="0" smtClean="0"/>
              <a:t> – </a:t>
            </a:r>
            <a:r>
              <a:rPr lang="en-US" sz="2400" dirty="0" smtClean="0"/>
              <a:t>Domain Name System</a:t>
            </a:r>
            <a:r>
              <a:rPr lang="ru-RU" sz="2400" dirty="0" smtClean="0"/>
              <a:t>).</a:t>
            </a: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 flipV="1">
            <a:off x="4211638" y="30686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 flipH="1" flipV="1">
            <a:off x="3635375" y="3141663"/>
            <a:ext cx="360363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 rot="6351832" flipH="1" flipV="1">
            <a:off x="4427537" y="3141663"/>
            <a:ext cx="360363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 flipH="1" flipV="1">
            <a:off x="5580063" y="3141663"/>
            <a:ext cx="504825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 animBg="1"/>
      <p:bldP spid="25609" grpId="0" animBg="1"/>
      <p:bldP spid="25610" grpId="0" animBg="1"/>
      <p:bldP spid="256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5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Сеть Интернет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052513"/>
            <a:ext cx="8856662" cy="5329237"/>
          </a:xfrm>
        </p:spPr>
        <p:txBody>
          <a:bodyPr>
            <a:normAutofit lnSpcReduction="10000"/>
          </a:bodyPr>
          <a:lstStyle/>
          <a:p>
            <a:pPr marL="365760" indent="-283464" algn="just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Домен</a:t>
            </a:r>
            <a:r>
              <a:rPr lang="ru-RU" sz="2400" dirty="0" smtClean="0"/>
              <a:t> – область сети. Домены в имени отделяются точками. Имя читается </a:t>
            </a: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слева направо</a:t>
            </a:r>
            <a:r>
              <a:rPr lang="ru-RU" sz="2400" dirty="0" smtClean="0"/>
              <a:t>:</a:t>
            </a:r>
          </a:p>
          <a:p>
            <a:pPr marL="365760" indent="-283464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/>
              <a:t>				</a:t>
            </a:r>
            <a:r>
              <a:rPr lang="en-US" sz="3600" dirty="0" smtClean="0"/>
              <a:t>moon.math.msu.ru</a:t>
            </a:r>
          </a:p>
          <a:p>
            <a:pPr marL="365760" indent="-283464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sz="2400" dirty="0" smtClean="0"/>
          </a:p>
          <a:p>
            <a:pPr marL="365760" indent="-283464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/>
              <a:t>	имя компьютера</a:t>
            </a:r>
          </a:p>
          <a:p>
            <a:pPr marL="365760" indent="-283464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/>
              <a:t>	(домен 4-го уровня)</a:t>
            </a:r>
          </a:p>
          <a:p>
            <a:pPr marL="365760" indent="-283464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/>
              <a:t>			домен 3-го уровня</a:t>
            </a:r>
          </a:p>
          <a:p>
            <a:pPr marL="365760" indent="-283464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/>
              <a:t>				домен 2-го уровня</a:t>
            </a:r>
          </a:p>
          <a:p>
            <a:pPr marL="365760" indent="-283464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/>
              <a:t>					домен верхнего уровня</a:t>
            </a:r>
          </a:p>
          <a:p>
            <a:pPr marL="365760" indent="-283464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sz="2400" dirty="0" smtClean="0"/>
          </a:p>
          <a:p>
            <a:pPr marL="365760" indent="-283464" algn="just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Домены верхнего уровня бывают двух типов:</a:t>
            </a:r>
          </a:p>
          <a:p>
            <a:pPr marL="365760" indent="-283464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географические</a:t>
            </a:r>
            <a:r>
              <a:rPr lang="ru-RU" sz="2400" dirty="0" smtClean="0"/>
              <a:t> – двухбуквенные (</a:t>
            </a:r>
            <a:r>
              <a:rPr 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us, </a:t>
            </a:r>
            <a:r>
              <a:rPr lang="en-US" sz="24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uk</a:t>
            </a:r>
            <a:r>
              <a:rPr 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lang="en-US" sz="24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ru</a:t>
            </a:r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endParaRPr lang="en-US" sz="24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65760" indent="-283464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административные</a:t>
            </a:r>
            <a:r>
              <a:rPr lang="ru-RU" sz="2400" dirty="0" smtClean="0"/>
              <a:t> – трехбуквенные (</a:t>
            </a:r>
            <a:r>
              <a:rPr 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com, net, </a:t>
            </a:r>
            <a:r>
              <a:rPr lang="en-US" sz="24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edu</a:t>
            </a:r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endParaRPr lang="ru-RU" sz="2400" dirty="0" smtClean="0"/>
          </a:p>
          <a:p>
            <a:pPr marL="365760" indent="-283464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000" dirty="0" smtClean="0"/>
              <a:t>         </a:t>
            </a:r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 flipV="1">
            <a:off x="2987675" y="2276475"/>
            <a:ext cx="5048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 flipV="1">
            <a:off x="3708400" y="2276475"/>
            <a:ext cx="792163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 flipV="1">
            <a:off x="5148263" y="2276475"/>
            <a:ext cx="215900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 flipV="1">
            <a:off x="6228184" y="2276475"/>
            <a:ext cx="0" cy="1657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6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nimBg="1"/>
      <p:bldP spid="26631" grpId="0" animBg="1"/>
      <p:bldP spid="26632" grpId="0" animBg="1"/>
      <p:bldP spid="266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573463"/>
            <a:ext cx="4824413" cy="250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573463"/>
            <a:ext cx="22098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Модем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83464" algn="just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/>
              <a:t>Для обмена информацией между компьютерами через аналоговые каналы связи (телефонные станции и сети) используется </a:t>
            </a:r>
            <a:r>
              <a:rPr lang="ru-RU" sz="24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модем</a:t>
            </a:r>
            <a:r>
              <a:rPr lang="ru-RU" sz="2400" dirty="0"/>
              <a:t>.</a:t>
            </a:r>
          </a:p>
          <a:p>
            <a:pPr marL="365760" indent="-283464" algn="just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ru-RU" sz="2400" b="1" i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65760" indent="-283464" algn="just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Виды </a:t>
            </a:r>
            <a:r>
              <a:rPr lang="ru-RU" sz="24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модемов</a:t>
            </a:r>
            <a:r>
              <a:rPr lang="ru-RU" sz="2400" dirty="0"/>
              <a:t>: внешние, внутренние, для переносных компьютеров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5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Программное обеспечение </a:t>
            </a:r>
            <a:r>
              <a:rPr lang="ru-RU" sz="35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компьютерных сетей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71550" y="1125538"/>
            <a:ext cx="7813675" cy="5545137"/>
          </a:xfrm>
        </p:spPr>
        <p:txBody>
          <a:bodyPr>
            <a:normAutofit/>
          </a:bodyPr>
          <a:lstStyle/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r>
              <a:rPr lang="en-US" sz="2300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WWW</a:t>
            </a:r>
            <a:r>
              <a:rPr lang="en-US" sz="23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 </a:t>
            </a:r>
            <a:r>
              <a:rPr lang="en-US" sz="2300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(World Wide Web)</a:t>
            </a:r>
            <a:r>
              <a:rPr lang="ru-RU" sz="23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 </a:t>
            </a:r>
            <a:r>
              <a:rPr lang="ru-RU" sz="2300" dirty="0" smtClean="0"/>
              <a:t> – всемирная паутина (распределенная по всему миру информационная система, содержащая миллионы разнообразных документов).</a:t>
            </a:r>
          </a:p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r>
              <a:rPr lang="en-US" sz="23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Web-</a:t>
            </a:r>
            <a:r>
              <a:rPr lang="ru-RU" sz="23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страница</a:t>
            </a:r>
            <a:r>
              <a:rPr lang="ru-RU" sz="2300" dirty="0" smtClean="0"/>
              <a:t> – это отдельный документ (комбинация текста, рисунков, анимации, звука и прочее), который имеет собственный адрес:</a:t>
            </a:r>
          </a:p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r>
              <a:rPr lang="ru-RU" sz="2300" dirty="0" smtClean="0"/>
              <a:t>		</a:t>
            </a:r>
            <a:r>
              <a:rPr lang="en-US" sz="2300" dirty="0" smtClean="0"/>
              <a:t>http:// usor.boom.ru / </a:t>
            </a:r>
            <a:r>
              <a:rPr lang="en-US" sz="2300" dirty="0" err="1" smtClean="0"/>
              <a:t>musik</a:t>
            </a:r>
            <a:r>
              <a:rPr lang="en-US" sz="2300" dirty="0" smtClean="0"/>
              <a:t> / musik.htm	</a:t>
            </a:r>
          </a:p>
        </p:txBody>
      </p:sp>
      <p:pic>
        <p:nvPicPr>
          <p:cNvPr id="24580" name="Picture 5"/>
          <p:cNvPicPr>
            <a:picLocks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72525" y="6457950"/>
            <a:ext cx="371475" cy="400050"/>
          </a:xfrm>
          <a:solidFill>
            <a:schemeClr val="accent1"/>
          </a:solidFill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719" y="2852936"/>
            <a:ext cx="3528392" cy="3528392"/>
          </a:xfrm>
          <a:prstGeom prst="rect">
            <a:avLst/>
          </a:prstGeom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5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Программное обеспечение компьютерных сетей</a:t>
            </a:r>
            <a:endParaRPr lang="ru-RU" sz="3500" b="1" i="1" dirty="0" smtClean="0"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25539"/>
            <a:ext cx="8964488" cy="2303462"/>
          </a:xfrm>
        </p:spPr>
        <p:txBody>
          <a:bodyPr>
            <a:normAutofit/>
          </a:bodyPr>
          <a:lstStyle/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Сайт </a:t>
            </a:r>
            <a:r>
              <a:rPr lang="ru-RU" sz="2400" dirty="0" smtClean="0"/>
              <a:t>– группа </a:t>
            </a:r>
            <a:r>
              <a:rPr lang="en-US" sz="2400" dirty="0" smtClean="0"/>
              <a:t>Web</a:t>
            </a:r>
            <a:r>
              <a:rPr lang="ru-RU" sz="2400" dirty="0" smtClean="0"/>
              <a:t>-страниц, объединенная гиперссылками, принадлежащих какому-либо физическому или юридическому лицу. Обычно </a:t>
            </a:r>
            <a:r>
              <a:rPr lang="en-US" sz="2400" dirty="0" smtClean="0"/>
              <a:t>web</a:t>
            </a:r>
            <a:r>
              <a:rPr lang="ru-RU" sz="2400" dirty="0" smtClean="0"/>
              <a:t>-сайт состоит из заглавной страницы и ряда страниц, на которые имеются гиперссылки с заглавной страницы</a:t>
            </a:r>
            <a:r>
              <a:rPr lang="ru-RU" sz="2400" dirty="0" smtClean="0"/>
              <a:t>.</a:t>
            </a:r>
          </a:p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endParaRPr lang="ru-RU" sz="2400" dirty="0" smtClean="0"/>
          </a:p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endParaRPr lang="ru-RU" sz="2400" dirty="0" smtClean="0"/>
          </a:p>
        </p:txBody>
      </p:sp>
      <p:pic>
        <p:nvPicPr>
          <p:cNvPr id="25604" name="Picture 5"/>
          <p:cNvPicPr>
            <a:picLocks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72525" y="6457950"/>
            <a:ext cx="371475" cy="400050"/>
          </a:xfrm>
          <a:solidFill>
            <a:schemeClr val="accent1"/>
          </a:solidFill>
        </p:spPr>
      </p:pic>
      <p:sp>
        <p:nvSpPr>
          <p:cNvPr id="3" name="Прямоугольник 2"/>
          <p:cNvSpPr/>
          <p:nvPr/>
        </p:nvSpPr>
        <p:spPr>
          <a:xfrm>
            <a:off x="251520" y="3429000"/>
            <a:ext cx="53285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Браузер</a:t>
            </a:r>
            <a:r>
              <a:rPr lang="ru-RU" sz="2400" dirty="0">
                <a:latin typeface="+mn-lt"/>
              </a:rPr>
              <a:t> – программа просмотра </a:t>
            </a:r>
            <a:r>
              <a:rPr lang="en-US" sz="2400" dirty="0">
                <a:latin typeface="+mn-lt"/>
              </a:rPr>
              <a:t>web</a:t>
            </a:r>
            <a:r>
              <a:rPr lang="ru-RU" sz="2400" dirty="0">
                <a:latin typeface="+mn-lt"/>
              </a:rPr>
              <a:t>-сайтов и осуществления путешествий по сети. Наиболее популярные браузеры: </a:t>
            </a:r>
            <a:r>
              <a:rPr lang="en-US" sz="2400" dirty="0">
                <a:latin typeface="+mn-lt"/>
              </a:rPr>
              <a:t>Internet Explorer, Netscape Navigator, Opera</a:t>
            </a:r>
            <a:r>
              <a:rPr lang="ru-RU" sz="2400" dirty="0">
                <a:latin typeface="+mn-lt"/>
              </a:rPr>
              <a:t>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668" y="116632"/>
            <a:ext cx="3715332" cy="20608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5848" name="Rectangle 8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5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Услуги компьютерных сетей</a:t>
            </a:r>
          </a:p>
        </p:txBody>
      </p:sp>
      <p:sp>
        <p:nvSpPr>
          <p:cNvPr id="35850" name="Rectangle 10"/>
          <p:cNvSpPr>
            <a:spLocks noGrp="1" noChangeArrowheads="1"/>
          </p:cNvSpPr>
          <p:nvPr>
            <p:ph type="body" idx="4294967295"/>
          </p:nvPr>
        </p:nvSpPr>
        <p:spPr>
          <a:xfrm>
            <a:off x="1046794" y="3140968"/>
            <a:ext cx="7885062" cy="3529707"/>
          </a:xfrm>
        </p:spPr>
        <p:txBody>
          <a:bodyPr>
            <a:normAutofit/>
          </a:bodyPr>
          <a:lstStyle/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endParaRPr lang="ru-RU" sz="2400" b="1" i="1" u="sng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2400" dirty="0" smtClean="0"/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Типичный </a:t>
            </a:r>
            <a:r>
              <a:rPr lang="ru-RU" sz="2400" dirty="0" smtClean="0"/>
              <a:t>электронный адрес в сети Интернет:</a:t>
            </a:r>
          </a:p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r>
              <a:rPr lang="ru-RU" sz="2400" dirty="0" smtClean="0"/>
              <a:t>				</a:t>
            </a:r>
            <a:r>
              <a:rPr lang="en-US" sz="3600" dirty="0" smtClean="0"/>
              <a:t>school@mail.ru</a:t>
            </a:r>
            <a:r>
              <a:rPr lang="ru-RU" sz="3600" dirty="0" smtClean="0"/>
              <a:t> </a:t>
            </a:r>
            <a:endParaRPr lang="en-US" sz="3600" dirty="0" smtClean="0"/>
          </a:p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/>
              <a:t>	</a:t>
            </a:r>
            <a:r>
              <a:rPr lang="ru-RU" sz="2400" dirty="0" smtClean="0"/>
              <a:t>	</a:t>
            </a:r>
            <a:endParaRPr lang="en-US" sz="2400" dirty="0" smtClean="0"/>
          </a:p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r>
              <a:rPr lang="ru-RU" sz="2400" dirty="0" smtClean="0"/>
              <a:t>	</a:t>
            </a:r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 flipV="1">
            <a:off x="1835696" y="4941166"/>
            <a:ext cx="2088232" cy="83206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 flipV="1">
            <a:off x="5316609" y="5085183"/>
            <a:ext cx="0" cy="9549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 flipH="1" flipV="1">
            <a:off x="6012159" y="4941166"/>
            <a:ext cx="1512590" cy="93610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4272827" y="6040163"/>
            <a:ext cx="2087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dirty="0">
                <a:latin typeface="+mn-lt"/>
              </a:rPr>
              <a:t>разделитель</a:t>
            </a: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6192837" y="5773232"/>
            <a:ext cx="2663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sz="2400" dirty="0">
                <a:latin typeface="+mn-lt"/>
              </a:rPr>
              <a:t>имя сервера</a:t>
            </a: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1115616" y="5877271"/>
            <a:ext cx="2302968" cy="470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dirty="0" smtClean="0"/>
              <a:t> </a:t>
            </a:r>
            <a:r>
              <a:rPr lang="ru-RU" sz="2400" dirty="0" smtClean="0">
                <a:latin typeface="+mn-lt"/>
              </a:rPr>
              <a:t>имя абонента</a:t>
            </a:r>
            <a:endParaRPr lang="ru-RU" altLang="ru-RU" sz="2400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6794" y="2036876"/>
            <a:ext cx="78850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25196" indent="-342900" algn="just" fontAlgn="auto">
              <a:spcAft>
                <a:spcPts val="0"/>
              </a:spcAft>
              <a:defRPr/>
            </a:pPr>
            <a:r>
              <a:rPr lang="ru-RU" sz="2400" b="1" i="1" dirty="0">
                <a:latin typeface="+mn-lt"/>
              </a:rPr>
              <a:t>Электронная почта (</a:t>
            </a:r>
            <a:r>
              <a:rPr lang="en-US" sz="2400" b="1" i="1" dirty="0">
                <a:latin typeface="+mn-lt"/>
              </a:rPr>
              <a:t>E-mail</a:t>
            </a:r>
            <a:r>
              <a:rPr lang="ru-RU" sz="2400" b="1" i="1" dirty="0">
                <a:latin typeface="+mn-lt"/>
              </a:rPr>
              <a:t>)</a:t>
            </a:r>
            <a:r>
              <a:rPr lang="ru-RU" sz="2400" dirty="0">
                <a:latin typeface="+mn-lt"/>
              </a:rPr>
              <a:t> – передача по сети сообщений и вложенных файлов: программы, звук, графика, текстовые файлы с любой кодировкой символов.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58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358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358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8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58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8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358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8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8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8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58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8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8" grpId="0"/>
      <p:bldP spid="35851" grpId="0" animBg="1"/>
      <p:bldP spid="35852" grpId="0" animBg="1"/>
      <p:bldP spid="35853" grpId="0" animBg="1"/>
      <p:bldP spid="35855" grpId="0"/>
      <p:bldP spid="35856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5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Услуги компьютерных сетей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25539"/>
            <a:ext cx="8785225" cy="3527598"/>
          </a:xfrm>
        </p:spPr>
        <p:txBody>
          <a:bodyPr>
            <a:normAutofit lnSpcReduction="10000"/>
          </a:bodyPr>
          <a:lstStyle/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r>
              <a:rPr lang="ru-RU" sz="2400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Телеконференция</a:t>
            </a: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dirty="0" smtClean="0"/>
              <a:t> – обмен информацией по определенной тематике между пользователями. Телеконференция позволяет распространить ваше сообщение одновременно среди большого числа пользователей сети. Каждая конференция посвящена определенной теме.</a:t>
            </a:r>
          </a:p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/>
              <a:t>		</a:t>
            </a:r>
          </a:p>
          <a:p>
            <a:pPr marL="365760" indent="-283464" algn="just" fontAlgn="auto">
              <a:spcAft>
                <a:spcPts val="0"/>
              </a:spcAft>
              <a:buFontTx/>
              <a:buNone/>
              <a:defRPr/>
            </a:pPr>
            <a:r>
              <a:rPr lang="ru-RU" sz="2400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Онлайн файловые архивы</a:t>
            </a:r>
            <a:r>
              <a:rPr lang="ru-RU" sz="2400" dirty="0" smtClean="0"/>
              <a:t> - используются</a:t>
            </a:r>
            <a:r>
              <a:rPr lang="ru-RU" sz="2400" dirty="0" smtClean="0"/>
              <a:t>, как </a:t>
            </a:r>
            <a:r>
              <a:rPr lang="ru-RU" sz="2400" dirty="0" smtClean="0"/>
              <a:t>правило, </a:t>
            </a:r>
            <a:r>
              <a:rPr lang="ru-RU" sz="2400" dirty="0" smtClean="0"/>
              <a:t>для обмена программами (поддерживается протоколами </a:t>
            </a:r>
            <a:r>
              <a:rPr lang="en-US" sz="2400" dirty="0" smtClean="0"/>
              <a:t>ftp</a:t>
            </a:r>
            <a:r>
              <a:rPr lang="ru-RU" sz="2400" dirty="0" smtClean="0"/>
              <a:t> и</a:t>
            </a:r>
            <a:r>
              <a:rPr lang="en-US" sz="2400" dirty="0" smtClean="0"/>
              <a:t> http</a:t>
            </a:r>
            <a:r>
              <a:rPr lang="ru-RU" sz="2400" dirty="0" smtClean="0"/>
              <a:t>).</a:t>
            </a:r>
          </a:p>
        </p:txBody>
      </p:sp>
      <p:pic>
        <p:nvPicPr>
          <p:cNvPr id="27652" name="Picture 5"/>
          <p:cNvPicPr>
            <a:picLocks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72525" y="6457950"/>
            <a:ext cx="371475" cy="400050"/>
          </a:xfrm>
          <a:solidFill>
            <a:schemeClr val="accent1"/>
          </a:solidFill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077072"/>
            <a:ext cx="2520280" cy="252028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1763713" y="2349500"/>
            <a:ext cx="6769100" cy="2303463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just" fontAlgn="auto">
              <a:spcAft>
                <a:spcPts val="0"/>
              </a:spcAft>
              <a:defRPr/>
            </a:pPr>
            <a:r>
              <a:rPr lang="ru-RU" sz="30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Компьютерная сеть</a:t>
            </a:r>
            <a:r>
              <a:rPr lang="ru-RU" sz="2800" dirty="0" smtClean="0"/>
              <a:t> – система </a:t>
            </a:r>
            <a:r>
              <a:rPr lang="ru-RU" sz="2800" dirty="0" smtClean="0"/>
              <a:t>взаимосвязанных </a:t>
            </a:r>
            <a:r>
              <a:rPr lang="ru-RU" sz="2800" dirty="0" smtClean="0"/>
              <a:t>компьютеров, предназначенных для передачи, хранения и обработки информации.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компьютерная сеть и зачем она нам нужна?</a:t>
            </a: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617548"/>
            <a:ext cx="2066925" cy="2209800"/>
          </a:xfrm>
          <a:prstGeom prst="rect">
            <a:avLst/>
          </a:prstGeom>
        </p:spPr>
      </p:pic>
      <p:pic>
        <p:nvPicPr>
          <p:cNvPr id="2867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01261"/>
            <a:ext cx="1145778" cy="1145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929" y="96576"/>
            <a:ext cx="1224136" cy="1116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5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Услуги компьютерных сетей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4913" y="1136121"/>
            <a:ext cx="7742237" cy="3949064"/>
          </a:xfrm>
        </p:spPr>
        <p:txBody>
          <a:bodyPr>
            <a:normAutofit/>
          </a:bodyPr>
          <a:lstStyle/>
          <a:p>
            <a:pPr marL="365760" indent="-283464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200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Интернет-телефония</a:t>
            </a:r>
            <a:r>
              <a:rPr lang="ru-RU" sz="2200" dirty="0" smtClean="0"/>
              <a:t> – возможность создавать голосовую почту, а также обмениваться видеоизображениями, текстовыми сообщениями, файлами.</a:t>
            </a:r>
          </a:p>
          <a:p>
            <a:pPr marL="365760" indent="-283464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200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Интернет-магазины</a:t>
            </a:r>
            <a:r>
              <a:rPr lang="ru-RU" sz="2200" dirty="0" smtClean="0"/>
              <a:t> </a:t>
            </a:r>
            <a:r>
              <a:rPr lang="ru-RU" sz="2200" dirty="0" smtClean="0"/>
              <a:t>– служба, позволяющая производить покупки, не выходя из дома. </a:t>
            </a:r>
            <a:r>
              <a:rPr lang="ru-RU" sz="2200" dirty="0" smtClean="0"/>
              <a:t>Оплата производится либо наличными деньгами, либо через виртуальные банки.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125" y="2132856"/>
            <a:ext cx="2200275" cy="20764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Услуги компьютерных сетей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82866" y="3789040"/>
            <a:ext cx="7061134" cy="1224136"/>
          </a:xfrm>
        </p:spPr>
        <p:txBody>
          <a:bodyPr/>
          <a:lstStyle/>
          <a:p>
            <a:pPr marL="365760" indent="-283464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sz="2400" dirty="0"/>
          </a:p>
          <a:p>
            <a:pPr marL="365760" indent="-283464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Интернет-телевидение</a:t>
            </a:r>
            <a:r>
              <a:rPr lang="ru-RU" sz="2400" dirty="0" smtClean="0"/>
              <a:t> </a:t>
            </a:r>
            <a:r>
              <a:rPr lang="ru-RU" sz="2400" dirty="0"/>
              <a:t>– служба, позволяющая вести прием телевизионных каналов.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869159"/>
            <a:ext cx="2562225" cy="17811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64540" y="1440234"/>
            <a:ext cx="7539908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83464" algn="just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b="1" i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Интернет-радио</a:t>
            </a:r>
            <a:r>
              <a:rPr lang="ru-RU" sz="2400" dirty="0">
                <a:latin typeface="+mn-lt"/>
              </a:rPr>
              <a:t> – служба, позволяющая прослушивать радиостанции, ведущие вещание в сети.</a:t>
            </a:r>
          </a:p>
        </p:txBody>
      </p:sp>
    </p:spTree>
    <p:extLst>
      <p:ext uri="{BB962C8B-B14F-4D97-AF65-F5344CB8AC3E}">
        <p14:creationId xmlns:p14="http://schemas.microsoft.com/office/powerpoint/2010/main" val="3532535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5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О П Р О С Ы: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75656" y="1125538"/>
            <a:ext cx="5627315" cy="5256212"/>
          </a:xfrm>
        </p:spPr>
        <p:txBody>
          <a:bodyPr>
            <a:normAutofit/>
          </a:bodyPr>
          <a:lstStyle/>
          <a:p>
            <a:pPr marL="457200" indent="-457200" algn="just" fontAlgn="auto">
              <a:spcAft>
                <a:spcPts val="0"/>
              </a:spcAft>
              <a:buFontTx/>
              <a:buAutoNum type="arabicPeriod"/>
              <a:defRPr/>
            </a:pPr>
            <a:r>
              <a:rPr lang="ru-RU" altLang="ru-RU" sz="2100" dirty="0" smtClean="0"/>
              <a:t>Какую тему мы сегодня изучили?</a:t>
            </a:r>
          </a:p>
          <a:p>
            <a:pPr marL="457200" indent="-457200" algn="just" fontAlgn="auto">
              <a:spcAft>
                <a:spcPts val="0"/>
              </a:spcAft>
              <a:buFontTx/>
              <a:buAutoNum type="arabicPeriod"/>
              <a:defRPr/>
            </a:pPr>
            <a:r>
              <a:rPr lang="ru-RU" altLang="ru-RU" sz="2100" dirty="0" smtClean="0"/>
              <a:t>Что нового вы для себя узнали?</a:t>
            </a:r>
          </a:p>
          <a:p>
            <a:pPr marL="457200" indent="-457200" algn="just" fontAlgn="auto">
              <a:spcAft>
                <a:spcPts val="0"/>
              </a:spcAft>
              <a:buFontTx/>
              <a:buAutoNum type="arabicPeriod"/>
              <a:defRPr/>
            </a:pPr>
            <a:r>
              <a:rPr lang="ru-RU" altLang="ru-RU" sz="2100" dirty="0" smtClean="0"/>
              <a:t>Что вам уже было известно?</a:t>
            </a:r>
          </a:p>
          <a:p>
            <a:pPr marL="457200" indent="-457200" algn="just" fontAlgn="auto">
              <a:spcAft>
                <a:spcPts val="0"/>
              </a:spcAft>
              <a:buFontTx/>
              <a:buAutoNum type="arabicPeriod"/>
              <a:defRPr/>
            </a:pPr>
            <a:r>
              <a:rPr lang="ru-RU" altLang="ru-RU" sz="2100" dirty="0" smtClean="0"/>
              <a:t>Что вам было трудно?</a:t>
            </a:r>
          </a:p>
          <a:p>
            <a:pPr marL="457200" indent="-457200" algn="just" fontAlgn="auto">
              <a:spcAft>
                <a:spcPts val="0"/>
              </a:spcAft>
              <a:buFontTx/>
              <a:buAutoNum type="arabicPeriod"/>
              <a:defRPr/>
            </a:pPr>
            <a:r>
              <a:rPr lang="ru-RU" altLang="ru-RU" sz="2100" dirty="0" smtClean="0"/>
              <a:t>О чем бы вы хотели узнать больше?</a:t>
            </a:r>
            <a:endParaRPr lang="ru-RU" altLang="ru-RU" sz="2100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140968"/>
            <a:ext cx="3333750" cy="333375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908720"/>
            <a:ext cx="7200800" cy="1143000"/>
          </a:xfrm>
        </p:spPr>
        <p:txBody>
          <a:bodyPr/>
          <a:lstStyle/>
          <a:p>
            <a:r>
              <a:rPr lang="ru-RU" dirty="0" smtClean="0"/>
              <a:t>Спасибо за урок!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988840"/>
            <a:ext cx="4040683" cy="3951681"/>
          </a:xfrm>
        </p:spPr>
      </p:pic>
    </p:spTree>
    <p:extLst>
      <p:ext uri="{BB962C8B-B14F-4D97-AF65-F5344CB8AC3E}">
        <p14:creationId xmlns:p14="http://schemas.microsoft.com/office/powerpoint/2010/main" val="28125753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0723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331913" y="1628775"/>
            <a:ext cx="68405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СПАСИБО ЗА УРОК</a:t>
            </a:r>
            <a:r>
              <a:rPr lang="ru-RU" sz="6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!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590726"/>
            <a:ext cx="5516425" cy="33098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Все компьютерные сети подразделяются на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268760"/>
            <a:ext cx="4377680" cy="2695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1187624" y="1916832"/>
            <a:ext cx="3657600" cy="824880"/>
          </a:xfrm>
        </p:spPr>
        <p:txBody>
          <a:bodyPr/>
          <a:lstStyle/>
          <a:p>
            <a:r>
              <a:rPr lang="ru-RU" dirty="0" smtClean="0"/>
              <a:t>Локальные</a:t>
            </a:r>
            <a:endParaRPr lang="ru-RU" dirty="0"/>
          </a:p>
        </p:txBody>
      </p:sp>
      <p:sp>
        <p:nvSpPr>
          <p:cNvPr id="8" name="Объект 6"/>
          <p:cNvSpPr txBox="1">
            <a:spLocks/>
          </p:cNvSpPr>
          <p:nvPr/>
        </p:nvSpPr>
        <p:spPr bwMode="auto">
          <a:xfrm>
            <a:off x="1115616" y="4757066"/>
            <a:ext cx="3657600" cy="824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fontAlgn="base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fontAlgn="base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fontAlgn="base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dirty="0" smtClean="0"/>
              <a:t>Глобальные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9498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Rectangle 11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  <a:t>Локальная 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  <a:t>сеть</a:t>
            </a:r>
            <a:endParaRPr lang="ru-RU" sz="36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>
          <a:xfrm>
            <a:off x="1259632" y="2037983"/>
            <a:ext cx="7344816" cy="2975193"/>
          </a:xfrm>
        </p:spPr>
        <p:txBody>
          <a:bodyPr/>
          <a:lstStyle/>
          <a:p>
            <a:r>
              <a:rPr lang="ru-RU" altLang="ru-RU" sz="2400" dirty="0" smtClean="0"/>
              <a:t>Соединение компьютеров, расположенных на небольшом расстоянии друг от друга, называют </a:t>
            </a:r>
            <a:r>
              <a:rPr lang="ru-RU" altLang="ru-RU" sz="2400" i="1" dirty="0" smtClean="0"/>
              <a:t>локальной сетью.</a:t>
            </a:r>
            <a:r>
              <a:rPr lang="ru-RU" altLang="ru-RU" sz="2400" u="sng" dirty="0" smtClean="0"/>
              <a:t/>
            </a:r>
            <a:br>
              <a:rPr lang="ru-RU" altLang="ru-RU" sz="2400" u="sng" dirty="0" smtClean="0"/>
            </a:br>
            <a:r>
              <a:rPr lang="ru-RU" altLang="ru-RU" sz="2400" u="sng" dirty="0" smtClean="0"/>
              <a:t/>
            </a:r>
            <a:br>
              <a:rPr lang="ru-RU" altLang="ru-RU" sz="2400" u="sng" dirty="0" smtClean="0"/>
            </a:br>
            <a:endParaRPr lang="ru-RU" altLang="ru-RU" sz="2400" dirty="0" smtClean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Локальные сети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100" dirty="0">
                <a:latin typeface="+mj-lt"/>
              </a:rPr>
              <a:t>Локальная сеть, в которой все пользователи равноправны, называется </a:t>
            </a:r>
            <a:r>
              <a:rPr lang="ru-RU" sz="3100" b="1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одноранговой</a:t>
            </a:r>
            <a:r>
              <a:rPr lang="ru-RU" sz="3100" dirty="0" smtClean="0">
                <a:latin typeface="+mj-lt"/>
              </a:rPr>
              <a:t>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100" dirty="0">
                <a:latin typeface="+mj-lt"/>
              </a:rPr>
              <a:t>Если в сети находятся 10 и более компьютеров, то для увеличения производительности некоторые компьютеры специально выделяют для хранения определенной части информации. </a:t>
            </a:r>
            <a:endParaRPr lang="ru-RU" sz="3100" dirty="0" smtClean="0">
              <a:latin typeface="+mj-lt"/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100" dirty="0" smtClean="0">
                <a:latin typeface="+mj-lt"/>
              </a:rPr>
              <a:t>Такие </a:t>
            </a:r>
            <a:r>
              <a:rPr lang="ru-RU" sz="3100" dirty="0">
                <a:latin typeface="+mj-lt"/>
              </a:rPr>
              <a:t>компьютеры называются </a:t>
            </a:r>
            <a:r>
              <a:rPr lang="ru-RU" sz="31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серверами</a:t>
            </a:r>
            <a:r>
              <a:rPr lang="ru-RU" sz="3100" dirty="0">
                <a:latin typeface="+mj-lt"/>
              </a:rPr>
              <a:t>, а локальная сеть – </a:t>
            </a:r>
            <a:r>
              <a:rPr lang="ru-RU" sz="31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сеть на основе серверов. </a:t>
            </a:r>
            <a:r>
              <a:rPr lang="ru-RU" sz="3100" dirty="0">
                <a:latin typeface="+mj-lt"/>
              </a:rPr>
              <a:t>Остальные компьютеры называют </a:t>
            </a:r>
            <a:r>
              <a:rPr lang="ru-RU" sz="31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рабочими станциями</a:t>
            </a:r>
            <a:r>
              <a:rPr lang="ru-RU" sz="3100" dirty="0">
                <a:latin typeface="+mj-lt"/>
              </a:rPr>
              <a:t> или </a:t>
            </a:r>
            <a:r>
              <a:rPr lang="ru-RU" sz="31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клиентами сети</a:t>
            </a:r>
            <a:r>
              <a:rPr lang="ru-RU" sz="3100" dirty="0">
                <a:latin typeface="+mj-lt"/>
              </a:rPr>
              <a:t>.</a:t>
            </a:r>
            <a:endParaRPr lang="ru-RU" sz="3100" b="1" i="1" dirty="0">
              <a:effectLst>
                <a:outerShdw blurRad="38100" dist="38100" dir="2700000" algn="tl">
                  <a:srgbClr val="FFFFFF"/>
                </a:outerShdw>
              </a:effectLst>
              <a:latin typeface="+mj-lt"/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3600" dirty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title"/>
          </p:nvPr>
        </p:nvSpPr>
        <p:spPr>
          <a:xfrm>
            <a:off x="1547813" y="274638"/>
            <a:ext cx="7138987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2">
                    <a:satMod val="130000"/>
                  </a:schemeClr>
                </a:solidFill>
              </a:rPr>
              <a:t>Схема соединения компьютеров в локальной сети называется </a:t>
            </a:r>
            <a:r>
              <a:rPr lang="ru-RU" sz="30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топологией   сети</a:t>
            </a:r>
            <a:r>
              <a:rPr lang="ru-RU" sz="3000" dirty="0" smtClean="0">
                <a:solidFill>
                  <a:schemeClr val="tx2">
                    <a:satMod val="130000"/>
                  </a:schemeClr>
                </a:solidFill>
              </a:rPr>
              <a:t>.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755576" y="1988840"/>
            <a:ext cx="4038600" cy="4210050"/>
          </a:xfrm>
        </p:spPr>
        <p:txBody>
          <a:bodyPr>
            <a:no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latin typeface="+mj-lt"/>
              </a:rPr>
              <a:t>Простейший вариант соединения компьютеров, когда кабель последовательно соединяет все компьютеры и периферийные устройства, называется </a:t>
            </a: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линейная шина</a:t>
            </a:r>
            <a:r>
              <a:rPr lang="ru-RU" sz="2400" dirty="0" smtClean="0">
                <a:latin typeface="+mj-lt"/>
              </a:rPr>
              <a:t>.</a:t>
            </a:r>
          </a:p>
        </p:txBody>
      </p:sp>
      <p:sp>
        <p:nvSpPr>
          <p:cNvPr id="13316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4932363" y="3141663"/>
            <a:ext cx="3457575" cy="2166937"/>
            <a:chOff x="3107" y="1979"/>
            <a:chExt cx="2178" cy="1365"/>
          </a:xfrm>
        </p:grpSpPr>
        <p:grpSp>
          <p:nvGrpSpPr>
            <p:cNvPr id="13318" name="Group 16"/>
            <p:cNvGrpSpPr>
              <a:grpSpLocks/>
            </p:cNvGrpSpPr>
            <p:nvPr/>
          </p:nvGrpSpPr>
          <p:grpSpPr bwMode="auto">
            <a:xfrm>
              <a:off x="3107" y="1979"/>
              <a:ext cx="2178" cy="181"/>
              <a:chOff x="3107" y="1979"/>
              <a:chExt cx="2178" cy="181"/>
            </a:xfrm>
          </p:grpSpPr>
          <p:sp>
            <p:nvSpPr>
              <p:cNvPr id="13322" name="Rectangle 10"/>
              <p:cNvSpPr>
                <a:spLocks noChangeArrowheads="1"/>
              </p:cNvSpPr>
              <p:nvPr/>
            </p:nvSpPr>
            <p:spPr bwMode="auto">
              <a:xfrm>
                <a:off x="3107" y="1979"/>
                <a:ext cx="408" cy="181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3323" name="Line 11"/>
              <p:cNvSpPr>
                <a:spLocks noChangeShapeType="1"/>
              </p:cNvSpPr>
              <p:nvPr/>
            </p:nvSpPr>
            <p:spPr bwMode="auto">
              <a:xfrm>
                <a:off x="3515" y="2070"/>
                <a:ext cx="31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24" name="Rectangle 12"/>
              <p:cNvSpPr>
                <a:spLocks noChangeArrowheads="1"/>
              </p:cNvSpPr>
              <p:nvPr/>
            </p:nvSpPr>
            <p:spPr bwMode="auto">
              <a:xfrm>
                <a:off x="3833" y="1979"/>
                <a:ext cx="408" cy="181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3325" name="Line 13"/>
              <p:cNvSpPr>
                <a:spLocks noChangeShapeType="1"/>
              </p:cNvSpPr>
              <p:nvPr/>
            </p:nvSpPr>
            <p:spPr bwMode="auto">
              <a:xfrm>
                <a:off x="4241" y="2070"/>
                <a:ext cx="31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26" name="Rectangle 14"/>
              <p:cNvSpPr>
                <a:spLocks noChangeArrowheads="1"/>
              </p:cNvSpPr>
              <p:nvPr/>
            </p:nvSpPr>
            <p:spPr bwMode="auto">
              <a:xfrm>
                <a:off x="4559" y="1979"/>
                <a:ext cx="408" cy="181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3327" name="Line 15"/>
              <p:cNvSpPr>
                <a:spLocks noChangeShapeType="1"/>
              </p:cNvSpPr>
              <p:nvPr/>
            </p:nvSpPr>
            <p:spPr bwMode="auto">
              <a:xfrm>
                <a:off x="4967" y="2070"/>
                <a:ext cx="31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13319" name="Picture 17" descr="BS00100_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2" y="2432"/>
              <a:ext cx="778" cy="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9"/>
            <p:cNvSpPr txBox="1">
              <a:spLocks noChangeArrowheads="1"/>
            </p:cNvSpPr>
            <p:nvPr/>
          </p:nvSpPr>
          <p:spPr bwMode="auto">
            <a:xfrm>
              <a:off x="3696" y="3113"/>
              <a:ext cx="86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altLang="ru-RU"/>
                <a:t>сервер</a:t>
              </a:r>
            </a:p>
          </p:txBody>
        </p:sp>
        <p:sp>
          <p:nvSpPr>
            <p:cNvPr id="13321" name="Line 20"/>
            <p:cNvSpPr>
              <a:spLocks noChangeShapeType="1"/>
            </p:cNvSpPr>
            <p:nvPr/>
          </p:nvSpPr>
          <p:spPr bwMode="auto">
            <a:xfrm>
              <a:off x="4014" y="2160"/>
              <a:ext cx="0" cy="2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0" name="Rectangle 24"/>
          <p:cNvSpPr>
            <a:spLocks noGrp="1" noChangeArrowheads="1"/>
          </p:cNvSpPr>
          <p:nvPr>
            <p:ph type="title"/>
          </p:nvPr>
        </p:nvSpPr>
        <p:spPr>
          <a:xfrm>
            <a:off x="1763713" y="274638"/>
            <a:ext cx="6923087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2">
                    <a:satMod val="130000"/>
                  </a:schemeClr>
                </a:solidFill>
              </a:rPr>
              <a:t>Схема соединения компьютеров в локальной сети называется </a:t>
            </a:r>
            <a:r>
              <a:rPr lang="ru-RU" sz="30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топологией   сети</a:t>
            </a:r>
            <a:r>
              <a:rPr lang="ru-RU" sz="3000" dirty="0" smtClean="0">
                <a:solidFill>
                  <a:schemeClr val="tx2">
                    <a:satMod val="130000"/>
                  </a:schemeClr>
                </a:solidFill>
              </a:rPr>
              <a:t>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71550" y="1989138"/>
            <a:ext cx="3960813" cy="3773487"/>
          </a:xfrm>
        </p:spPr>
        <p:txBody>
          <a:bodyPr>
            <a:normAutofit/>
          </a:bodyPr>
          <a:lstStyle/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Если к каждому компьютеру подходит отдельный кабель из одного центрального узла (концентратора), такой вариант соединения называют </a:t>
            </a:r>
            <a:r>
              <a:rPr lang="ru-RU" sz="29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звездой</a:t>
            </a:r>
            <a:r>
              <a:rPr lang="ru-RU" sz="29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</p:txBody>
      </p:sp>
      <p:sp>
        <p:nvSpPr>
          <p:cNvPr id="14340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 dirty="0" smtClean="0"/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5219700" y="2636838"/>
            <a:ext cx="3311525" cy="2087562"/>
            <a:chOff x="3334" y="1842"/>
            <a:chExt cx="2086" cy="1315"/>
          </a:xfrm>
        </p:grpSpPr>
        <p:sp>
          <p:nvSpPr>
            <p:cNvPr id="14342" name="Rectangle 13"/>
            <p:cNvSpPr>
              <a:spLocks noChangeArrowheads="1"/>
            </p:cNvSpPr>
            <p:nvPr/>
          </p:nvSpPr>
          <p:spPr bwMode="auto">
            <a:xfrm>
              <a:off x="3606" y="1842"/>
              <a:ext cx="408" cy="181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43" name="Rectangle 16"/>
            <p:cNvSpPr>
              <a:spLocks noChangeArrowheads="1"/>
            </p:cNvSpPr>
            <p:nvPr/>
          </p:nvSpPr>
          <p:spPr bwMode="auto">
            <a:xfrm>
              <a:off x="4830" y="1933"/>
              <a:ext cx="408" cy="181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44" name="Rectangle 17"/>
            <p:cNvSpPr>
              <a:spLocks noChangeArrowheads="1"/>
            </p:cNvSpPr>
            <p:nvPr/>
          </p:nvSpPr>
          <p:spPr bwMode="auto">
            <a:xfrm>
              <a:off x="4558" y="2976"/>
              <a:ext cx="408" cy="181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45" name="Rectangle 18"/>
            <p:cNvSpPr>
              <a:spLocks noChangeArrowheads="1"/>
            </p:cNvSpPr>
            <p:nvPr/>
          </p:nvSpPr>
          <p:spPr bwMode="auto">
            <a:xfrm>
              <a:off x="3334" y="2795"/>
              <a:ext cx="408" cy="181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46" name="Line 19"/>
            <p:cNvSpPr>
              <a:spLocks noChangeShapeType="1"/>
            </p:cNvSpPr>
            <p:nvPr/>
          </p:nvSpPr>
          <p:spPr bwMode="auto">
            <a:xfrm flipH="1" flipV="1">
              <a:off x="3787" y="2024"/>
              <a:ext cx="318" cy="3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47" name="Line 20"/>
            <p:cNvSpPr>
              <a:spLocks noChangeShapeType="1"/>
            </p:cNvSpPr>
            <p:nvPr/>
          </p:nvSpPr>
          <p:spPr bwMode="auto">
            <a:xfrm flipV="1">
              <a:off x="4513" y="2115"/>
              <a:ext cx="499" cy="2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48" name="Line 21"/>
            <p:cNvSpPr>
              <a:spLocks noChangeShapeType="1"/>
            </p:cNvSpPr>
            <p:nvPr/>
          </p:nvSpPr>
          <p:spPr bwMode="auto">
            <a:xfrm flipH="1">
              <a:off x="3515" y="2568"/>
              <a:ext cx="590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49" name="Line 22"/>
            <p:cNvSpPr>
              <a:spLocks noChangeShapeType="1"/>
            </p:cNvSpPr>
            <p:nvPr/>
          </p:nvSpPr>
          <p:spPr bwMode="auto">
            <a:xfrm>
              <a:off x="4513" y="2568"/>
              <a:ext cx="227" cy="40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pic>
          <p:nvPicPr>
            <p:cNvPr id="14350" name="Picture 25" descr="BS00100_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" y="2115"/>
              <a:ext cx="823" cy="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1" name="Text Box 27"/>
            <p:cNvSpPr txBox="1">
              <a:spLocks noChangeArrowheads="1"/>
            </p:cNvSpPr>
            <p:nvPr/>
          </p:nvSpPr>
          <p:spPr bwMode="auto">
            <a:xfrm>
              <a:off x="4558" y="2387"/>
              <a:ext cx="86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altLang="ru-RU"/>
                <a:t>сервер</a:t>
              </a: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11" name="Rectangle 51"/>
          <p:cNvSpPr>
            <a:spLocks noGrp="1" noChangeArrowheads="1"/>
          </p:cNvSpPr>
          <p:nvPr>
            <p:ph type="title"/>
          </p:nvPr>
        </p:nvSpPr>
        <p:spPr>
          <a:xfrm>
            <a:off x="1331913" y="274638"/>
            <a:ext cx="7354887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2">
                    <a:satMod val="130000"/>
                  </a:schemeClr>
                </a:solidFill>
              </a:rPr>
              <a:t>Схема соединения компьютеров в локальной сети называется </a:t>
            </a:r>
            <a:r>
              <a:rPr lang="ru-RU" sz="30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топологией   сети</a:t>
            </a:r>
            <a:r>
              <a:rPr lang="ru-RU" sz="3000" dirty="0" smtClean="0">
                <a:solidFill>
                  <a:schemeClr val="tx2">
                    <a:satMod val="130000"/>
                  </a:schemeClr>
                </a:solidFill>
              </a:rPr>
              <a:t>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741488"/>
            <a:ext cx="4038600" cy="4525962"/>
          </a:xfrm>
        </p:spPr>
        <p:txBody>
          <a:bodyPr>
            <a:normAutofit/>
          </a:bodyPr>
          <a:lstStyle/>
          <a:p>
            <a:pPr marL="365760" indent="-283464" algn="just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dirty="0" smtClean="0"/>
              <a:t>Когда к сети подсоединено очень большое количество компьютеров (больше 100), для большей производительности серверы соединяют в </a:t>
            </a:r>
            <a:r>
              <a:rPr lang="ru-RU" sz="25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кольцо</a:t>
            </a:r>
            <a:r>
              <a:rPr lang="ru-RU" sz="2000" dirty="0" smtClean="0"/>
              <a:t> с помощью оптоволоконного кабеля. Кольцевой кабель подсоединен к высокопроизводительному концентратору. К нему же подключены коммутаторы других сегментов сети.</a:t>
            </a:r>
          </a:p>
        </p:txBody>
      </p:sp>
      <p:sp>
        <p:nvSpPr>
          <p:cNvPr id="15364" name="Объект 2"/>
          <p:cNvSpPr>
            <a:spLocks noGrp="1"/>
          </p:cNvSpPr>
          <p:nvPr>
            <p:ph sz="half" idx="2"/>
          </p:nvPr>
        </p:nvSpPr>
        <p:spPr>
          <a:xfrm>
            <a:off x="5004048" y="1600200"/>
            <a:ext cx="3960440" cy="4525963"/>
          </a:xfrm>
        </p:spPr>
        <p:txBody>
          <a:bodyPr/>
          <a:lstStyle/>
          <a:p>
            <a:endParaRPr lang="ru-RU" altLang="ru-RU" dirty="0" smtClean="0"/>
          </a:p>
        </p:txBody>
      </p:sp>
      <p:grpSp>
        <p:nvGrpSpPr>
          <p:cNvPr id="2" name="Group 59"/>
          <p:cNvGrpSpPr>
            <a:grpSpLocks/>
          </p:cNvGrpSpPr>
          <p:nvPr/>
        </p:nvGrpSpPr>
        <p:grpSpPr bwMode="auto">
          <a:xfrm>
            <a:off x="4643438" y="1989138"/>
            <a:ext cx="4248150" cy="3959225"/>
            <a:chOff x="2925" y="1253"/>
            <a:chExt cx="2676" cy="2494"/>
          </a:xfrm>
        </p:grpSpPr>
        <p:sp>
          <p:nvSpPr>
            <p:cNvPr id="15366" name="Rectangle 21"/>
            <p:cNvSpPr>
              <a:spLocks noChangeArrowheads="1"/>
            </p:cNvSpPr>
            <p:nvPr/>
          </p:nvSpPr>
          <p:spPr bwMode="auto">
            <a:xfrm>
              <a:off x="4513" y="1479"/>
              <a:ext cx="408" cy="181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67" name="Rectangle 22"/>
            <p:cNvSpPr>
              <a:spLocks noChangeArrowheads="1"/>
            </p:cNvSpPr>
            <p:nvPr/>
          </p:nvSpPr>
          <p:spPr bwMode="auto">
            <a:xfrm>
              <a:off x="5103" y="1842"/>
              <a:ext cx="408" cy="181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68" name="Rectangle 23"/>
            <p:cNvSpPr>
              <a:spLocks noChangeArrowheads="1"/>
            </p:cNvSpPr>
            <p:nvPr/>
          </p:nvSpPr>
          <p:spPr bwMode="auto">
            <a:xfrm>
              <a:off x="5193" y="2522"/>
              <a:ext cx="408" cy="181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69" name="Rectangle 25"/>
            <p:cNvSpPr>
              <a:spLocks noChangeArrowheads="1"/>
            </p:cNvSpPr>
            <p:nvPr/>
          </p:nvSpPr>
          <p:spPr bwMode="auto">
            <a:xfrm>
              <a:off x="3243" y="2840"/>
              <a:ext cx="408" cy="181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70" name="Rectangle 26"/>
            <p:cNvSpPr>
              <a:spLocks noChangeArrowheads="1"/>
            </p:cNvSpPr>
            <p:nvPr/>
          </p:nvSpPr>
          <p:spPr bwMode="auto">
            <a:xfrm>
              <a:off x="3379" y="3475"/>
              <a:ext cx="408" cy="181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71" name="Rectangle 27"/>
            <p:cNvSpPr>
              <a:spLocks noChangeArrowheads="1"/>
            </p:cNvSpPr>
            <p:nvPr/>
          </p:nvSpPr>
          <p:spPr bwMode="auto">
            <a:xfrm>
              <a:off x="4332" y="3566"/>
              <a:ext cx="408" cy="181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72" name="Rectangle 28"/>
            <p:cNvSpPr>
              <a:spLocks noChangeArrowheads="1"/>
            </p:cNvSpPr>
            <p:nvPr/>
          </p:nvSpPr>
          <p:spPr bwMode="auto">
            <a:xfrm>
              <a:off x="4785" y="3112"/>
              <a:ext cx="408" cy="181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cxnSp>
          <p:nvCxnSpPr>
            <p:cNvPr id="15373" name="AutoShape 32"/>
            <p:cNvCxnSpPr>
              <a:cxnSpLocks noChangeShapeType="1"/>
            </p:cNvCxnSpPr>
            <p:nvPr/>
          </p:nvCxnSpPr>
          <p:spPr bwMode="auto">
            <a:xfrm rot="10800000" flipV="1">
              <a:off x="3288" y="1570"/>
              <a:ext cx="176" cy="176"/>
            </a:xfrm>
            <a:prstGeom prst="curvedConnector2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74" name="AutoShape 33"/>
            <p:cNvCxnSpPr>
              <a:cxnSpLocks noChangeShapeType="1"/>
            </p:cNvCxnSpPr>
            <p:nvPr/>
          </p:nvCxnSpPr>
          <p:spPr bwMode="auto">
            <a:xfrm>
              <a:off x="3884" y="1570"/>
              <a:ext cx="175" cy="176"/>
            </a:xfrm>
            <a:prstGeom prst="curvedConnector2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75" name="AutoShape 34"/>
            <p:cNvCxnSpPr>
              <a:cxnSpLocks noChangeShapeType="1"/>
            </p:cNvCxnSpPr>
            <p:nvPr/>
          </p:nvCxnSpPr>
          <p:spPr bwMode="auto">
            <a:xfrm rot="5400000">
              <a:off x="3884" y="2166"/>
              <a:ext cx="175" cy="175"/>
            </a:xfrm>
            <a:prstGeom prst="curvedConnector2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76" name="AutoShape 35"/>
            <p:cNvCxnSpPr>
              <a:cxnSpLocks noChangeShapeType="1"/>
            </p:cNvCxnSpPr>
            <p:nvPr/>
          </p:nvCxnSpPr>
          <p:spPr bwMode="auto">
            <a:xfrm rot="16200000" flipH="1">
              <a:off x="3288" y="2166"/>
              <a:ext cx="175" cy="176"/>
            </a:xfrm>
            <a:prstGeom prst="curvedConnector2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377" name="Line 36"/>
            <p:cNvSpPr>
              <a:spLocks noChangeShapeType="1"/>
            </p:cNvSpPr>
            <p:nvPr/>
          </p:nvSpPr>
          <p:spPr bwMode="auto">
            <a:xfrm>
              <a:off x="4014" y="2296"/>
              <a:ext cx="499" cy="45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78" name="Line 37"/>
            <p:cNvSpPr>
              <a:spLocks noChangeShapeType="1"/>
            </p:cNvSpPr>
            <p:nvPr/>
          </p:nvSpPr>
          <p:spPr bwMode="auto">
            <a:xfrm>
              <a:off x="4740" y="1660"/>
              <a:ext cx="0" cy="54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79" name="Line 38"/>
            <p:cNvSpPr>
              <a:spLocks noChangeShapeType="1"/>
            </p:cNvSpPr>
            <p:nvPr/>
          </p:nvSpPr>
          <p:spPr bwMode="auto">
            <a:xfrm flipV="1">
              <a:off x="4921" y="2023"/>
              <a:ext cx="363" cy="2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80" name="Line 40"/>
            <p:cNvSpPr>
              <a:spLocks noChangeShapeType="1"/>
            </p:cNvSpPr>
            <p:nvPr/>
          </p:nvSpPr>
          <p:spPr bwMode="auto">
            <a:xfrm>
              <a:off x="4967" y="2386"/>
              <a:ext cx="453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81" name="Line 41"/>
            <p:cNvSpPr>
              <a:spLocks noChangeShapeType="1"/>
            </p:cNvSpPr>
            <p:nvPr/>
          </p:nvSpPr>
          <p:spPr bwMode="auto">
            <a:xfrm flipH="1">
              <a:off x="4513" y="2387"/>
              <a:ext cx="181" cy="3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oval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82" name="Line 42"/>
            <p:cNvSpPr>
              <a:spLocks noChangeShapeType="1"/>
            </p:cNvSpPr>
            <p:nvPr/>
          </p:nvSpPr>
          <p:spPr bwMode="auto">
            <a:xfrm flipH="1">
              <a:off x="4286" y="2749"/>
              <a:ext cx="227" cy="4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83" name="Line 43"/>
            <p:cNvSpPr>
              <a:spLocks noChangeShapeType="1"/>
            </p:cNvSpPr>
            <p:nvPr/>
          </p:nvSpPr>
          <p:spPr bwMode="auto">
            <a:xfrm flipV="1">
              <a:off x="4332" y="3203"/>
              <a:ext cx="453" cy="4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84" name="Line 44"/>
            <p:cNvSpPr>
              <a:spLocks noChangeShapeType="1"/>
            </p:cNvSpPr>
            <p:nvPr/>
          </p:nvSpPr>
          <p:spPr bwMode="auto">
            <a:xfrm>
              <a:off x="4332" y="3248"/>
              <a:ext cx="226" cy="31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85" name="Line 47"/>
            <p:cNvSpPr>
              <a:spLocks noChangeShapeType="1"/>
            </p:cNvSpPr>
            <p:nvPr/>
          </p:nvSpPr>
          <p:spPr bwMode="auto">
            <a:xfrm flipH="1" flipV="1">
              <a:off x="3424" y="3021"/>
              <a:ext cx="545" cy="1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86" name="Line 48"/>
            <p:cNvSpPr>
              <a:spLocks noChangeShapeType="1"/>
            </p:cNvSpPr>
            <p:nvPr/>
          </p:nvSpPr>
          <p:spPr bwMode="auto">
            <a:xfrm flipH="1">
              <a:off x="3560" y="3203"/>
              <a:ext cx="409" cy="2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pic>
          <p:nvPicPr>
            <p:cNvPr id="15387" name="Picture 52" descr="BS00100_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4" y="1253"/>
              <a:ext cx="545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8" name="Picture 54" descr="BS00100_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8" y="1752"/>
              <a:ext cx="545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9" name="Picture 55" descr="BS00100_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4" y="2160"/>
              <a:ext cx="545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0" name="Picture 56" descr="BS00100_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5" y="1752"/>
              <a:ext cx="545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1" name="Picture 57" descr="BS00100_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8" y="2069"/>
              <a:ext cx="545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2" name="Picture 58" descr="BS00100_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8" y="2931"/>
              <a:ext cx="545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>
          <a:xfrm>
            <a:off x="1116013" y="333375"/>
            <a:ext cx="7869237" cy="6477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5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Аппаратное обеспечение сетей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1258888" y="1268413"/>
            <a:ext cx="7417568" cy="2592635"/>
          </a:xfrm>
        </p:spPr>
        <p:txBody>
          <a:bodyPr>
            <a:normAutofit/>
          </a:bodyPr>
          <a:lstStyle/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Для подключения компьютера к сети необходим </a:t>
            </a:r>
            <a:r>
              <a:rPr lang="ru-RU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сетевой адаптер</a:t>
            </a:r>
            <a:r>
              <a:rPr lang="ru-RU" sz="2400" dirty="0" smtClean="0"/>
              <a:t> – специальная плата, которая устанавливается внутрь системного блока в один из слотов материнской платы.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717032"/>
            <a:ext cx="3903947" cy="227265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684</TotalTime>
  <Words>781</Words>
  <Application>Microsoft Office PowerPoint</Application>
  <PresentationFormat>Экран (4:3)</PresentationFormat>
  <Paragraphs>97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5" baseType="lpstr">
      <vt:lpstr>Arial</vt:lpstr>
      <vt:lpstr>Corbel</vt:lpstr>
      <vt:lpstr>Wingdings 2</vt:lpstr>
      <vt:lpstr>Verdana</vt:lpstr>
      <vt:lpstr>Calibri</vt:lpstr>
      <vt:lpstr>Gill Sans MT</vt:lpstr>
      <vt:lpstr>Bookman Old Style</vt:lpstr>
      <vt:lpstr>Wingdings</vt:lpstr>
      <vt:lpstr>Monotype Corsiva</vt:lpstr>
      <vt:lpstr>Солнцестояние</vt:lpstr>
      <vt:lpstr>Компьютерные   сети</vt:lpstr>
      <vt:lpstr>Что такое компьютерная сеть и зачем она нам нужна?</vt:lpstr>
      <vt:lpstr>Все компьютерные сети подразделяются на </vt:lpstr>
      <vt:lpstr>Локальная сеть</vt:lpstr>
      <vt:lpstr>Локальные сети</vt:lpstr>
      <vt:lpstr>Схема соединения компьютеров в локальной сети называется топологией   сети.</vt:lpstr>
      <vt:lpstr>Схема соединения компьютеров в локальной сети называется топологией   сети.</vt:lpstr>
      <vt:lpstr>Схема соединения компьютеров в локальной сети называется топологией   сети.</vt:lpstr>
      <vt:lpstr>Аппаратное обеспечение сетей</vt:lpstr>
      <vt:lpstr>Сеть Интернет</vt:lpstr>
      <vt:lpstr>Сеть Интернет</vt:lpstr>
      <vt:lpstr>Сеть Интернет</vt:lpstr>
      <vt:lpstr>Сеть Интернет</vt:lpstr>
      <vt:lpstr>Сеть Интернет</vt:lpstr>
      <vt:lpstr>Модем</vt:lpstr>
      <vt:lpstr>Программное обеспечение компьютерных сетей</vt:lpstr>
      <vt:lpstr>Программное обеспечение компьютерных сетей</vt:lpstr>
      <vt:lpstr>Услуги компьютерных сетей</vt:lpstr>
      <vt:lpstr>Услуги компьютерных сетей</vt:lpstr>
      <vt:lpstr>Услуги компьютерных сетей</vt:lpstr>
      <vt:lpstr>Услуги компьютерных сетей</vt:lpstr>
      <vt:lpstr>В О П Р О С Ы:</vt:lpstr>
      <vt:lpstr>Спасибо за урок!</vt:lpstr>
      <vt:lpstr>Презентация PowerPoint</vt:lpstr>
      <vt:lpstr>Презентация PowerPoint</vt:lpstr>
    </vt:vector>
  </TitlesOfParts>
  <Company>ВОРОНЕЖ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Локальные   и   глобальные компьютерные   сети</dc:title>
  <dc:creator>ГОТ</dc:creator>
  <cp:lastModifiedBy>Гелия</cp:lastModifiedBy>
  <cp:revision>72</cp:revision>
  <dcterms:created xsi:type="dcterms:W3CDTF">2007-04-15T09:53:25Z</dcterms:created>
  <dcterms:modified xsi:type="dcterms:W3CDTF">2017-03-11T10:04:59Z</dcterms:modified>
</cp:coreProperties>
</file>