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81" r:id="rId2"/>
    <p:sldId id="263" r:id="rId3"/>
    <p:sldId id="264" r:id="rId4"/>
    <p:sldId id="265" r:id="rId5"/>
    <p:sldId id="294" r:id="rId6"/>
    <p:sldId id="267" r:id="rId7"/>
    <p:sldId id="268" r:id="rId8"/>
    <p:sldId id="270" r:id="rId9"/>
    <p:sldId id="271" r:id="rId10"/>
    <p:sldId id="273" r:id="rId11"/>
    <p:sldId id="297" r:id="rId12"/>
    <p:sldId id="275" r:id="rId13"/>
    <p:sldId id="299" r:id="rId14"/>
    <p:sldId id="277" r:id="rId15"/>
    <p:sldId id="278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1B3"/>
    <a:srgbClr val="CCFF99"/>
    <a:srgbClr val="CCFFFF"/>
    <a:srgbClr val="CCFFCC"/>
    <a:srgbClr val="FFFFCC"/>
    <a:srgbClr val="FF3300"/>
    <a:srgbClr val="D66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4" autoAdjust="0"/>
    <p:restoredTop sz="88644" autoAdjust="0"/>
  </p:normalViewPr>
  <p:slideViewPr>
    <p:cSldViewPr>
      <p:cViewPr varScale="1">
        <p:scale>
          <a:sx n="86" d="100"/>
          <a:sy n="86" d="100"/>
        </p:scale>
        <p:origin x="102" y="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785C46-7A62-4384-8354-104C03D694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32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C29BB8-59A6-4C82-AA41-244F4C125B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7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10DFE-9B4B-450A-BF6E-7509B9E6B7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362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F8EF9E-B59C-4784-8E1C-7C8226DC7A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030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2674E4-53A1-479B-B944-A87719A84B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209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E3ACA-8B40-4DE9-B2AE-798646C929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813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6A034F-6B5A-4B59-88D2-99D03C16D0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432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6BB4CD-D19B-4375-B662-FD2CD6BFBA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37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B6575-DE52-457A-BC72-66517012DB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057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6AF59C-6B12-45E3-BC57-8F17E1C458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493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50000">
              <a:srgbClr val="FFFFFF"/>
            </a:gs>
            <a:gs pos="100000">
              <a:srgbClr val="CC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AED911E-D64B-4BD9-8F79-DCF026BF352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000" smtClean="0"/>
              <a:t/>
            </a:r>
            <a:br>
              <a:rPr lang="ru-RU" altLang="ru-RU" sz="2000" smtClean="0"/>
            </a:br>
            <a:endParaRPr lang="ru-RU" altLang="ru-RU" sz="2000" smtClean="0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1403350" y="622300"/>
            <a:ext cx="6624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tx2"/>
                </a:solidFill>
              </a:rPr>
              <a:t>      КОУ «Сургутская школа – детский сад»</a:t>
            </a: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196850" y="2179638"/>
            <a:ext cx="8659813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ru-RU" sz="2000" i="1">
                <a:solidFill>
                  <a:schemeClr val="tx2"/>
                </a:solidFill>
              </a:rPr>
              <a:t>Семинар – практикум</a:t>
            </a:r>
          </a:p>
          <a:p>
            <a:pPr algn="ctr" eaLnBrk="1" hangingPunct="1"/>
            <a:endParaRPr lang="ru-RU" altLang="ru-RU" i="1">
              <a:solidFill>
                <a:schemeClr val="tx2"/>
              </a:solidFill>
            </a:endParaRPr>
          </a:p>
          <a:p>
            <a:pPr algn="ctr" eaLnBrk="1" hangingPunct="1"/>
            <a:r>
              <a:rPr lang="ru-RU" altLang="ru-RU" sz="3200">
                <a:solidFill>
                  <a:schemeClr val="tx2"/>
                </a:solidFill>
              </a:rPr>
              <a:t>Работа учителя – логопеда специалиста БОС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3500438"/>
            <a:ext cx="5113337" cy="223361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b="1" i="1" smtClean="0"/>
              <a:t>Занятия  по коррекции речи методом ДАС-БОС посещают дети с различной речевой патологией.</a:t>
            </a:r>
          </a:p>
          <a:p>
            <a:pPr algn="ctr"/>
            <a:r>
              <a:rPr lang="ru-RU" altLang="ru-RU" sz="2400" smtClean="0"/>
              <a:t> 1.Общее недоразвитие речи(II- III уровень) с псевдобульбарной дизартрией.</a:t>
            </a:r>
          </a:p>
          <a:p>
            <a:pPr algn="ctr"/>
            <a:r>
              <a:rPr lang="ru-RU" altLang="ru-RU" sz="2400" smtClean="0"/>
              <a:t>2. Общее недоразвитие речи(II- III уровень) с  моторной алалией.</a:t>
            </a:r>
          </a:p>
          <a:p>
            <a:pPr algn="ctr"/>
            <a:r>
              <a:rPr lang="ru-RU" altLang="ru-RU" sz="2400" smtClean="0"/>
              <a:t>3. Неврозоподобное заикание. </a:t>
            </a:r>
          </a:p>
          <a:p>
            <a:pPr algn="ctr"/>
            <a:r>
              <a:rPr lang="ru-RU" altLang="ru-RU" sz="2400" smtClean="0"/>
              <a:t>4. Оперированная ринолалия.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mtClean="0"/>
          </a:p>
        </p:txBody>
      </p:sp>
      <p:sp>
        <p:nvSpPr>
          <p:cNvPr id="11267" name="WordArt 14"/>
          <p:cNvSpPr>
            <a:spLocks noChangeArrowheads="1" noChangeShapeType="1" noTextEdit="1"/>
          </p:cNvSpPr>
          <p:nvPr/>
        </p:nvSpPr>
        <p:spPr bwMode="auto">
          <a:xfrm>
            <a:off x="2987675" y="692150"/>
            <a:ext cx="3240088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Объект 3"/>
          <p:cNvSpPr>
            <a:spLocks noGrp="1"/>
          </p:cNvSpPr>
          <p:nvPr>
            <p:ph sz="half" idx="2"/>
          </p:nvPr>
        </p:nvSpPr>
        <p:spPr>
          <a:xfrm>
            <a:off x="7019925" y="2060575"/>
            <a:ext cx="1935163" cy="4071938"/>
          </a:xfrm>
        </p:spPr>
        <p:txBody>
          <a:bodyPr/>
          <a:lstStyle/>
          <a:p>
            <a:r>
              <a:rPr lang="ru-RU" altLang="ru-RU" sz="2000" i="1" smtClean="0">
                <a:solidFill>
                  <a:srgbClr val="FF0000"/>
                </a:solidFill>
              </a:rPr>
              <a:t>Динамика результативности БОС: </a:t>
            </a:r>
            <a:r>
              <a:rPr lang="ru-RU" altLang="ru-RU" sz="2000" smtClean="0"/>
              <a:t>График дыхания в начале  курса БОС</a:t>
            </a:r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916113"/>
            <a:ext cx="6335712" cy="446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4" name="WordArt 14"/>
          <p:cNvSpPr>
            <a:spLocks noChangeArrowheads="1" noChangeShapeType="1" noTextEdit="1"/>
          </p:cNvSpPr>
          <p:nvPr/>
        </p:nvSpPr>
        <p:spPr bwMode="auto">
          <a:xfrm>
            <a:off x="2987675" y="333375"/>
            <a:ext cx="3168650" cy="5746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  <a:endParaRPr lang="ru-RU" sz="4800" kern="10" spc="-48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4"/>
          <p:cNvSpPr>
            <a:spLocks noChangeArrowheads="1" noChangeShapeType="1" noTextEdit="1"/>
          </p:cNvSpPr>
          <p:nvPr/>
        </p:nvSpPr>
        <p:spPr bwMode="auto">
          <a:xfrm>
            <a:off x="2987675" y="476250"/>
            <a:ext cx="3168650" cy="576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13315" name="Picture 2" descr="F:\центр\фото2\DSC006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2276475"/>
            <a:ext cx="4967287" cy="3529013"/>
          </a:xfrm>
          <a:noFill/>
        </p:spPr>
      </p:pic>
      <p:sp>
        <p:nvSpPr>
          <p:cNvPr id="12292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6659563" y="2133600"/>
            <a:ext cx="2295525" cy="3998913"/>
          </a:xfrm>
        </p:spPr>
        <p:txBody>
          <a:bodyPr/>
          <a:lstStyle/>
          <a:p>
            <a:pPr>
              <a:buClr>
                <a:srgbClr val="3333CC"/>
              </a:buClr>
              <a:defRPr/>
            </a:pPr>
            <a:r>
              <a:rPr lang="ru-RU" sz="2000" i="1" dirty="0">
                <a:solidFill>
                  <a:srgbClr val="FF0000"/>
                </a:solidFill>
              </a:rPr>
              <a:t>Динамика результативности БОС: </a:t>
            </a:r>
            <a:endParaRPr lang="ru-RU" sz="2000" i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3333CC"/>
              </a:buClr>
              <a:buFont typeface="Wingdings" panose="05000000000000000000" pitchFamily="2" charset="2"/>
              <a:buNone/>
              <a:defRPr/>
            </a:pPr>
            <a:endParaRPr lang="ru-RU" sz="2000" i="1" dirty="0">
              <a:solidFill>
                <a:srgbClr val="FF0000"/>
              </a:solidFill>
            </a:endParaRPr>
          </a:p>
          <a:p>
            <a:pPr marL="0" indent="0">
              <a:buClr>
                <a:srgbClr val="3333CC"/>
              </a:buClr>
              <a:buFont typeface="Wingdings" panose="05000000000000000000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График </a:t>
            </a:r>
            <a:r>
              <a:rPr lang="ru-RU" sz="2000" dirty="0">
                <a:solidFill>
                  <a:srgbClr val="000000"/>
                </a:solidFill>
              </a:rPr>
              <a:t>дыхания в </a:t>
            </a:r>
            <a:r>
              <a:rPr lang="ru-RU" sz="2000" dirty="0" smtClean="0">
                <a:solidFill>
                  <a:srgbClr val="000000"/>
                </a:solidFill>
              </a:rPr>
              <a:t>середине  </a:t>
            </a:r>
            <a:r>
              <a:rPr lang="ru-RU" sz="2000" dirty="0">
                <a:solidFill>
                  <a:srgbClr val="000000"/>
                </a:solidFill>
              </a:rPr>
              <a:t>курса БОС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19925" y="1844675"/>
            <a:ext cx="1938338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000" i="1" dirty="0">
                <a:solidFill>
                  <a:srgbClr val="FF0000"/>
                </a:solidFill>
              </a:rPr>
              <a:t>Динамика результативности БОС: </a:t>
            </a:r>
            <a:r>
              <a:rPr lang="ru-RU" sz="2000" dirty="0"/>
              <a:t>График дыхания </a:t>
            </a:r>
            <a:r>
              <a:rPr lang="ru-RU" sz="2000" dirty="0" smtClean="0"/>
              <a:t>в конце   </a:t>
            </a:r>
            <a:r>
              <a:rPr lang="ru-RU" sz="2000" dirty="0"/>
              <a:t>курса БОС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2205038"/>
            <a:ext cx="6624638" cy="3744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2" name="WordArt 14"/>
          <p:cNvSpPr>
            <a:spLocks noChangeArrowheads="1" noChangeShapeType="1" noTextEdit="1"/>
          </p:cNvSpPr>
          <p:nvPr/>
        </p:nvSpPr>
        <p:spPr bwMode="auto">
          <a:xfrm>
            <a:off x="3132138" y="765175"/>
            <a:ext cx="2663825" cy="576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  <a:endParaRPr lang="ru-RU" sz="4800" kern="10" spc="-48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611188" y="2017713"/>
            <a:ext cx="8137525" cy="41148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 образом в результате проводимой работы можно сделать вывод, что  применение метода БОС по дыхательной аритмии сердца (ДАС-БОС) в коррекции речи значительно расширяет возможности педагога и имеет ряд положительных моментов:</a:t>
            </a:r>
          </a:p>
          <a:p>
            <a:pPr algn="just"/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позволяет выработать диафрагмально-релаксационный тип                                          дыхания</a:t>
            </a:r>
          </a:p>
          <a:p>
            <a:pPr algn="just"/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объективным контролем приборов БОС вырабатывается навык произвольной регуляции дыхания: силы, длительности и плавности выдыхаемой воздушной струи, что чрезвычайно важно при произношении звуков </a:t>
            </a:r>
          </a:p>
          <a:p>
            <a:pPr algn="just"/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возможность систематически работать над просодическими элементами речи(темпом, ритмом, паузацией, ударением)</a:t>
            </a:r>
          </a:p>
          <a:p>
            <a:pPr algn="just"/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нормализуется взаимодействие дыхательной и сердечно – сосудистой систем. Одновременно снимается психоэмоциональное напряжение, улучшается общее самочувствие, сон, настроение, происходит оздоровление организма в целом.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WordArt 14"/>
          <p:cNvSpPr>
            <a:spLocks noChangeArrowheads="1" noChangeShapeType="1" noTextEdit="1"/>
          </p:cNvSpPr>
          <p:nvPr/>
        </p:nvSpPr>
        <p:spPr bwMode="auto">
          <a:xfrm>
            <a:off x="2627313" y="692150"/>
            <a:ext cx="4175125" cy="576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1187450" y="1773238"/>
            <a:ext cx="7772400" cy="45354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ru-RU" altLang="ru-RU" sz="2000" smtClean="0">
              <a:latin typeface="Vivaldi" panose="030206020505060908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Наш живот – бесценный дар,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Он похож на лёгкий шар!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Через нос вдыхаем-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Шарик надуваем!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А потом наоборот: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Выдыхаем через рот!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Vivaldi" panose="03020602050506090804" pitchFamily="66" charset="0"/>
              </a:rPr>
              <a:t>И сдувается живот!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mtClean="0"/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916113"/>
            <a:ext cx="259238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WordArt 14"/>
          <p:cNvSpPr>
            <a:spLocks noChangeArrowheads="1" noChangeShapeType="1" noTextEdit="1"/>
          </p:cNvSpPr>
          <p:nvPr/>
        </p:nvSpPr>
        <p:spPr bwMode="auto">
          <a:xfrm>
            <a:off x="3059113" y="981075"/>
            <a:ext cx="3600450" cy="503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ru-RU" altLang="ru-RU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altLang="ru-RU" smtClean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altLang="ru-RU" sz="4000" i="1" smtClean="0">
                <a:solidFill>
                  <a:schemeClr val="folHlink"/>
                </a:solidFill>
              </a:rPr>
              <a:t>Спасибо за внимание!</a:t>
            </a:r>
          </a:p>
        </p:txBody>
      </p:sp>
      <p:sp>
        <p:nvSpPr>
          <p:cNvPr id="17411" name="WordArt 14"/>
          <p:cNvSpPr>
            <a:spLocks noChangeArrowheads="1" noChangeShapeType="1" noTextEdit="1"/>
          </p:cNvSpPr>
          <p:nvPr/>
        </p:nvSpPr>
        <p:spPr bwMode="auto">
          <a:xfrm>
            <a:off x="3203575" y="765175"/>
            <a:ext cx="3024188" cy="503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pPr eaLnBrk="1" hangingPunct="1"/>
            <a:r>
              <a:rPr lang="ru-RU" altLang="ru-RU" smtClean="0"/>
              <a:t>            </a:t>
            </a:r>
          </a:p>
        </p:txBody>
      </p:sp>
      <p:sp>
        <p:nvSpPr>
          <p:cNvPr id="3075" name="WordArt 14"/>
          <p:cNvSpPr>
            <a:spLocks noChangeArrowheads="1" noChangeShapeType="1" noTextEdit="1"/>
          </p:cNvSpPr>
          <p:nvPr/>
        </p:nvSpPr>
        <p:spPr bwMode="auto">
          <a:xfrm>
            <a:off x="2916238" y="476250"/>
            <a:ext cx="3324225" cy="8763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3078" name="Picture 6" descr="школа 02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8913" y="2205038"/>
            <a:ext cx="4392612" cy="2952750"/>
          </a:xfr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7" name="Picture 5" descr="DSC0195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1" y="2780928"/>
            <a:ext cx="4121150" cy="30243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3059113" y="765175"/>
            <a:ext cx="2736850" cy="431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769"/>
              </a:avLst>
            </a:prstTxWarp>
          </a:bodyPr>
          <a:lstStyle/>
          <a:p>
            <a:pPr algn="ctr"/>
            <a:r>
              <a:rPr lang="ru-RU" sz="4800" kern="10" spc="-480" normalizeH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34820" name="Picture 4" descr="DSC0191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1916113"/>
            <a:ext cx="3960813" cy="3313112"/>
          </a:xfrm>
          <a:noFill/>
        </p:spPr>
      </p:pic>
      <p:pic>
        <p:nvPicPr>
          <p:cNvPr id="4" name="Рисунок 3" descr="I:\центр\фото2\DSC0066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852936"/>
            <a:ext cx="4610100" cy="3704590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2411413" y="620713"/>
            <a:ext cx="4465637" cy="5762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5123" name="Picture 5" descr="школа 01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2788" y="2017713"/>
            <a:ext cx="6170612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mtClean="0"/>
              <a:t>               Структура курса</a:t>
            </a:r>
          </a:p>
        </p:txBody>
      </p:sp>
      <p:sp>
        <p:nvSpPr>
          <p:cNvPr id="6147" name="WordArt 14"/>
          <p:cNvSpPr>
            <a:spLocks noChangeArrowheads="1" noChangeShapeType="1" noTextEdit="1"/>
          </p:cNvSpPr>
          <p:nvPr/>
        </p:nvSpPr>
        <p:spPr bwMode="auto">
          <a:xfrm>
            <a:off x="3348038" y="549275"/>
            <a:ext cx="3095625" cy="503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sp>
        <p:nvSpPr>
          <p:cNvPr id="6148" name="Oval 5"/>
          <p:cNvSpPr>
            <a:spLocks noChangeArrowheads="1"/>
          </p:cNvSpPr>
          <p:nvPr/>
        </p:nvSpPr>
        <p:spPr bwMode="auto">
          <a:xfrm>
            <a:off x="179388" y="2997200"/>
            <a:ext cx="3744912" cy="1368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ru-RU" altLang="ru-RU" sz="1600"/>
              <a:t> </a:t>
            </a:r>
            <a:r>
              <a:rPr lang="en-US" altLang="ru-RU" sz="1600" b="1"/>
              <a:t>I </a:t>
            </a:r>
            <a:r>
              <a:rPr lang="ru-RU" altLang="ru-RU" sz="1600" b="1"/>
              <a:t>этап</a:t>
            </a:r>
          </a:p>
          <a:p>
            <a:pPr algn="ctr"/>
            <a:r>
              <a:rPr lang="ru-RU" altLang="ru-RU" sz="1600"/>
              <a:t>Неречевые сюжеты    </a:t>
            </a:r>
          </a:p>
          <a:p>
            <a:pPr algn="ctr"/>
            <a:r>
              <a:rPr lang="ru-RU" altLang="ru-RU" sz="1600"/>
              <a:t>(Анимация, полосы, столбик, забор)</a:t>
            </a:r>
          </a:p>
        </p:txBody>
      </p:sp>
      <p:sp>
        <p:nvSpPr>
          <p:cNvPr id="6149" name="Oval 6"/>
          <p:cNvSpPr>
            <a:spLocks noChangeArrowheads="1"/>
          </p:cNvSpPr>
          <p:nvPr/>
        </p:nvSpPr>
        <p:spPr bwMode="auto">
          <a:xfrm>
            <a:off x="4932363" y="3068638"/>
            <a:ext cx="3960812" cy="1223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en-US" altLang="ru-RU" sz="1600" b="1"/>
              <a:t>II</a:t>
            </a:r>
            <a:r>
              <a:rPr lang="ru-RU" altLang="ru-RU" sz="1600" b="1"/>
              <a:t> этап</a:t>
            </a:r>
          </a:p>
          <a:p>
            <a:pPr algn="ctr"/>
            <a:r>
              <a:rPr lang="ru-RU" altLang="ru-RU" sz="1600"/>
              <a:t>Речевые сюжеты</a:t>
            </a:r>
          </a:p>
          <a:p>
            <a:pPr algn="ctr"/>
            <a:r>
              <a:rPr lang="ru-RU" altLang="ru-RU" sz="1600"/>
              <a:t>    (Открывание, строки, текст,</a:t>
            </a:r>
          </a:p>
          <a:p>
            <a:pPr algn="ctr"/>
            <a:r>
              <a:rPr lang="ru-RU" altLang="ru-RU" sz="1600"/>
              <a:t>        пересказ, описание</a:t>
            </a:r>
            <a:r>
              <a:rPr lang="ru-RU" altLang="ru-RU"/>
              <a:t>, без БОС)</a:t>
            </a:r>
          </a:p>
        </p:txBody>
      </p:sp>
      <p:sp>
        <p:nvSpPr>
          <p:cNvPr id="6150" name="Line 7"/>
          <p:cNvSpPr>
            <a:spLocks noChangeShapeType="1"/>
          </p:cNvSpPr>
          <p:nvPr/>
        </p:nvSpPr>
        <p:spPr bwMode="auto">
          <a:xfrm flipH="1">
            <a:off x="2627313" y="2492375"/>
            <a:ext cx="165735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Line 8"/>
          <p:cNvSpPr>
            <a:spLocks noChangeShapeType="1"/>
          </p:cNvSpPr>
          <p:nvPr/>
        </p:nvSpPr>
        <p:spPr bwMode="auto">
          <a:xfrm>
            <a:off x="4932363" y="2492375"/>
            <a:ext cx="17272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2" name="Oval 9"/>
          <p:cNvSpPr>
            <a:spLocks noChangeArrowheads="1"/>
          </p:cNvSpPr>
          <p:nvPr/>
        </p:nvSpPr>
        <p:spPr bwMode="auto">
          <a:xfrm>
            <a:off x="2411413" y="4508500"/>
            <a:ext cx="4392612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/>
            <a:r>
              <a:rPr lang="en-US" altLang="ru-RU" b="1"/>
              <a:t>III</a:t>
            </a:r>
            <a:r>
              <a:rPr lang="ru-RU" altLang="ru-RU" b="1"/>
              <a:t> этап</a:t>
            </a:r>
          </a:p>
          <a:p>
            <a:pPr algn="ctr"/>
            <a:r>
              <a:rPr lang="ru-RU" altLang="ru-RU"/>
              <a:t> Контроль без БОС</a:t>
            </a:r>
          </a:p>
        </p:txBody>
      </p:sp>
      <p:sp>
        <p:nvSpPr>
          <p:cNvPr id="6153" name="Line 10"/>
          <p:cNvSpPr>
            <a:spLocks noChangeShapeType="1"/>
          </p:cNvSpPr>
          <p:nvPr/>
        </p:nvSpPr>
        <p:spPr bwMode="auto">
          <a:xfrm>
            <a:off x="4500563" y="2565400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14"/>
          <p:cNvSpPr>
            <a:spLocks noChangeArrowheads="1" noChangeShapeType="1" noTextEdit="1"/>
          </p:cNvSpPr>
          <p:nvPr/>
        </p:nvSpPr>
        <p:spPr bwMode="auto">
          <a:xfrm>
            <a:off x="2700338" y="692150"/>
            <a:ext cx="3816350" cy="6492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7171" name="Picture 4" descr="C:\Users\BorzovaTM\Pictures\фото2\DSC006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088" y="2492375"/>
            <a:ext cx="4254500" cy="3486150"/>
          </a:xfrm>
          <a:noFill/>
        </p:spPr>
      </p:pic>
      <p:sp>
        <p:nvSpPr>
          <p:cNvPr id="7172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altLang="ru-RU" sz="2800" smtClean="0"/>
          </a:p>
          <a:p>
            <a:pPr>
              <a:buFont typeface="Wingdings" panose="05000000000000000000" pitchFamily="2" charset="2"/>
              <a:buNone/>
            </a:pPr>
            <a:endParaRPr lang="ru-RU" altLang="ru-RU" sz="2800" smtClean="0"/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smtClean="0"/>
              <a:t>Неречевой сюжет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smtClean="0"/>
              <a:t>     «Анимация»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14"/>
          <p:cNvSpPr>
            <a:spLocks noChangeArrowheads="1" noChangeShapeType="1" noTextEdit="1"/>
          </p:cNvSpPr>
          <p:nvPr/>
        </p:nvSpPr>
        <p:spPr bwMode="auto">
          <a:xfrm>
            <a:off x="2771775" y="836613"/>
            <a:ext cx="3384550" cy="6477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8195" name="Picture 2" descr="F:\центр\фото2\DSC006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2688" y="2646363"/>
            <a:ext cx="3810000" cy="2857500"/>
          </a:xfrm>
          <a:noFill/>
        </p:spPr>
      </p:pic>
      <p:sp>
        <p:nvSpPr>
          <p:cNvPr id="8196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smtClean="0"/>
              <a:t>Неречевой сюжет-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2800" smtClean="0"/>
              <a:t>«Забор»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DSC019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2133600"/>
            <a:ext cx="4968875" cy="3743325"/>
          </a:xfrm>
          <a:noFill/>
        </p:spPr>
      </p:pic>
      <p:sp>
        <p:nvSpPr>
          <p:cNvPr id="9219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smtClean="0"/>
              <a:t>Речевой сюжет – «Открывание»</a:t>
            </a:r>
          </a:p>
        </p:txBody>
      </p:sp>
      <p:sp>
        <p:nvSpPr>
          <p:cNvPr id="9220" name="WordArt 14"/>
          <p:cNvSpPr>
            <a:spLocks noChangeArrowheads="1" noChangeShapeType="1" noTextEdit="1"/>
          </p:cNvSpPr>
          <p:nvPr/>
        </p:nvSpPr>
        <p:spPr bwMode="auto">
          <a:xfrm>
            <a:off x="2700338" y="836613"/>
            <a:ext cx="4319587" cy="8397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14"/>
          <p:cNvSpPr>
            <a:spLocks noChangeArrowheads="1" noChangeShapeType="1" noTextEdit="1"/>
          </p:cNvSpPr>
          <p:nvPr/>
        </p:nvSpPr>
        <p:spPr bwMode="auto">
          <a:xfrm>
            <a:off x="2843213" y="692150"/>
            <a:ext cx="3600450" cy="7921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метод      БОС</a:t>
            </a:r>
          </a:p>
        </p:txBody>
      </p:sp>
      <p:pic>
        <p:nvPicPr>
          <p:cNvPr id="10243" name="Picture 4" descr="DSC0194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2205038"/>
            <a:ext cx="4679950" cy="3671887"/>
          </a:xfrm>
          <a:noFill/>
        </p:spPr>
      </p:pic>
      <p:sp>
        <p:nvSpPr>
          <p:cNvPr id="10244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800" smtClean="0"/>
              <a:t> Речевой сюжет-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smtClean="0"/>
              <a:t>     «Строки»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650</TotalTime>
  <Words>308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Impact</vt:lpstr>
      <vt:lpstr>Tahoma</vt:lpstr>
      <vt:lpstr>Times New Roman</vt:lpstr>
      <vt:lpstr>Vivaldi</vt:lpstr>
      <vt:lpstr>Wingdings</vt:lpstr>
      <vt:lpstr>Палитра</vt:lpstr>
      <vt:lpstr> </vt:lpstr>
      <vt:lpstr>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iao_klass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Uchenik3</dc:creator>
  <cp:lastModifiedBy>Психолог</cp:lastModifiedBy>
  <cp:revision>60</cp:revision>
  <dcterms:created xsi:type="dcterms:W3CDTF">2005-10-06T05:24:50Z</dcterms:created>
  <dcterms:modified xsi:type="dcterms:W3CDTF">2017-10-10T13:51:13Z</dcterms:modified>
</cp:coreProperties>
</file>