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FB9E-1DEA-4FE0-B4E8-1A6C90E03072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69B2-BB61-4204-876E-013C8672D0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FB9E-1DEA-4FE0-B4E8-1A6C90E03072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69B2-BB61-4204-876E-013C8672D0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FB9E-1DEA-4FE0-B4E8-1A6C90E03072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69B2-BB61-4204-876E-013C8672D0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FB9E-1DEA-4FE0-B4E8-1A6C90E03072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69B2-BB61-4204-876E-013C8672D0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FB9E-1DEA-4FE0-B4E8-1A6C90E03072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69B2-BB61-4204-876E-013C8672D0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FB9E-1DEA-4FE0-B4E8-1A6C90E03072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69B2-BB61-4204-876E-013C8672D0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FB9E-1DEA-4FE0-B4E8-1A6C90E03072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69B2-BB61-4204-876E-013C8672D0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FB9E-1DEA-4FE0-B4E8-1A6C90E03072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69B2-BB61-4204-876E-013C8672D0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FB9E-1DEA-4FE0-B4E8-1A6C90E03072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69B2-BB61-4204-876E-013C8672D0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FB9E-1DEA-4FE0-B4E8-1A6C90E03072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69B2-BB61-4204-876E-013C8672D07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FB9E-1DEA-4FE0-B4E8-1A6C90E03072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AF469B2-BB61-4204-876E-013C8672D07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03FB9E-1DEA-4FE0-B4E8-1A6C90E03072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F469B2-BB61-4204-876E-013C8672D072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2664296"/>
          </a:xfrm>
        </p:spPr>
        <p:txBody>
          <a:bodyPr>
            <a:normAutofit/>
          </a:bodyPr>
          <a:lstStyle/>
          <a:p>
            <a:pPr indent="449263" algn="ctr"/>
            <a:r>
              <a:rPr lang="ru-RU" sz="1800" dirty="0" smtClean="0">
                <a:solidFill>
                  <a:schemeClr val="tx1"/>
                </a:solidFill>
              </a:rPr>
              <a:t>РОССИЙСКАЯ ФЕДЕРАЦИЯ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ЯМАЛО-НЕНЕЦКИЙ АВТОНОМНЫЙ ОКРУГ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МУНИЦИПАЛЬНОЕ ОБЩЕОБРАЗОВАТЕЛЬНОЕ УЧРЕЖДЕНИЕ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«СРЕДНЯЯ ОБЩЕОБРАЗОВАТЕЛЬНАЯ ШКОЛА № 1 п. ПУРПЕ</a:t>
            </a:r>
            <a:r>
              <a:rPr lang="ru-RU" sz="1800" dirty="0" smtClean="0">
                <a:solidFill>
                  <a:schemeClr val="tx1"/>
                </a:solidFill>
              </a:rPr>
              <a:t>»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Сообщение </a:t>
            </a:r>
            <a:r>
              <a:rPr lang="ru-RU" sz="2000" dirty="0" smtClean="0">
                <a:solidFill>
                  <a:schemeClr val="tx1"/>
                </a:solidFill>
              </a:rPr>
              <a:t>на тему: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Молодежные субкультуры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5805264"/>
            <a:ext cx="3240360" cy="576064"/>
          </a:xfrm>
        </p:spPr>
        <p:txBody>
          <a:bodyPr>
            <a:normAutofit fontScale="55000" lnSpcReduction="20000"/>
          </a:bodyPr>
          <a:lstStyle/>
          <a:p>
            <a:pPr indent="449263"/>
            <a:r>
              <a:rPr lang="ru-RU" sz="2800" b="1" dirty="0" smtClean="0"/>
              <a:t> Подготовил:</a:t>
            </a:r>
            <a:endParaRPr lang="ru-RU" sz="2800" dirty="0" smtClean="0"/>
          </a:p>
          <a:p>
            <a:pPr indent="449263"/>
            <a:r>
              <a:rPr lang="ru-RU" sz="2800" b="1" dirty="0" smtClean="0"/>
              <a:t>Соц. педагог С.С. Чумаков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1029" name="Picture 5" descr="C:\Users\Чумаков\AppData\Local\Microsoft\Windows\Temporary Internet Files\Content.IE5\KZMLHL6M\MP90039976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996952"/>
            <a:ext cx="4104456" cy="2735235"/>
          </a:xfrm>
          <a:prstGeom prst="rect">
            <a:avLst/>
          </a:prstGeom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dirty="0" smtClean="0"/>
              <a:t>В целом в настоящее время явления субкультур прочно вошло в повседневную жизнь. В силу особенностей телекоммуникаций, оно создает в настоящее время общества по интересам. </a:t>
            </a:r>
          </a:p>
          <a:p>
            <a:pPr>
              <a:buNone/>
            </a:pPr>
            <a:r>
              <a:rPr lang="ru-RU" sz="2800" dirty="0" smtClean="0"/>
              <a:t>   В современной России существует достаточно большое количество субкультур, которые представляют собой социальный феномен. </a:t>
            </a:r>
          </a:p>
          <a:p>
            <a:pPr>
              <a:buNone/>
            </a:pPr>
            <a:r>
              <a:rPr lang="ru-RU" sz="2800" dirty="0" smtClean="0"/>
              <a:t>    Это важная составляющая нашего общества, изучению которой должно уделяться большое внимание. </a:t>
            </a:r>
            <a:endParaRPr lang="ru-RU" sz="2800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305800" cy="252028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tx2">
                    <a:lumMod val="75000"/>
                  </a:schemeClr>
                </a:solidFill>
              </a:rPr>
              <a:t>Спасибо за внимание!</a:t>
            </a:r>
            <a:endParaRPr lang="ru-RU" sz="7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История термина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/>
          <a:lstStyle/>
          <a:p>
            <a:r>
              <a:rPr lang="ru-RU" dirty="0" smtClean="0"/>
              <a:t>Прежде всего следует разобраться с самим термином. Соответственно словарю, субкультура (подкультура, лат. </a:t>
            </a:r>
            <a:r>
              <a:rPr lang="en-US" dirty="0" smtClean="0"/>
              <a:t>Sub-</a:t>
            </a:r>
            <a:r>
              <a:rPr lang="ru-RU" dirty="0" smtClean="0"/>
              <a:t>под и лат. </a:t>
            </a:r>
            <a:r>
              <a:rPr lang="en-US" dirty="0" smtClean="0"/>
              <a:t>Cultura-</a:t>
            </a:r>
            <a:r>
              <a:rPr lang="ru-RU" dirty="0" smtClean="0"/>
              <a:t>возделывание, земледелие, воспитание, почитание) в социологии и культурологии – часть культуры общества, отличающаяся от преобладающей, а также социальные группы носителей этой культуры. Субкультура может отличаться от доминирующей культуры собственной системой ценностей, языком, манерой поведения, одеждой и другими аспектами.</a:t>
            </a:r>
            <a:endParaRPr lang="ru-RU" dirty="0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44016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Характеристики молодежных субкультур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691680" y="2492896"/>
            <a:ext cx="5688632" cy="34563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5" name="Picture 7" descr="C:\Users\Чумаков\AppData\Local\Microsoft\Windows\Temporary Internet Files\Content.IE5\KSB57AV2\MP90039976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204864"/>
            <a:ext cx="6266806" cy="4176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3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8280920" cy="609329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Одной  из самых ярких и известных субкультурных общностей являются молодежные движения, связанные с определенными жанрами музыки. Имидж музыкальных субкультур формируется во многом в подражании сценическому имиджу                                   популярных в данной субкультуре исполнителей.                           Одной из первых музыкально-молодежных                           субкультур современности были </a:t>
            </a:r>
            <a:r>
              <a:rPr lang="ru-RU" u="sng" dirty="0" smtClean="0"/>
              <a:t>хиппи</a:t>
            </a:r>
            <a:r>
              <a:rPr lang="ru-RU" dirty="0" smtClean="0"/>
              <a:t> -                             молодежное движение пацифистов и поклонников                         рок-музыки. Многое из их имиджа (в частности, мода                         на   длинные волосы) и мировоззрения перекочевало в другие субкультуры. На Ямайке возникло религиозно-музыкальное движение </a:t>
            </a:r>
            <a:r>
              <a:rPr lang="ru-RU" u="sng" dirty="0" smtClean="0"/>
              <a:t>растафари </a:t>
            </a:r>
            <a:r>
              <a:rPr lang="ru-RU" dirty="0" smtClean="0"/>
              <a:t>(растаманы), которое, помимо музыки рэгги и специфического имиджа, обладало определенной идеологией. В частности, среди убеждений растаманов – пацифизм и легализация марихуаны.                       </a:t>
            </a:r>
          </a:p>
          <a:p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</a:t>
            </a:r>
            <a:endParaRPr lang="ru-RU" sz="20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60932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+mj-lt"/>
              </a:rPr>
              <a:t>В 1970-80-е </a:t>
            </a:r>
            <a:r>
              <a:rPr lang="ru-RU" sz="2400" dirty="0" smtClean="0"/>
              <a:t>вслед за новыми жанрами в рок-музыке сформировались </a:t>
            </a:r>
            <a:r>
              <a:rPr lang="ru-RU" sz="2400" u="sng" dirty="0" smtClean="0"/>
              <a:t>металлисты</a:t>
            </a:r>
            <a:r>
              <a:rPr lang="ru-RU" sz="2400" dirty="0" smtClean="0"/>
              <a:t> и </a:t>
            </a:r>
            <a:r>
              <a:rPr lang="ru-RU" sz="2400" u="sng" dirty="0" smtClean="0"/>
              <a:t>панки</a:t>
            </a:r>
            <a:r>
              <a:rPr lang="ru-RU" sz="2400" dirty="0" smtClean="0"/>
              <a:t>. Первые культивировали личностную свободу и независимость. Последние же обладали ярко выраженной политической позицией: девизом панк-рока была и остается идеализированная анархия. Слово </a:t>
            </a:r>
            <a:r>
              <a:rPr lang="en-US" sz="2400" dirty="0" smtClean="0"/>
              <a:t>punk </a:t>
            </a:r>
            <a:r>
              <a:rPr lang="ru-RU" sz="2400" dirty="0" smtClean="0"/>
              <a:t>в английском языке многозначно, но до появления панк-рока в большинстве случаев использовалось как ругательство. Среди значений, в зависимости от контекста, могло быть просто «подонок» или «негодяй», во всех остальных случаях как эмоциональное нецензурное выражение. Распространенными воззрениями являются стремление к личной свободе и полной независимости (индивидуализм).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9492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С появлением готик-рока, в </a:t>
            </a:r>
            <a:r>
              <a:rPr lang="ru-RU" dirty="0" smtClean="0">
                <a:latin typeface="+mj-lt"/>
              </a:rPr>
              <a:t>1980-е </a:t>
            </a:r>
            <a:r>
              <a:rPr lang="ru-RU" dirty="0" smtClean="0"/>
              <a:t>появилась </a:t>
            </a:r>
            <a:r>
              <a:rPr lang="ru-RU" u="sng" dirty="0" smtClean="0"/>
              <a:t>готическая</a:t>
            </a:r>
            <a:r>
              <a:rPr lang="ru-RU" dirty="0" smtClean="0"/>
              <a:t> субкультура. Характерные ее черты: мрачность, культ меланхолии, эстетика фильмов ужасов и готических романов.</a:t>
            </a:r>
          </a:p>
          <a:p>
            <a:pPr>
              <a:buNone/>
            </a:pPr>
            <a:r>
              <a:rPr lang="ru-RU" dirty="0" smtClean="0"/>
              <a:t>   В </a:t>
            </a:r>
            <a:r>
              <a:rPr lang="ru-RU" dirty="0" smtClean="0">
                <a:latin typeface="+mj-lt"/>
              </a:rPr>
              <a:t>90-е</a:t>
            </a:r>
            <a:r>
              <a:rPr lang="ru-RU" dirty="0" smtClean="0"/>
              <a:t> годы сильными молодежными субкультурами стали </a:t>
            </a:r>
            <a:r>
              <a:rPr lang="ru-RU" u="sng" dirty="0" smtClean="0"/>
              <a:t>Эмо-киды </a:t>
            </a:r>
            <a:r>
              <a:rPr lang="ru-RU" dirty="0" smtClean="0"/>
              <a:t>и</a:t>
            </a:r>
            <a:r>
              <a:rPr lang="ru-RU" u="sng" dirty="0" smtClean="0"/>
              <a:t> Кибер-панки. </a:t>
            </a:r>
            <a:r>
              <a:rPr lang="ru-RU" dirty="0" smtClean="0"/>
              <a:t> Субкультура Эмо одна из самых молодых (большинство ее представителей несовершеннолетние), она пропагандирует яркие чувства и демонстративность поведения. Киберы, как ответвление индастриал-рока, увлечены идеями скорого техногенного апокалипсиса и засилием технократии.</a:t>
            </a:r>
            <a:endParaRPr lang="ru-RU" u="sng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6021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В Нью-Йорке, благодаря эмигрантам с Ямайки, появилась хип-хоп культура со своей музыкой, имиджем и образом жизни. Среди заимствований с Запада в России  достаточно заметны, в основном благодаря средствам массовой информации, </a:t>
            </a:r>
            <a:r>
              <a:rPr lang="ru-RU" sz="2800" u="sng" dirty="0" smtClean="0"/>
              <a:t>рейверы.  </a:t>
            </a:r>
            <a:r>
              <a:rPr lang="ru-RU" sz="2800" dirty="0" smtClean="0"/>
              <a:t>«Рейв» (от англ. </a:t>
            </a:r>
            <a:r>
              <a:rPr lang="en-US" sz="2800" dirty="0" smtClean="0"/>
              <a:t>rave</a:t>
            </a:r>
            <a:r>
              <a:rPr lang="ru-RU" sz="2800" dirty="0" smtClean="0"/>
              <a:t>-бредить, реветь, бушевать) трактуется как «дикая вечеринка». Российские рейверы в основном заимствуют модель поведения завсегдатаев ночных клубов.  В их облике и стилистике поведения реализуется идея отхода человека от природы. </a:t>
            </a:r>
            <a:endParaRPr lang="ru-RU" sz="28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60932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    </a:t>
            </a:r>
            <a:r>
              <a:rPr lang="ru-RU" sz="2400" dirty="0" smtClean="0"/>
              <a:t>Хип-хоперы укоренились в российской молодежной среде уже достаточно давно.</a:t>
            </a:r>
            <a:r>
              <a:rPr lang="ru-RU" sz="2400" u="sng" dirty="0" smtClean="0"/>
              <a:t> Хип-хоп   </a:t>
            </a:r>
            <a:r>
              <a:rPr lang="ru-RU" sz="2400" dirty="0" smtClean="0"/>
              <a:t>- «уличная культура», как одна из форм освоения молодежью социальной субъектности через создание, распространение, развитие четырех основных направлений:</a:t>
            </a:r>
            <a:r>
              <a:rPr lang="ru-RU" sz="2400" u="sng" dirty="0" smtClean="0"/>
              <a:t> брейк-данс, рэп, граффити и ди-джеинг.  </a:t>
            </a:r>
            <a:r>
              <a:rPr lang="ru-RU" sz="2400" dirty="0" smtClean="0"/>
              <a:t>В составе элементов хип-хоп культуры рассматриваются также </a:t>
            </a:r>
            <a:r>
              <a:rPr lang="ru-RU" sz="2400" u="sng" dirty="0" smtClean="0"/>
              <a:t>стритбол </a:t>
            </a:r>
            <a:r>
              <a:rPr lang="ru-RU" sz="2400" dirty="0" smtClean="0"/>
              <a:t>(уличный футбол), </a:t>
            </a:r>
            <a:r>
              <a:rPr lang="ru-RU" sz="2400" u="sng" dirty="0" smtClean="0"/>
              <a:t>роллинг</a:t>
            </a:r>
            <a:r>
              <a:rPr lang="ru-RU" sz="2400" dirty="0" smtClean="0"/>
              <a:t> (определенная техника катания на роликах) и др. При поддержке мероприятий в области хип-хоп культуры учитывается, что по происхождению хип-хоп связан с бескорыстным интересом городской молодежи к самовыражению и освоению окружающего мира в своеобразных субкультурных формах. Поскольку особенности хип-хоп культуры связаны с действиями на открытых территориях, в парках, на спортивных площадках, она стала своего рода альтернативой молодежным бандам преступного характера.</a:t>
            </a:r>
            <a:endParaRPr lang="ru-RU" sz="2400" u="sng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363272" cy="5559896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В начале 20</a:t>
            </a:r>
            <a:r>
              <a:rPr lang="ru-RU" sz="2800" dirty="0" smtClean="0">
                <a:cs typeface="Aharoni" pitchFamily="2" charset="-79"/>
              </a:rPr>
              <a:t>-го века с романтизацией городского образа жизни и неспособности части молодежи жить вне города возникают </a:t>
            </a:r>
            <a:r>
              <a:rPr lang="ru-RU" sz="2800" u="sng" dirty="0" smtClean="0">
                <a:cs typeface="Aharoni" pitchFamily="2" charset="-79"/>
              </a:rPr>
              <a:t>индустриальные</a:t>
            </a:r>
            <a:r>
              <a:rPr lang="ru-RU" sz="2800" dirty="0" smtClean="0">
                <a:cs typeface="Aharoni" pitchFamily="2" charset="-79"/>
              </a:rPr>
              <a:t> (городские) субкультуры. Часть индустриальных субкультур вышли из фанатов музыки  индастриал, но наибольшее влияние на эти субкультуры оказали компьютерные игры.  Также стоит упомянуть о спортивных субкультурах, к которым можно отнести </a:t>
            </a:r>
            <a:r>
              <a:rPr lang="ru-RU" sz="2800" u="sng" dirty="0" smtClean="0">
                <a:cs typeface="Aharoni" pitchFamily="2" charset="-79"/>
              </a:rPr>
              <a:t>Паркур, футбольных фанатов и байкеров.</a:t>
            </a:r>
            <a:endParaRPr lang="ru-RU" sz="2800" u="sng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213</TotalTime>
  <Words>693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РОССИЙСКАЯ ФЕДЕРАЦИЯ ЯМАЛО-НЕНЕЦКИЙ АВТОНОМНЫЙ ОКРУГ МУНИЦИПАЛЬНОЕ ОБЩЕОБРАЗОВАТЕЛЬНОЕ УЧРЕЖДЕНИЕ «СРЕДНЯЯ ОБЩЕОБРАЗОВАТЕЛЬНАЯ ШКОЛА № 1 п. ПУРПЕ»  Сообщение на тему:  Молодежные субкультуры</vt:lpstr>
      <vt:lpstr>История термина</vt:lpstr>
      <vt:lpstr>Характеристики молодежных субкультур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Молодежные субкультуры</dc:title>
  <dc:creator>Чумаков</dc:creator>
  <cp:lastModifiedBy>Чумаков</cp:lastModifiedBy>
  <cp:revision>23</cp:revision>
  <dcterms:created xsi:type="dcterms:W3CDTF">2011-10-21T09:21:08Z</dcterms:created>
  <dcterms:modified xsi:type="dcterms:W3CDTF">2011-10-22T03:48:24Z</dcterms:modified>
</cp:coreProperties>
</file>