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7" r:id="rId1"/>
  </p:sldMasterIdLst>
  <p:sldIdLst>
    <p:sldId id="256" r:id="rId2"/>
    <p:sldId id="257" r:id="rId3"/>
    <p:sldId id="279" r:id="rId4"/>
    <p:sldId id="307" r:id="rId5"/>
    <p:sldId id="259" r:id="rId6"/>
    <p:sldId id="289" r:id="rId7"/>
    <p:sldId id="264" r:id="rId8"/>
    <p:sldId id="298" r:id="rId9"/>
    <p:sldId id="280" r:id="rId10"/>
    <p:sldId id="282" r:id="rId11"/>
    <p:sldId id="272" r:id="rId12"/>
    <p:sldId id="306" r:id="rId13"/>
    <p:sldId id="288" r:id="rId14"/>
    <p:sldId id="308" r:id="rId15"/>
    <p:sldId id="27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F828"/>
    <a:srgbClr val="B4E53B"/>
    <a:srgbClr val="FFFFCC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06" autoAdjust="0"/>
    <p:restoredTop sz="92832" autoAdjust="0"/>
  </p:normalViewPr>
  <p:slideViewPr>
    <p:cSldViewPr>
      <p:cViewPr>
        <p:scale>
          <a:sx n="75" d="100"/>
          <a:sy n="75" d="100"/>
        </p:scale>
        <p:origin x="-2832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929C14-F06E-46CE-B6DC-169211C01421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31DB9-B0E8-4ABE-80FC-5BBB5F6FFB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E2A5A2-D629-4D5E-99D5-A29D2A727E7A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D03AAF-5FED-426B-B4CB-24D92D1F9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CBA7F8-FADE-4996-9750-23799F4EF50A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9E03B-D402-41BD-8A8A-6A4A5FC8D17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E2525-E7E3-45FF-9EFB-3FD0B7521A07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8CEF2E-811A-4214-A635-FB8ACE62523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D1677C-BD7D-4F28-825F-D95094CA8B6D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B18934-41E1-4C79-B626-1F74F278EE7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F3EAB0-5FFA-4F13-A8A8-1E9028E468D2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04F86-87E9-4BB6-B572-8F4F08169E5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9A0D41-3C94-490E-BF00-A4F8E553E3F6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B0779B-4C2A-442F-9556-06B89FF7DE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32F156-47AC-4175-BB9E-0052F25E5A8D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0B0D91-D509-48D5-884C-AEF11C9740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A8F1ED-19FD-431E-92D3-E757F7F40E2D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7D5B2-2A3F-4776-9E40-86D4DA89859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B2F4B0-FA52-4FEC-A645-1FBE5B1E69FC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A624C-DC20-4215-974B-67C04DB87FE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8ED5D8-00AD-4882-86BC-E994F9036B32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B0A27-C38D-43BE-A6CC-3E24994BD14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71E2525-E7E3-45FF-9EFB-3FD0B7521A07}" type="datetimeFigureOut">
              <a:rPr lang="ru-RU" smtClean="0"/>
              <a:pPr>
                <a:defRPr/>
              </a:pPr>
              <a:t>30.10.2014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88CEF2E-811A-4214-A635-FB8ACE62523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  <p:sldLayoutId id="2147483970" r:id="rId13"/>
    <p:sldLayoutId id="2147483971" r:id="rId14"/>
    <p:sldLayoutId id="2147483973" r:id="rId15"/>
    <p:sldLayoutId id="2147483974" r:id="rId16"/>
    <p:sldLayoutId id="2147483975" r:id="rId17"/>
    <p:sldLayoutId id="2147483979" r:id="rId18"/>
    <p:sldLayoutId id="2147483980" r:id="rId19"/>
    <p:sldLayoutId id="2147483981" r:id="rId20"/>
    <p:sldLayoutId id="2147483982" r:id="rId21"/>
  </p:sldLayoutIdLst>
  <p:transition>
    <p:pull dir="ru"/>
    <p:sndAc>
      <p:stSnd>
        <p:snd r:embed="rId2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ushkin.niv.ru/images/pushkin/pushkin_02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5591175" cy="273630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92D050"/>
                </a:solidFill>
                <a:effectLst/>
              </a:rPr>
              <a:t>Жизнь и творчество</a:t>
            </a:r>
            <a:br>
              <a:rPr lang="ru-RU" sz="4400" dirty="0" smtClean="0">
                <a:solidFill>
                  <a:srgbClr val="92D050"/>
                </a:solidFill>
                <a:effectLst/>
              </a:rPr>
            </a:br>
            <a:r>
              <a:rPr lang="ru-RU" sz="4400" dirty="0" smtClean="0">
                <a:solidFill>
                  <a:srgbClr val="92D050"/>
                </a:solidFill>
                <a:effectLst/>
              </a:rPr>
              <a:t>Александра Сергеевича Пушкина</a:t>
            </a:r>
            <a:endParaRPr lang="ru-RU" sz="4400" dirty="0">
              <a:solidFill>
                <a:srgbClr val="92D050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0"/>
            <a:ext cx="522007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3861048"/>
            <a:ext cx="30963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63F828"/>
                </a:solidFill>
              </a:rPr>
              <a:t>Выполнила ученица </a:t>
            </a:r>
          </a:p>
          <a:p>
            <a:r>
              <a:rPr lang="ru-RU" sz="2000" dirty="0" smtClean="0">
                <a:solidFill>
                  <a:srgbClr val="63F828"/>
                </a:solidFill>
              </a:rPr>
              <a:t>3 «А» класса</a:t>
            </a:r>
          </a:p>
          <a:p>
            <a:r>
              <a:rPr lang="ru-RU" sz="2000" dirty="0" smtClean="0">
                <a:solidFill>
                  <a:srgbClr val="63F828"/>
                </a:solidFill>
              </a:rPr>
              <a:t>МБОУ СОШ № 7 </a:t>
            </a:r>
            <a:r>
              <a:rPr lang="ru-RU" sz="2000" dirty="0" err="1" smtClean="0">
                <a:solidFill>
                  <a:srgbClr val="63F828"/>
                </a:solidFill>
              </a:rPr>
              <a:t>п.Коммаяк</a:t>
            </a:r>
            <a:endParaRPr lang="ru-RU" sz="2000" dirty="0" smtClean="0">
              <a:solidFill>
                <a:srgbClr val="63F828"/>
              </a:solidFill>
            </a:endParaRPr>
          </a:p>
          <a:p>
            <a:r>
              <a:rPr lang="ru-RU" sz="2000" dirty="0" err="1" smtClean="0">
                <a:solidFill>
                  <a:srgbClr val="63F828"/>
                </a:solidFill>
              </a:rPr>
              <a:t>Кухтинова</a:t>
            </a:r>
            <a:r>
              <a:rPr lang="ru-RU" sz="2000" dirty="0" smtClean="0">
                <a:solidFill>
                  <a:srgbClr val="63F828"/>
                </a:solidFill>
              </a:rPr>
              <a:t> Антонина</a:t>
            </a: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259085" y="216024"/>
            <a:ext cx="8561387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Дом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семьи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А. С. Пушкина 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на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берегу реки Мойки 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 Санкт-Петербурге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7412" name="Picture 6" descr="s6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11220" y="4601765"/>
            <a:ext cx="9207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s6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81128"/>
            <a:ext cx="93980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_299a9_605ef5fb_XL.jpg"/>
          <p:cNvPicPr>
            <a:picLocks noChangeAspect="1"/>
          </p:cNvPicPr>
          <p:nvPr/>
        </p:nvPicPr>
        <p:blipFill>
          <a:blip r:embed="rId4" cstate="print"/>
          <a:srcRect l="3733" t="5248" b="5527"/>
          <a:stretch>
            <a:fillRect/>
          </a:stretch>
        </p:blipFill>
        <p:spPr>
          <a:xfrm>
            <a:off x="1763688" y="2492896"/>
            <a:ext cx="5786898" cy="3814814"/>
          </a:xfrm>
          <a:prstGeom prst="rect">
            <a:avLst/>
          </a:prstGeom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7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1628799"/>
            <a:ext cx="4248472" cy="4464497"/>
          </a:xfrm>
        </p:spPr>
        <p:txBody>
          <a:bodyPr>
            <a:normAutofit fontScale="85000" lnSpcReduction="100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63F828"/>
                </a:solidFill>
              </a:rPr>
              <a:t>В ноябре 1836 года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63F828"/>
                </a:solidFill>
              </a:rPr>
              <a:t>Александр Сергеевич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63F828"/>
                </a:solidFill>
              </a:rPr>
              <a:t>получает от Дантеса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63F828"/>
                </a:solidFill>
              </a:rPr>
              <a:t>по почте письмо,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63F828"/>
                </a:solidFill>
              </a:rPr>
              <a:t>содержание которого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63F828"/>
                </a:solidFill>
              </a:rPr>
              <a:t>оскорбляет его и честь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63F828"/>
                </a:solidFill>
              </a:rPr>
              <a:t>его жены.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63F828"/>
                </a:solidFill>
              </a:rPr>
              <a:t>Пушкин вызывает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63F828"/>
                </a:solidFill>
              </a:rPr>
              <a:t>Дантеса на дуэль.</a:t>
            </a:r>
            <a:endParaRPr lang="ru-RU" sz="2800" b="1" dirty="0">
              <a:solidFill>
                <a:srgbClr val="63F828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315913"/>
            <a:ext cx="10153650" cy="136842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Вызов 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484" name="Picture 5" descr="dantessml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6522" y="746696"/>
            <a:ext cx="2407478" cy="284931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0485" name="Picture 6" descr="i?id=29166816&amp;tov=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764704"/>
            <a:ext cx="2216099" cy="28991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760640"/>
          </a:xfrm>
        </p:spPr>
        <p:txBody>
          <a:bodyPr>
            <a:normAutofit fontScale="925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800" b="1" i="1" dirty="0" smtClean="0"/>
              <a:t>27 января 1837 года,</a:t>
            </a:r>
            <a:r>
              <a:rPr lang="ru-RU" sz="2800" b="1" dirty="0" smtClean="0"/>
              <a:t> в 5-м часу вечера, 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/>
              <a:t>Чёрной речке в предместье  Петербурга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/>
              <a:t>состоялась роковая дуэль А. С. Пушкина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/>
              <a:t>с Дантесом,  на  которой  Пушкин  был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/>
              <a:t>смертельно ранен в живот. Прожив два дня,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/>
              <a:t>в страшных мучениях,  Пушкин  умер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i="1" dirty="0" smtClean="0"/>
              <a:t>29 января (ныне 10 февраля)  1937 года.  </a:t>
            </a:r>
            <a:r>
              <a:rPr lang="ru-RU" b="1" i="1" dirty="0" smtClean="0"/>
              <a:t>                         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flipH="1">
            <a:off x="9144000" y="333375"/>
            <a:ext cx="1908720" cy="122341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3600" dirty="0"/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uiExpand="1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467544" y="260648"/>
            <a:ext cx="8101781" cy="189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Sylfaen" pitchFamily="18" charset="0"/>
              </a:rPr>
              <a:t>А. С. Пушкин похоронен в Святогорском монастыре,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Sylfaen" pitchFamily="18" charset="0"/>
              </a:rPr>
              <a:t>в Псковской области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Sylfaen" pitchFamily="18" charset="0"/>
            </a:endParaRPr>
          </a:p>
        </p:txBody>
      </p:sp>
      <p:pic>
        <p:nvPicPr>
          <p:cNvPr id="23555" name="Picture 5" descr="gravesml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9838" y="1412776"/>
            <a:ext cx="2566987" cy="3600400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23556" name="Picture 6" descr="bio_4_3_h267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388280"/>
            <a:ext cx="2686125" cy="3624896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1115616" y="5184576"/>
            <a:ext cx="2952327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latin typeface="+mn-lt"/>
              </a:rPr>
              <a:t>Могила А. С. Пушкина после смерти </a:t>
            </a:r>
            <a:r>
              <a:rPr lang="ru-RU" sz="2000" b="1" dirty="0" smtClean="0">
                <a:latin typeface="+mn-lt"/>
              </a:rPr>
              <a:t>поэта</a:t>
            </a:r>
            <a:endParaRPr lang="ru-RU" sz="2000" b="1" dirty="0">
              <a:latin typeface="+mn-lt"/>
            </a:endParaRPr>
          </a:p>
        </p:txBody>
      </p:sp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5292080" y="5157192"/>
            <a:ext cx="29733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latin typeface="+mn-lt"/>
              </a:rPr>
              <a:t>Могила А. С. Пушкина в </a:t>
            </a:r>
            <a:r>
              <a:rPr lang="ru-RU" sz="2000" b="1" dirty="0" smtClean="0">
                <a:latin typeface="+mn-lt"/>
              </a:rPr>
              <a:t>наше время</a:t>
            </a:r>
            <a:endParaRPr lang="ru-RU" sz="2000" b="1" dirty="0">
              <a:latin typeface="+mn-lt"/>
            </a:endParaRPr>
          </a:p>
          <a:p>
            <a:endParaRPr lang="ru-RU" sz="2000" b="1" dirty="0">
              <a:solidFill>
                <a:srgbClr val="FF0000"/>
              </a:solidFill>
              <a:latin typeface="Sylfaen" pitchFamily="18" charset="0"/>
            </a:endParaRPr>
          </a:p>
        </p:txBody>
      </p:sp>
      <p:pic>
        <p:nvPicPr>
          <p:cNvPr id="23559" name="Picture 9" descr="5[2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3200" y="5053013"/>
            <a:ext cx="10001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72816"/>
            <a:ext cx="77048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И — напоследок — наверное, самый забавный факт, который, правда, не имеет отношения к, собственно, биографии Пушкина. В Эфиопии несколько лет назад </a:t>
            </a:r>
            <a:r>
              <a:rPr lang="ru-RU" sz="3200" dirty="0" smtClean="0"/>
              <a:t> </a:t>
            </a:r>
            <a:r>
              <a:rPr lang="ru-RU" sz="3200" dirty="0"/>
              <a:t>поставили памятник Пушкину. На красивом мраморном постаменте высечены слова: «Нашему поэту».</a:t>
            </a:r>
          </a:p>
        </p:txBody>
      </p:sp>
    </p:spTree>
    <p:extLst>
      <p:ext uri="{BB962C8B-B14F-4D97-AF65-F5344CB8AC3E}">
        <p14:creationId xmlns:p14="http://schemas.microsoft.com/office/powerpoint/2010/main" val="3604260229"/>
      </p:ext>
    </p:extLst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Санкт-Петербург. Памятник Пушкину на площади искусств.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7400" y="2289969"/>
            <a:ext cx="5029200" cy="30861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333375"/>
            <a:ext cx="8748712" cy="9350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effectLst/>
              </a:rPr>
              <a:t>Спасибо за внимание!</a:t>
            </a:r>
            <a:endParaRPr lang="ru-RU" b="1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effectLst/>
              </a:rPr>
              <a:t>                           </a:t>
            </a:r>
            <a:r>
              <a:rPr lang="ru-RU" b="1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Рождение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076" name="Прямоугольник 6"/>
          <p:cNvSpPr>
            <a:spLocks noChangeArrowheads="1"/>
          </p:cNvSpPr>
          <p:nvPr/>
        </p:nvSpPr>
        <p:spPr bwMode="auto">
          <a:xfrm>
            <a:off x="4427984" y="1709812"/>
            <a:ext cx="4175571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600" dirty="0">
                <a:latin typeface="Times New Roman" pitchFamily="18" charset="0"/>
              </a:rPr>
              <a:t>    </a:t>
            </a:r>
            <a:r>
              <a:rPr lang="ru-RU" sz="3600" b="1" dirty="0">
                <a:latin typeface="Times New Roman" pitchFamily="18" charset="0"/>
              </a:rPr>
              <a:t>Александр Сергеевич Пушкин</a:t>
            </a:r>
            <a:r>
              <a:rPr lang="ru-RU" sz="3600" dirty="0">
                <a:latin typeface="Times New Roman" pitchFamily="18" charset="0"/>
              </a:rPr>
              <a:t> родился в Москве</a:t>
            </a:r>
          </a:p>
          <a:p>
            <a:pPr>
              <a:lnSpc>
                <a:spcPct val="80000"/>
              </a:lnSpc>
            </a:pPr>
            <a:r>
              <a:rPr lang="ru-RU" sz="3600" dirty="0">
                <a:latin typeface="Times New Roman" pitchFamily="18" charset="0"/>
              </a:rPr>
              <a:t>26 </a:t>
            </a:r>
            <a:r>
              <a:rPr lang="ru-RU" sz="3600" dirty="0" smtClean="0">
                <a:latin typeface="Times New Roman" pitchFamily="18" charset="0"/>
              </a:rPr>
              <a:t>мая (6 </a:t>
            </a:r>
            <a:r>
              <a:rPr lang="ru-RU" sz="3600" dirty="0">
                <a:latin typeface="Times New Roman" pitchFamily="18" charset="0"/>
              </a:rPr>
              <a:t>июня)          1799 года </a:t>
            </a:r>
          </a:p>
          <a:p>
            <a:pPr>
              <a:lnSpc>
                <a:spcPct val="80000"/>
              </a:lnSpc>
            </a:pPr>
            <a:r>
              <a:rPr lang="ru-RU" sz="3600" dirty="0" smtClean="0">
                <a:latin typeface="Times New Roman" pitchFamily="18" charset="0"/>
              </a:rPr>
              <a:t>в дворянской </a:t>
            </a:r>
            <a:r>
              <a:rPr lang="ru-RU" sz="3600" dirty="0">
                <a:latin typeface="Times New Roman" pitchFamily="18" charset="0"/>
              </a:rPr>
              <a:t>помещичьей  семье </a:t>
            </a:r>
          </a:p>
          <a:p>
            <a:pPr>
              <a:lnSpc>
                <a:spcPct val="80000"/>
              </a:lnSpc>
            </a:pPr>
            <a:endParaRPr lang="ru-RU" sz="36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3600" dirty="0">
              <a:latin typeface="Times New Roman" pitchFamily="18" charset="0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52899" y="826856"/>
            <a:ext cx="6767372" cy="5067687"/>
            <a:chOff x="217" y="32"/>
            <a:chExt cx="2290" cy="1467"/>
          </a:xfrm>
        </p:grpSpPr>
        <p:pic>
          <p:nvPicPr>
            <p:cNvPr id="6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7" y="32"/>
              <a:ext cx="1230" cy="1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17"/>
            <p:cNvSpPr>
              <a:spLocks noChangeArrowheads="1"/>
            </p:cNvSpPr>
            <p:nvPr/>
          </p:nvSpPr>
          <p:spPr bwMode="auto">
            <a:xfrm>
              <a:off x="1625" y="253"/>
              <a:ext cx="882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2000" b="1" dirty="0">
                <a:solidFill>
                  <a:srgbClr val="FF0066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419475" y="277813"/>
            <a:ext cx="2016125" cy="91893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 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772816"/>
            <a:ext cx="9036496" cy="4752528"/>
          </a:xfrm>
        </p:spPr>
        <p:txBody>
          <a:bodyPr>
            <a:normAutofit/>
          </a:bodyPr>
          <a:lstStyle/>
          <a:p>
            <a:pPr marL="548640" indent="-411480" algn="ctr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3200" dirty="0">
                <a:solidFill>
                  <a:srgbClr val="000000"/>
                </a:solidFill>
                <a:latin typeface="Arial"/>
              </a:rPr>
              <a:t>В тот же день у императора Павла родилась внучка, в честь которой во всех церквах шли молебны и гудели колокола. Так, по случайному совпадению событий день рождения русского гения был ознаменован всеобщим народным ликованием. Символично и место рождения поэта г. Москва - самое сердце русской жизни, России. </a:t>
            </a:r>
          </a:p>
          <a:p>
            <a:pPr marL="548640" indent="-411480" algn="ctr">
              <a:lnSpc>
                <a:spcPct val="8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b="0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sz="2400" b="1" dirty="0" smtClean="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6443663" y="4388612"/>
            <a:ext cx="23764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2700338" y="5107751"/>
            <a:ext cx="16557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643438" y="5251420"/>
            <a:ext cx="18002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/>
      <p:bldP spid="11270" grpId="0"/>
      <p:bldP spid="11273" grpId="0"/>
      <p:bldP spid="112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48680"/>
            <a:ext cx="6668740" cy="64807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29000"/>
            <a:ext cx="3456384" cy="3319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6804" y="1264484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Пушкин помнил себя с 4 лет. Он несколько раз рассказывал о том, как однажды на прогулке </a:t>
            </a:r>
            <a:r>
              <a:rPr lang="ru-RU" sz="2400" dirty="0" smtClean="0">
                <a:solidFill>
                  <a:srgbClr val="002060"/>
                </a:solidFill>
              </a:rPr>
              <a:t>заметил, </a:t>
            </a:r>
            <a:r>
              <a:rPr lang="ru-RU" sz="2400" dirty="0">
                <a:solidFill>
                  <a:srgbClr val="002060"/>
                </a:solidFill>
              </a:rPr>
              <a:t>как колышется земля и дрожат колонны, а последнее землетрясение в Москве было зафиксировано как раз в 1803 году. И, кстати, примерно, в то же время произошла первая встреча </a:t>
            </a:r>
            <a:r>
              <a:rPr lang="ru-RU" sz="2400" dirty="0" smtClean="0">
                <a:solidFill>
                  <a:srgbClr val="002060"/>
                </a:solidFill>
              </a:rPr>
              <a:t>Пушкина </a:t>
            </a:r>
            <a:r>
              <a:rPr lang="ru-RU" sz="2400" dirty="0">
                <a:solidFill>
                  <a:srgbClr val="002060"/>
                </a:solidFill>
              </a:rPr>
              <a:t>с императором — маленький Саша чуть было не попал под копыта коня </a:t>
            </a:r>
            <a:r>
              <a:rPr lang="ru-RU" sz="2400" dirty="0" err="1">
                <a:solidFill>
                  <a:srgbClr val="002060"/>
                </a:solidFill>
              </a:rPr>
              <a:t>Алексанрда</a:t>
            </a:r>
            <a:r>
              <a:rPr lang="ru-RU" sz="2400" dirty="0">
                <a:solidFill>
                  <a:srgbClr val="002060"/>
                </a:solidFill>
              </a:rPr>
              <a:t> I, который тоже выехал на прогулку. Слава богу, Александр успел придержать коня, ребенок не пострадал, и единственный, кто перепугался не на шутку — это няня. </a:t>
            </a:r>
          </a:p>
        </p:txBody>
      </p:sp>
    </p:spTree>
    <p:extLst>
      <p:ext uri="{BB962C8B-B14F-4D97-AF65-F5344CB8AC3E}">
        <p14:creationId xmlns:p14="http://schemas.microsoft.com/office/powerpoint/2010/main" val="754953986"/>
      </p:ext>
    </p:extLst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14" descr="arin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873054" y="227235"/>
            <a:ext cx="2996158" cy="4418063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7920038" cy="7921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Детство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129" name="Rectangle 17"/>
          <p:cNvSpPr>
            <a:spLocks noChangeArrowheads="1"/>
          </p:cNvSpPr>
          <p:nvPr/>
        </p:nvSpPr>
        <p:spPr bwMode="auto">
          <a:xfrm>
            <a:off x="2745843" y="1123143"/>
            <a:ext cx="1826406" cy="338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 dirty="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125" name="Прямоугольник 7"/>
          <p:cNvSpPr>
            <a:spLocks noChangeArrowheads="1"/>
          </p:cNvSpPr>
          <p:nvPr/>
        </p:nvSpPr>
        <p:spPr bwMode="auto">
          <a:xfrm>
            <a:off x="1475656" y="764704"/>
            <a:ext cx="417584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rbel" pitchFamily="34" charset="0"/>
              </a:rPr>
              <a:t> </a:t>
            </a:r>
            <a:r>
              <a:rPr lang="ru-RU" sz="2400" b="1" dirty="0">
                <a:latin typeface="+mn-lt"/>
              </a:rPr>
              <a:t> Маленького Сашу растила </a:t>
            </a:r>
            <a:r>
              <a:rPr lang="ru-RU" sz="2000" b="1" i="1" dirty="0">
                <a:latin typeface="+mn-lt"/>
              </a:rPr>
              <a:t> НЯНЯ  АРИНА  РОДИОНОВНА ЯКОВЛЕВА, </a:t>
            </a:r>
            <a:r>
              <a:rPr lang="ru-RU" sz="2000" b="1" dirty="0" smtClean="0">
                <a:latin typeface="+mn-lt"/>
              </a:rPr>
              <a:t>которая была неграмотной, но знала много и говорила складно.</a:t>
            </a:r>
            <a:endParaRPr lang="ru-RU" sz="2000" b="1" dirty="0">
              <a:latin typeface="Corbel" pitchFamily="34" charset="0"/>
            </a:endParaRPr>
          </a:p>
        </p:txBody>
      </p:sp>
      <p:sp>
        <p:nvSpPr>
          <p:cNvPr id="5126" name="Прямоугольник 8"/>
          <p:cNvSpPr>
            <a:spLocks noChangeArrowheads="1"/>
          </p:cNvSpPr>
          <p:nvPr/>
        </p:nvSpPr>
        <p:spPr bwMode="auto">
          <a:xfrm>
            <a:off x="1475656" y="2747131"/>
            <a:ext cx="378238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+mn-lt"/>
              </a:rPr>
              <a:t>И</a:t>
            </a:r>
            <a:r>
              <a:rPr lang="ru-RU" sz="2000" b="1" dirty="0" smtClean="0">
                <a:latin typeface="+mn-lt"/>
              </a:rPr>
              <a:t>менно  у своей няни Пушкин   получил   первые уроки литературного мастерства.</a:t>
            </a:r>
            <a:endParaRPr lang="ru-RU" sz="2000" b="1" dirty="0">
              <a:latin typeface="+mn-lt"/>
            </a:endParaRPr>
          </a:p>
          <a:p>
            <a:r>
              <a:rPr lang="ru-RU" sz="2000" b="1" i="1" dirty="0">
                <a:latin typeface="Corbel" pitchFamily="34" charset="0"/>
              </a:rPr>
              <a:t>         </a:t>
            </a:r>
            <a:r>
              <a:rPr lang="ru-RU" sz="2400" b="1" i="1" dirty="0">
                <a:latin typeface="Corbel" pitchFamily="34" charset="0"/>
              </a:rPr>
              <a:t>После  он напишет:</a:t>
            </a:r>
          </a:p>
          <a:p>
            <a:endParaRPr lang="ru-RU" sz="2000" b="1" i="1" dirty="0">
              <a:solidFill>
                <a:srgbClr val="002060"/>
              </a:solidFill>
              <a:latin typeface="Corbel" pitchFamily="34" charset="0"/>
            </a:endParaRPr>
          </a:p>
          <a:p>
            <a:endParaRPr lang="ru-RU" sz="2000" dirty="0"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4700736"/>
            <a:ext cx="48965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Franklin Gothic Medium"/>
              </a:rPr>
              <a:t>Но я плоды своих мечтаний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Franklin Gothic Medium"/>
              </a:rPr>
              <a:t>И гармонических затей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Franklin Gothic Medium"/>
              </a:rPr>
              <a:t>Читаю только старой няне,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Franklin Gothic Medium"/>
              </a:rPr>
              <a:t>Подруге юности моей.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62016" y="470073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Няня Арина Родионовна</a:t>
            </a:r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216024"/>
            <a:ext cx="3754438" cy="6206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Лицейские годы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2564904"/>
            <a:ext cx="8352928" cy="4104456"/>
          </a:xfrm>
        </p:spPr>
        <p:txBody>
          <a:bodyPr>
            <a:normAutofit fontScale="25000" lnSpcReduction="20000"/>
          </a:bodyPr>
          <a:lstStyle/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7200" b="1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dirty="0" smtClean="0"/>
              <a:t>В 12 лет Александр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dirty="0" smtClean="0"/>
              <a:t>был отвезен учиться в новое,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dirty="0" smtClean="0"/>
              <a:t>только что открывшееся   учебное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dirty="0" smtClean="0"/>
              <a:t>заведение- Царскосельский лицей</a:t>
            </a:r>
          </a:p>
          <a:p>
            <a:pPr marL="548640" indent="-411480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9600" b="1" dirty="0" smtClean="0"/>
              <a:t>под </a:t>
            </a:r>
            <a:r>
              <a:rPr lang="ru-RU" sz="9600" b="1" dirty="0"/>
              <a:t>Петербургом. </a:t>
            </a:r>
            <a:r>
              <a:rPr lang="ru-RU" sz="9600" b="1" dirty="0" smtClean="0"/>
              <a:t> А </a:t>
            </a:r>
            <a:r>
              <a:rPr lang="ru-RU" sz="9600" b="1" dirty="0"/>
              <a:t>в знаменитый лицей Пушкин, оказывается, поступил по блату. Лицей основал сам министр Сперанский, набор был невелик — всего 30 человек, но у Пушкина был дядя — весьма известный и талантливый поэт Василий Львович Пушкин, который был лично знаком со Сперанским. </a:t>
            </a:r>
            <a:endParaRPr lang="ru-RU" sz="7200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7200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7200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7200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7200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600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600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600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600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dirty="0" smtClean="0"/>
              <a:t> </a:t>
            </a:r>
          </a:p>
        </p:txBody>
      </p:sp>
      <p:pic>
        <p:nvPicPr>
          <p:cNvPr id="12292" name="Picture 4" descr="Царскосельский Лиц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-71243"/>
            <a:ext cx="3240360" cy="292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32"/>
          <p:cNvSpPr>
            <a:spLocks noChangeArrowheads="1"/>
          </p:cNvSpPr>
          <p:nvPr/>
        </p:nvSpPr>
        <p:spPr bwMode="auto">
          <a:xfrm>
            <a:off x="5580063" y="6308725"/>
            <a:ext cx="2952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b="1" dirty="0">
                <a:latin typeface="Times New Roman" pitchFamily="18" charset="0"/>
              </a:rPr>
              <a:t>А. С. Пушкин - </a:t>
            </a:r>
            <a:r>
              <a:rPr lang="ru-RU" b="1" dirty="0" smtClean="0">
                <a:latin typeface="Times New Roman" pitchFamily="18" charset="0"/>
              </a:rPr>
              <a:t>лицеист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2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8460431" y="1772817"/>
            <a:ext cx="576062" cy="576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А.С. Пушкин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610504">
            <a:off x="693945" y="624897"/>
            <a:ext cx="3429000" cy="4529504"/>
          </a:xfrm>
        </p:spPr>
      </p:pic>
      <p:sp>
        <p:nvSpPr>
          <p:cNvPr id="4" name="Прямоугольник 3"/>
          <p:cNvSpPr/>
          <p:nvPr/>
        </p:nvSpPr>
        <p:spPr>
          <a:xfrm>
            <a:off x="3995936" y="2550974"/>
            <a:ext cx="43924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Уж не знаю как чувствовал себя дядя впоследствии, но в списке успевающих учеников, который подготовили к выпускному вечеру, Пушкин был вторым с конца.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Зато в лицее Пушкин в первый раз влюбился. Очень любопытно почитать даже не список его побед, а отзывы о нем разных людей. Его брат, например, говорил, что Пушкин был собою дурен, ростом мал, но женщинам почему-то нравился. Впрочем, тот же брат Пушкина признавал, что, когда Пушкина кто-то интересовал, он становился очень заманчив. С другой стороны, когда Пушкину было неинтересно, разговор его был вял, скучен и просто несносен.</a:t>
            </a: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9" name="Rectangle 5"/>
          <p:cNvSpPr>
            <a:spLocks noChangeArrowheads="1"/>
          </p:cNvSpPr>
          <p:nvPr/>
        </p:nvSpPr>
        <p:spPr bwMode="auto">
          <a:xfrm>
            <a:off x="498475" y="304800"/>
            <a:ext cx="3713485" cy="45990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lfaen" pitchFamily="18" charset="0"/>
            </a:endParaRP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395536" y="1052736"/>
            <a:ext cx="424847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/>
              <a:t>Зимой 1829 года на одном из московском балу Пушкин познакомился с Натальей Николаевной Гончаровой.</a:t>
            </a:r>
          </a:p>
          <a:p>
            <a:r>
              <a:rPr lang="ru-RU" sz="2000" b="1" dirty="0" smtClean="0"/>
              <a:t>Ей </a:t>
            </a:r>
            <a:r>
              <a:rPr lang="ru-RU" sz="2000" b="1" dirty="0"/>
              <a:t>было тогда 16 лет. Её необыкновенная красота, юность взволновали поэта.</a:t>
            </a:r>
          </a:p>
          <a:p>
            <a:endParaRPr lang="ru-RU" sz="2000" b="1" dirty="0"/>
          </a:p>
          <a:p>
            <a:r>
              <a:rPr lang="ru-RU" sz="2000" b="1" dirty="0"/>
              <a:t> </a:t>
            </a:r>
          </a:p>
          <a:p>
            <a:endParaRPr lang="ru-RU" dirty="0">
              <a:latin typeface="Times New Roman" pitchFamily="18" charset="0"/>
            </a:endParaRPr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251520" y="3717032"/>
            <a:ext cx="4968875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Весной 1829 года Александр Сергеевич сделал первое  предложение</a:t>
            </a:r>
            <a:r>
              <a:rPr lang="ru-RU" b="1" dirty="0"/>
              <a:t>. </a:t>
            </a:r>
          </a:p>
          <a:p>
            <a:endParaRPr lang="ru-RU" dirty="0">
              <a:latin typeface="Times New Roman" pitchFamily="18" charset="0"/>
            </a:endParaRPr>
          </a:p>
        </p:txBody>
      </p:sp>
      <p:sp>
        <p:nvSpPr>
          <p:cNvPr id="14342" name="Прямоугольник 8"/>
          <p:cNvSpPr>
            <a:spLocks noChangeArrowheads="1"/>
          </p:cNvSpPr>
          <p:nvPr/>
        </p:nvSpPr>
        <p:spPr bwMode="auto">
          <a:xfrm>
            <a:off x="395536" y="4653136"/>
            <a:ext cx="43195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/>
              <a:t>Только </a:t>
            </a:r>
            <a:r>
              <a:rPr lang="ru-RU" sz="2000" b="1" dirty="0"/>
              <a:t>с 4 раза  предложение Пушкина было принято, и 6 мая 1830 года состоялась помолвка</a:t>
            </a:r>
            <a:r>
              <a:rPr lang="ru-RU" sz="2000" b="1" dirty="0" smtClean="0"/>
              <a:t>.</a:t>
            </a:r>
            <a:endParaRPr lang="ru-RU" dirty="0">
              <a:latin typeface="Times New Roman" pitchFamily="18" charset="0"/>
            </a:endParaRPr>
          </a:p>
        </p:txBody>
      </p:sp>
      <p:pic>
        <p:nvPicPr>
          <p:cNvPr id="14343" name="Picture 2" descr="H:\i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5124" y="1484784"/>
            <a:ext cx="3970559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9" grpId="0"/>
      <p:bldP spid="14340" grpId="0"/>
      <p:bldP spid="14341" grpId="0"/>
      <p:bldP spid="14342" grpId="0"/>
    </p:bld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TC102455610[[fn=Осень]]</Template>
  <TotalTime>3884</TotalTime>
  <Words>675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Autumn</vt:lpstr>
      <vt:lpstr>Жизнь и творчество Александра Сергеевича Пушкина</vt:lpstr>
      <vt:lpstr>                            Рождение</vt:lpstr>
      <vt:lpstr>    </vt:lpstr>
      <vt:lpstr>Презентация PowerPoint</vt:lpstr>
      <vt:lpstr>Детство     </vt:lpstr>
      <vt:lpstr>Лицейские годы</vt:lpstr>
      <vt:lpstr>Презентация PowerPoint</vt:lpstr>
      <vt:lpstr>Презентация PowerPoint</vt:lpstr>
      <vt:lpstr>Презентация PowerPoint</vt:lpstr>
      <vt:lpstr>Презентация PowerPoint</vt:lpstr>
      <vt:lpstr>Вызов 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 Фризена</dc:creator>
  <cp:lastModifiedBy>Kommayak</cp:lastModifiedBy>
  <cp:revision>162</cp:revision>
  <dcterms:created xsi:type="dcterms:W3CDTF">2011-10-08T16:43:37Z</dcterms:created>
  <dcterms:modified xsi:type="dcterms:W3CDTF">2014-10-30T11:15:18Z</dcterms:modified>
</cp:coreProperties>
</file>