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9" r:id="rId4"/>
    <p:sldId id="272" r:id="rId5"/>
    <p:sldId id="267" r:id="rId6"/>
    <p:sldId id="260" r:id="rId7"/>
    <p:sldId id="264" r:id="rId8"/>
    <p:sldId id="268" r:id="rId9"/>
    <p:sldId id="270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26"/>
    <a:srgbClr val="DE6F00"/>
    <a:srgbClr val="FE7F00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38" autoAdjust="0"/>
  </p:normalViewPr>
  <p:slideViewPr>
    <p:cSldViewPr>
      <p:cViewPr varScale="1">
        <p:scale>
          <a:sx n="97" d="100"/>
          <a:sy n="97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6" Type="http://schemas.openxmlformats.org/officeDocument/2006/relationships/image" Target="../media/image16.jpe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image" Target="../media/image13.jpeg"/><Relationship Id="rId6" Type="http://schemas.openxmlformats.org/officeDocument/2006/relationships/image" Target="../media/image16.jpe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DDF11-AB8B-42BB-B9B3-A011CFE8264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785C17AE-3DD0-409F-B033-3470F16BC197}">
      <dgm:prSet phldrT="[Текст]" custT="1"/>
      <dgm:spPr/>
      <dgm:t>
        <a:bodyPr/>
        <a:lstStyle/>
        <a:p>
          <a:endParaRPr lang="ru-RU" sz="1200" b="1" dirty="0" smtClean="0">
            <a:solidFill>
              <a:srgbClr val="005696"/>
            </a:solidFill>
          </a:endParaRPr>
        </a:p>
        <a:p>
          <a:r>
            <a:rPr lang="ru-RU" sz="1200" b="1" dirty="0" smtClean="0">
              <a:solidFill>
                <a:srgbClr val="005696"/>
              </a:solidFill>
              <a:effectLst/>
            </a:rPr>
            <a:t>Обучение правильному произношению</a:t>
          </a:r>
        </a:p>
        <a:p>
          <a:endParaRPr lang="ru-RU" sz="1200" b="1" dirty="0">
            <a:solidFill>
              <a:srgbClr val="005696"/>
            </a:solidFill>
          </a:endParaRPr>
        </a:p>
      </dgm:t>
    </dgm:pt>
    <dgm:pt modelId="{33CF74FE-E03A-4ADC-8CBB-94FA09323ADA}" type="parTrans" cxnId="{81683944-5F67-42DA-A39B-4FB4A0FF66AC}">
      <dgm:prSet/>
      <dgm:spPr/>
      <dgm:t>
        <a:bodyPr/>
        <a:lstStyle/>
        <a:p>
          <a:endParaRPr lang="ru-RU" sz="1200"/>
        </a:p>
      </dgm:t>
    </dgm:pt>
    <dgm:pt modelId="{CC6EBE53-DEE1-4787-8F99-DA6FFC44E1F1}" type="sibTrans" cxnId="{81683944-5F67-42DA-A39B-4FB4A0FF66AC}">
      <dgm:prSet/>
      <dgm:spPr/>
      <dgm:t>
        <a:bodyPr/>
        <a:lstStyle/>
        <a:p>
          <a:endParaRPr lang="ru-RU" sz="1200"/>
        </a:p>
      </dgm:t>
    </dgm:pt>
    <dgm:pt modelId="{DDD8445C-61AC-4B94-AD07-654DCB65A717}">
      <dgm:prSet phldrT="[Текст]" custT="1"/>
      <dgm:spPr/>
      <dgm:t>
        <a:bodyPr/>
        <a:lstStyle/>
        <a:p>
          <a:endParaRPr lang="ru-RU" sz="1200" b="1" dirty="0" smtClean="0">
            <a:solidFill>
              <a:schemeClr val="tx1"/>
            </a:solidFill>
            <a:effectLst/>
          </a:endParaRPr>
        </a:p>
        <a:p>
          <a:r>
            <a:rPr lang="ru-RU" sz="1200" b="1" dirty="0" smtClean="0">
              <a:solidFill>
                <a:srgbClr val="005696"/>
              </a:solidFill>
              <a:effectLst/>
            </a:rPr>
            <a:t>Приобщение детей к национальной культуре</a:t>
          </a:r>
          <a:endParaRPr lang="ru-RU" sz="1200" dirty="0">
            <a:solidFill>
              <a:srgbClr val="005696"/>
            </a:solidFill>
            <a:effectLst/>
          </a:endParaRPr>
        </a:p>
      </dgm:t>
    </dgm:pt>
    <dgm:pt modelId="{5DF259A9-E06A-485A-A590-8F4E1E75B004}" type="parTrans" cxnId="{D18C07B6-A59E-4642-A8F1-B8DEA8F44446}">
      <dgm:prSet/>
      <dgm:spPr/>
      <dgm:t>
        <a:bodyPr/>
        <a:lstStyle/>
        <a:p>
          <a:endParaRPr lang="ru-RU" sz="1200"/>
        </a:p>
      </dgm:t>
    </dgm:pt>
    <dgm:pt modelId="{37D4CBF6-7C14-40EF-90F3-7E5D089243D7}" type="sibTrans" cxnId="{D18C07B6-A59E-4642-A8F1-B8DEA8F44446}">
      <dgm:prSet/>
      <dgm:spPr/>
      <dgm:t>
        <a:bodyPr/>
        <a:lstStyle/>
        <a:p>
          <a:endParaRPr lang="ru-RU" sz="1200"/>
        </a:p>
      </dgm:t>
    </dgm:pt>
    <dgm:pt modelId="{CEAD1582-0CEE-46B9-8AC6-0E8F0EAE649E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5696"/>
              </a:solidFill>
              <a:effectLst/>
            </a:rPr>
            <a:t>Театрализованная деятельность, инсценировки</a:t>
          </a:r>
          <a:endParaRPr lang="ru-RU" sz="1200" b="1" dirty="0">
            <a:solidFill>
              <a:srgbClr val="005696"/>
            </a:solidFill>
            <a:effectLst/>
          </a:endParaRPr>
        </a:p>
      </dgm:t>
    </dgm:pt>
    <dgm:pt modelId="{613B8EE3-C589-4DBB-B317-E19DBC08D044}" type="parTrans" cxnId="{BE8F3FC1-026B-4BCA-82E0-6DFB1FEFE900}">
      <dgm:prSet/>
      <dgm:spPr/>
      <dgm:t>
        <a:bodyPr/>
        <a:lstStyle/>
        <a:p>
          <a:endParaRPr lang="ru-RU" sz="1200"/>
        </a:p>
      </dgm:t>
    </dgm:pt>
    <dgm:pt modelId="{61015F55-CD89-4E33-97D9-B380A740CC0E}" type="sibTrans" cxnId="{BE8F3FC1-026B-4BCA-82E0-6DFB1FEFE900}">
      <dgm:prSet/>
      <dgm:spPr/>
      <dgm:t>
        <a:bodyPr/>
        <a:lstStyle/>
        <a:p>
          <a:endParaRPr lang="ru-RU" sz="1200"/>
        </a:p>
      </dgm:t>
    </dgm:pt>
    <dgm:pt modelId="{484CEFE5-DB67-4860-8585-38CE1E05BC4E}">
      <dgm:prSet custT="1"/>
      <dgm:spPr/>
      <dgm:t>
        <a:bodyPr/>
        <a:lstStyle/>
        <a:p>
          <a:endParaRPr lang="ru-RU" sz="1200" dirty="0" smtClean="0"/>
        </a:p>
        <a:p>
          <a:r>
            <a:rPr lang="ru-RU" sz="1200" b="1" dirty="0" smtClean="0">
              <a:solidFill>
                <a:srgbClr val="005696"/>
              </a:solidFill>
              <a:effectLst/>
            </a:rPr>
            <a:t>Подвижные национальные игры, игры на развитии мелкой моторики</a:t>
          </a:r>
          <a:endParaRPr lang="ru-RU" sz="1200" b="1" dirty="0">
            <a:solidFill>
              <a:srgbClr val="005696"/>
            </a:solidFill>
            <a:effectLst/>
          </a:endParaRPr>
        </a:p>
      </dgm:t>
    </dgm:pt>
    <dgm:pt modelId="{96C405BC-5ED7-46BD-8F93-A704C68E58AD}" type="parTrans" cxnId="{C3A5AE06-77D0-45C3-B7E5-166319FE8D91}">
      <dgm:prSet/>
      <dgm:spPr/>
      <dgm:t>
        <a:bodyPr/>
        <a:lstStyle/>
        <a:p>
          <a:endParaRPr lang="ru-RU" sz="1200"/>
        </a:p>
      </dgm:t>
    </dgm:pt>
    <dgm:pt modelId="{34BE228E-7265-4581-857F-D9D5CE23F03F}" type="sibTrans" cxnId="{C3A5AE06-77D0-45C3-B7E5-166319FE8D91}">
      <dgm:prSet/>
      <dgm:spPr/>
      <dgm:t>
        <a:bodyPr/>
        <a:lstStyle/>
        <a:p>
          <a:endParaRPr lang="ru-RU" sz="1200"/>
        </a:p>
      </dgm:t>
    </dgm:pt>
    <dgm:pt modelId="{89434D72-9959-48D3-9752-8D32533BEF37}">
      <dgm:prSet custT="1"/>
      <dgm:spPr/>
      <dgm:t>
        <a:bodyPr/>
        <a:lstStyle/>
        <a:p>
          <a:endParaRPr lang="ru-RU" sz="1200" dirty="0" smtClean="0"/>
        </a:p>
        <a:p>
          <a:r>
            <a:rPr lang="ru-RU" sz="1200" b="1" dirty="0" smtClean="0">
              <a:solidFill>
                <a:srgbClr val="005696"/>
              </a:solidFill>
              <a:effectLst/>
            </a:rPr>
            <a:t>Наблюдения за природными явлениями, народные приметы</a:t>
          </a:r>
          <a:endParaRPr lang="ru-RU" sz="1200" b="1" dirty="0">
            <a:solidFill>
              <a:srgbClr val="005696"/>
            </a:solidFill>
            <a:effectLst/>
          </a:endParaRPr>
        </a:p>
      </dgm:t>
    </dgm:pt>
    <dgm:pt modelId="{6DC6BD99-C16C-4ECD-A9BB-4B17D57FABB6}" type="parTrans" cxnId="{B7CB3DA4-573C-41B1-8149-99FC7CEC02D7}">
      <dgm:prSet/>
      <dgm:spPr/>
      <dgm:t>
        <a:bodyPr/>
        <a:lstStyle/>
        <a:p>
          <a:endParaRPr lang="ru-RU" sz="1200"/>
        </a:p>
      </dgm:t>
    </dgm:pt>
    <dgm:pt modelId="{3A4B0474-B4C2-482F-BB9F-C104BFAB95A9}" type="sibTrans" cxnId="{B7CB3DA4-573C-41B1-8149-99FC7CEC02D7}">
      <dgm:prSet/>
      <dgm:spPr/>
      <dgm:t>
        <a:bodyPr/>
        <a:lstStyle/>
        <a:p>
          <a:endParaRPr lang="ru-RU" sz="1200"/>
        </a:p>
      </dgm:t>
    </dgm:pt>
    <dgm:pt modelId="{E764DD73-BA54-4227-B8DE-6FBFBECB8598}" type="pres">
      <dgm:prSet presAssocID="{8FBDDF11-AB8B-42BB-B9B3-A011CFE82644}" presName="Name0" presStyleCnt="0">
        <dgm:presLayoutVars>
          <dgm:dir/>
          <dgm:resizeHandles val="exact"/>
        </dgm:presLayoutVars>
      </dgm:prSet>
      <dgm:spPr/>
    </dgm:pt>
    <dgm:pt modelId="{B608D97B-9C5C-4995-BD69-B9E0B767E445}" type="pres">
      <dgm:prSet presAssocID="{8FBDDF11-AB8B-42BB-B9B3-A011CFE82644}" presName="fgShape" presStyleLbl="fgShp" presStyleIdx="0" presStyleCnt="1" custScaleX="108696" custLinFactNeighborY="14485"/>
      <dgm:spPr/>
      <dgm:t>
        <a:bodyPr/>
        <a:lstStyle/>
        <a:p>
          <a:endParaRPr lang="ru-RU"/>
        </a:p>
      </dgm:t>
    </dgm:pt>
    <dgm:pt modelId="{07FF5012-6482-4679-ABDB-8099E2C70D9D}" type="pres">
      <dgm:prSet presAssocID="{8FBDDF11-AB8B-42BB-B9B3-A011CFE82644}" presName="linComp" presStyleCnt="0"/>
      <dgm:spPr/>
    </dgm:pt>
    <dgm:pt modelId="{1AE65113-8D54-4772-9B7A-C0A0E41A7E87}" type="pres">
      <dgm:prSet presAssocID="{785C17AE-3DD0-409F-B033-3470F16BC197}" presName="compNode" presStyleCnt="0"/>
      <dgm:spPr/>
    </dgm:pt>
    <dgm:pt modelId="{D8A70FFD-9216-4E62-B710-9D928879CAD2}" type="pres">
      <dgm:prSet presAssocID="{785C17AE-3DD0-409F-B033-3470F16BC197}" presName="bkgdShape" presStyleLbl="node1" presStyleIdx="0" presStyleCnt="5"/>
      <dgm:spPr/>
      <dgm:t>
        <a:bodyPr/>
        <a:lstStyle/>
        <a:p>
          <a:endParaRPr lang="ru-RU"/>
        </a:p>
      </dgm:t>
    </dgm:pt>
    <dgm:pt modelId="{03C94F49-D579-4EF7-82EF-02C7D716DEF5}" type="pres">
      <dgm:prSet presAssocID="{785C17AE-3DD0-409F-B033-3470F16BC197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1C86F-DEA1-4FE6-8BF5-29E5E9043069}" type="pres">
      <dgm:prSet presAssocID="{785C17AE-3DD0-409F-B033-3470F16BC197}" presName="invisiNode" presStyleLbl="node1" presStyleIdx="0" presStyleCnt="5"/>
      <dgm:spPr/>
    </dgm:pt>
    <dgm:pt modelId="{29FC47D3-FE7D-438B-AE6D-4BA1FF4B711A}" type="pres">
      <dgm:prSet presAssocID="{785C17AE-3DD0-409F-B033-3470F16BC197}" presName="imagNode" presStyleLbl="fgImgPlace1" presStyleIdx="0" presStyleCnt="5" custAng="5400000" custScaleX="126059" custScaleY="12279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A0B4960-E312-43E8-A224-0CE996EF6BF9}" type="pres">
      <dgm:prSet presAssocID="{CC6EBE53-DEE1-4787-8F99-DA6FFC44E1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FB9CD13-36DC-4387-9D31-2139014CFCD8}" type="pres">
      <dgm:prSet presAssocID="{DDD8445C-61AC-4B94-AD07-654DCB65A717}" presName="compNode" presStyleCnt="0"/>
      <dgm:spPr/>
    </dgm:pt>
    <dgm:pt modelId="{B936BFD4-DF13-4783-9944-431E666AA5C1}" type="pres">
      <dgm:prSet presAssocID="{DDD8445C-61AC-4B94-AD07-654DCB65A717}" presName="bkgdShape" presStyleLbl="node1" presStyleIdx="1" presStyleCnt="5"/>
      <dgm:spPr/>
      <dgm:t>
        <a:bodyPr/>
        <a:lstStyle/>
        <a:p>
          <a:endParaRPr lang="ru-RU"/>
        </a:p>
      </dgm:t>
    </dgm:pt>
    <dgm:pt modelId="{4A7B84EB-A958-4866-AE47-BC6EAE2FDFDE}" type="pres">
      <dgm:prSet presAssocID="{DDD8445C-61AC-4B94-AD07-654DCB65A717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452A3-B6CA-4B68-B300-1DCFCE120FB0}" type="pres">
      <dgm:prSet presAssocID="{DDD8445C-61AC-4B94-AD07-654DCB65A717}" presName="invisiNode" presStyleLbl="node1" presStyleIdx="1" presStyleCnt="5"/>
      <dgm:spPr/>
    </dgm:pt>
    <dgm:pt modelId="{FBBFB8E7-4784-4115-856D-02EE6E515F54}" type="pres">
      <dgm:prSet presAssocID="{DDD8445C-61AC-4B94-AD07-654DCB65A717}" presName="imagNode" presStyleLbl="fgImgPlace1" presStyleIdx="1" presStyleCnt="5" custScaleX="129702" custScaleY="125690"/>
      <dgm:spPr>
        <a:blipFill>
          <a:blip xmlns:r="http://schemas.openxmlformats.org/officeDocument/2006/relationships"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7454439-7989-4979-AF98-079597F4EA06}" type="pres">
      <dgm:prSet presAssocID="{37D4CBF6-7C14-40EF-90F3-7E5D089243D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627A481-92BD-4AA2-A80A-55133F8FFBCF}" type="pres">
      <dgm:prSet presAssocID="{CEAD1582-0CEE-46B9-8AC6-0E8F0EAE649E}" presName="compNode" presStyleCnt="0"/>
      <dgm:spPr/>
    </dgm:pt>
    <dgm:pt modelId="{4D6FBAED-C79B-409C-9B6B-4B18E3804134}" type="pres">
      <dgm:prSet presAssocID="{CEAD1582-0CEE-46B9-8AC6-0E8F0EAE649E}" presName="bkgdShape" presStyleLbl="node1" presStyleIdx="2" presStyleCnt="5"/>
      <dgm:spPr/>
      <dgm:t>
        <a:bodyPr/>
        <a:lstStyle/>
        <a:p>
          <a:endParaRPr lang="ru-RU"/>
        </a:p>
      </dgm:t>
    </dgm:pt>
    <dgm:pt modelId="{EF4A25C2-0B19-49ED-8EE6-661DA0497F61}" type="pres">
      <dgm:prSet presAssocID="{CEAD1582-0CEE-46B9-8AC6-0E8F0EAE649E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0DE4F-5A1A-489A-9649-9EEEF151F5CC}" type="pres">
      <dgm:prSet presAssocID="{CEAD1582-0CEE-46B9-8AC6-0E8F0EAE649E}" presName="invisiNode" presStyleLbl="node1" presStyleIdx="2" presStyleCnt="5"/>
      <dgm:spPr/>
    </dgm:pt>
    <dgm:pt modelId="{E123AC78-5F0B-491A-9277-A7963C3044B0}" type="pres">
      <dgm:prSet presAssocID="{CEAD1582-0CEE-46B9-8AC6-0E8F0EAE649E}" presName="imagNode" presStyleLbl="fgImgPlace1" presStyleIdx="2" presStyleCnt="5" custScaleX="128488" custScaleY="125690"/>
      <dgm:spPr>
        <a:blipFill>
          <a:blip xmlns:r="http://schemas.openxmlformats.org/officeDocument/2006/relationships"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04DA41B-2028-4C02-A874-96A28DFBE92F}" type="pres">
      <dgm:prSet presAssocID="{61015F55-CD89-4E33-97D9-B380A740CC0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BAD8CAD-947F-4589-BEC7-8D2126583F91}" type="pres">
      <dgm:prSet presAssocID="{484CEFE5-DB67-4860-8585-38CE1E05BC4E}" presName="compNode" presStyleCnt="0"/>
      <dgm:spPr/>
    </dgm:pt>
    <dgm:pt modelId="{C5C7E617-3AD0-409D-A336-76C84E3C0125}" type="pres">
      <dgm:prSet presAssocID="{484CEFE5-DB67-4860-8585-38CE1E05BC4E}" presName="bkgdShape" presStyleLbl="node1" presStyleIdx="3" presStyleCnt="5"/>
      <dgm:spPr/>
      <dgm:t>
        <a:bodyPr/>
        <a:lstStyle/>
        <a:p>
          <a:endParaRPr lang="ru-RU"/>
        </a:p>
      </dgm:t>
    </dgm:pt>
    <dgm:pt modelId="{A5E76E50-2971-4F63-9D9D-146E7AD03B73}" type="pres">
      <dgm:prSet presAssocID="{484CEFE5-DB67-4860-8585-38CE1E05BC4E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5A01F-1BD4-4C0D-B457-E08A24EA3DCA}" type="pres">
      <dgm:prSet presAssocID="{484CEFE5-DB67-4860-8585-38CE1E05BC4E}" presName="invisiNode" presStyleLbl="node1" presStyleIdx="3" presStyleCnt="5"/>
      <dgm:spPr/>
    </dgm:pt>
    <dgm:pt modelId="{51948F70-9638-4A26-9587-C88CD8453DF6}" type="pres">
      <dgm:prSet presAssocID="{484CEFE5-DB67-4860-8585-38CE1E05BC4E}" presName="imagNode" presStyleLbl="fgImgPlace1" presStyleIdx="3" presStyleCnt="5" custScaleX="127273" custScaleY="125690"/>
      <dgm:spPr>
        <a:blipFill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22DD2B7-D877-459E-836B-3A155A06A2F4}" type="pres">
      <dgm:prSet presAssocID="{34BE228E-7265-4581-857F-D9D5CE23F03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9242D52-2D48-4D20-9389-48F7A3933E18}" type="pres">
      <dgm:prSet presAssocID="{89434D72-9959-48D3-9752-8D32533BEF37}" presName="compNode" presStyleCnt="0"/>
      <dgm:spPr/>
    </dgm:pt>
    <dgm:pt modelId="{3CD8261F-5720-4A9A-BFC2-44052F74B2DC}" type="pres">
      <dgm:prSet presAssocID="{89434D72-9959-48D3-9752-8D32533BEF37}" presName="bkgdShape" presStyleLbl="node1" presStyleIdx="4" presStyleCnt="5"/>
      <dgm:spPr/>
      <dgm:t>
        <a:bodyPr/>
        <a:lstStyle/>
        <a:p>
          <a:endParaRPr lang="ru-RU"/>
        </a:p>
      </dgm:t>
    </dgm:pt>
    <dgm:pt modelId="{9AEA05AF-0B72-482A-BB36-5B85607D598E}" type="pres">
      <dgm:prSet presAssocID="{89434D72-9959-48D3-9752-8D32533BEF37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E0698-39DB-4733-B2F5-5FBDC61189AA}" type="pres">
      <dgm:prSet presAssocID="{89434D72-9959-48D3-9752-8D32533BEF37}" presName="invisiNode" presStyleLbl="node1" presStyleIdx="4" presStyleCnt="5"/>
      <dgm:spPr/>
    </dgm:pt>
    <dgm:pt modelId="{5DA54521-4DF5-4E5F-ACE4-7AB28D85EB8B}" type="pres">
      <dgm:prSet presAssocID="{89434D72-9959-48D3-9752-8D32533BEF37}" presName="imagNode" presStyleLbl="fgImgPlace1" presStyleIdx="4" presStyleCnt="5" custScaleX="126059" custScaleY="125690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ACDDB418-1038-4A15-9C9E-B30C11CD13FC}" type="presOf" srcId="{34BE228E-7265-4581-857F-D9D5CE23F03F}" destId="{322DD2B7-D877-459E-836B-3A155A06A2F4}" srcOrd="0" destOrd="0" presId="urn:microsoft.com/office/officeart/2005/8/layout/hList7"/>
    <dgm:cxn modelId="{5DB9E0B5-5621-45C8-8209-99C72DEED281}" type="presOf" srcId="{DDD8445C-61AC-4B94-AD07-654DCB65A717}" destId="{4A7B84EB-A958-4866-AE47-BC6EAE2FDFDE}" srcOrd="1" destOrd="0" presId="urn:microsoft.com/office/officeart/2005/8/layout/hList7"/>
    <dgm:cxn modelId="{41243744-32E9-4F77-8E1D-03EB61F9FAE4}" type="presOf" srcId="{DDD8445C-61AC-4B94-AD07-654DCB65A717}" destId="{B936BFD4-DF13-4783-9944-431E666AA5C1}" srcOrd="0" destOrd="0" presId="urn:microsoft.com/office/officeart/2005/8/layout/hList7"/>
    <dgm:cxn modelId="{F7DE0C2A-0A19-446C-AE98-C96EFF039EE8}" type="presOf" srcId="{484CEFE5-DB67-4860-8585-38CE1E05BC4E}" destId="{A5E76E50-2971-4F63-9D9D-146E7AD03B73}" srcOrd="1" destOrd="0" presId="urn:microsoft.com/office/officeart/2005/8/layout/hList7"/>
    <dgm:cxn modelId="{7F55A6B6-2F09-4F02-A0FB-BDAEE69FFDDE}" type="presOf" srcId="{785C17AE-3DD0-409F-B033-3470F16BC197}" destId="{D8A70FFD-9216-4E62-B710-9D928879CAD2}" srcOrd="0" destOrd="0" presId="urn:microsoft.com/office/officeart/2005/8/layout/hList7"/>
    <dgm:cxn modelId="{8705BFBA-0028-42E9-88DD-BB28E7D2B007}" type="presOf" srcId="{61015F55-CD89-4E33-97D9-B380A740CC0E}" destId="{904DA41B-2028-4C02-A874-96A28DFBE92F}" srcOrd="0" destOrd="0" presId="urn:microsoft.com/office/officeart/2005/8/layout/hList7"/>
    <dgm:cxn modelId="{12C232E4-9F83-4C8E-94EE-E213230C1360}" type="presOf" srcId="{8FBDDF11-AB8B-42BB-B9B3-A011CFE82644}" destId="{E764DD73-BA54-4227-B8DE-6FBFBECB8598}" srcOrd="0" destOrd="0" presId="urn:microsoft.com/office/officeart/2005/8/layout/hList7"/>
    <dgm:cxn modelId="{E879A4EF-DFFB-4E1B-A586-27A8377F126C}" type="presOf" srcId="{CEAD1582-0CEE-46B9-8AC6-0E8F0EAE649E}" destId="{EF4A25C2-0B19-49ED-8EE6-661DA0497F61}" srcOrd="1" destOrd="0" presId="urn:microsoft.com/office/officeart/2005/8/layout/hList7"/>
    <dgm:cxn modelId="{4DD01660-AF2A-4BBC-B187-8E626940E0DA}" type="presOf" srcId="{37D4CBF6-7C14-40EF-90F3-7E5D089243D7}" destId="{67454439-7989-4979-AF98-079597F4EA06}" srcOrd="0" destOrd="0" presId="urn:microsoft.com/office/officeart/2005/8/layout/hList7"/>
    <dgm:cxn modelId="{C3A5AE06-77D0-45C3-B7E5-166319FE8D91}" srcId="{8FBDDF11-AB8B-42BB-B9B3-A011CFE82644}" destId="{484CEFE5-DB67-4860-8585-38CE1E05BC4E}" srcOrd="3" destOrd="0" parTransId="{96C405BC-5ED7-46BD-8F93-A704C68E58AD}" sibTransId="{34BE228E-7265-4581-857F-D9D5CE23F03F}"/>
    <dgm:cxn modelId="{BE8F3FC1-026B-4BCA-82E0-6DFB1FEFE900}" srcId="{8FBDDF11-AB8B-42BB-B9B3-A011CFE82644}" destId="{CEAD1582-0CEE-46B9-8AC6-0E8F0EAE649E}" srcOrd="2" destOrd="0" parTransId="{613B8EE3-C589-4DBB-B317-E19DBC08D044}" sibTransId="{61015F55-CD89-4E33-97D9-B380A740CC0E}"/>
    <dgm:cxn modelId="{C760B2FE-0CDF-49DB-BA32-389BFE5082AF}" type="presOf" srcId="{CEAD1582-0CEE-46B9-8AC6-0E8F0EAE649E}" destId="{4D6FBAED-C79B-409C-9B6B-4B18E3804134}" srcOrd="0" destOrd="0" presId="urn:microsoft.com/office/officeart/2005/8/layout/hList7"/>
    <dgm:cxn modelId="{47A96EC4-27E1-418B-AADC-BC6A8DC22C92}" type="presOf" srcId="{89434D72-9959-48D3-9752-8D32533BEF37}" destId="{9AEA05AF-0B72-482A-BB36-5B85607D598E}" srcOrd="1" destOrd="0" presId="urn:microsoft.com/office/officeart/2005/8/layout/hList7"/>
    <dgm:cxn modelId="{D18C07B6-A59E-4642-A8F1-B8DEA8F44446}" srcId="{8FBDDF11-AB8B-42BB-B9B3-A011CFE82644}" destId="{DDD8445C-61AC-4B94-AD07-654DCB65A717}" srcOrd="1" destOrd="0" parTransId="{5DF259A9-E06A-485A-A590-8F4E1E75B004}" sibTransId="{37D4CBF6-7C14-40EF-90F3-7E5D089243D7}"/>
    <dgm:cxn modelId="{6E0ADAF3-B860-490A-BAAD-017070E7EEC1}" type="presOf" srcId="{484CEFE5-DB67-4860-8585-38CE1E05BC4E}" destId="{C5C7E617-3AD0-409D-A336-76C84E3C0125}" srcOrd="0" destOrd="0" presId="urn:microsoft.com/office/officeart/2005/8/layout/hList7"/>
    <dgm:cxn modelId="{7CAD435D-1964-4B81-AFF2-FC39C83B4C3E}" type="presOf" srcId="{89434D72-9959-48D3-9752-8D32533BEF37}" destId="{3CD8261F-5720-4A9A-BFC2-44052F74B2DC}" srcOrd="0" destOrd="0" presId="urn:microsoft.com/office/officeart/2005/8/layout/hList7"/>
    <dgm:cxn modelId="{B090E3C1-9C94-4A09-8D6F-A031F2005EFE}" type="presOf" srcId="{785C17AE-3DD0-409F-B033-3470F16BC197}" destId="{03C94F49-D579-4EF7-82EF-02C7D716DEF5}" srcOrd="1" destOrd="0" presId="urn:microsoft.com/office/officeart/2005/8/layout/hList7"/>
    <dgm:cxn modelId="{5D497C9F-83CA-42A0-8F23-4904FF9AB525}" type="presOf" srcId="{CC6EBE53-DEE1-4787-8F99-DA6FFC44E1F1}" destId="{BA0B4960-E312-43E8-A224-0CE996EF6BF9}" srcOrd="0" destOrd="0" presId="urn:microsoft.com/office/officeart/2005/8/layout/hList7"/>
    <dgm:cxn modelId="{81683944-5F67-42DA-A39B-4FB4A0FF66AC}" srcId="{8FBDDF11-AB8B-42BB-B9B3-A011CFE82644}" destId="{785C17AE-3DD0-409F-B033-3470F16BC197}" srcOrd="0" destOrd="0" parTransId="{33CF74FE-E03A-4ADC-8CBB-94FA09323ADA}" sibTransId="{CC6EBE53-DEE1-4787-8F99-DA6FFC44E1F1}"/>
    <dgm:cxn modelId="{B7CB3DA4-573C-41B1-8149-99FC7CEC02D7}" srcId="{8FBDDF11-AB8B-42BB-B9B3-A011CFE82644}" destId="{89434D72-9959-48D3-9752-8D32533BEF37}" srcOrd="4" destOrd="0" parTransId="{6DC6BD99-C16C-4ECD-A9BB-4B17D57FABB6}" sibTransId="{3A4B0474-B4C2-482F-BB9F-C104BFAB95A9}"/>
    <dgm:cxn modelId="{2E74AA80-673A-4B9C-A815-D4295144D03C}" type="presParOf" srcId="{E764DD73-BA54-4227-B8DE-6FBFBECB8598}" destId="{B608D97B-9C5C-4995-BD69-B9E0B767E445}" srcOrd="0" destOrd="0" presId="urn:microsoft.com/office/officeart/2005/8/layout/hList7"/>
    <dgm:cxn modelId="{27ACE4E6-9994-404A-9C84-725F72E3425B}" type="presParOf" srcId="{E764DD73-BA54-4227-B8DE-6FBFBECB8598}" destId="{07FF5012-6482-4679-ABDB-8099E2C70D9D}" srcOrd="1" destOrd="0" presId="urn:microsoft.com/office/officeart/2005/8/layout/hList7"/>
    <dgm:cxn modelId="{B3CF0D4E-34F1-47C2-8659-9815EE92AC06}" type="presParOf" srcId="{07FF5012-6482-4679-ABDB-8099E2C70D9D}" destId="{1AE65113-8D54-4772-9B7A-C0A0E41A7E87}" srcOrd="0" destOrd="0" presId="urn:microsoft.com/office/officeart/2005/8/layout/hList7"/>
    <dgm:cxn modelId="{D297677C-5A01-4F5F-BC07-764D88CDF5FD}" type="presParOf" srcId="{1AE65113-8D54-4772-9B7A-C0A0E41A7E87}" destId="{D8A70FFD-9216-4E62-B710-9D928879CAD2}" srcOrd="0" destOrd="0" presId="urn:microsoft.com/office/officeart/2005/8/layout/hList7"/>
    <dgm:cxn modelId="{314705DB-9300-4037-A0BF-1A3FAB78B874}" type="presParOf" srcId="{1AE65113-8D54-4772-9B7A-C0A0E41A7E87}" destId="{03C94F49-D579-4EF7-82EF-02C7D716DEF5}" srcOrd="1" destOrd="0" presId="urn:microsoft.com/office/officeart/2005/8/layout/hList7"/>
    <dgm:cxn modelId="{47CBA0C2-0BCE-4D2A-B2C6-98B3664A94DC}" type="presParOf" srcId="{1AE65113-8D54-4772-9B7A-C0A0E41A7E87}" destId="{1E31C86F-DEA1-4FE6-8BF5-29E5E9043069}" srcOrd="2" destOrd="0" presId="urn:microsoft.com/office/officeart/2005/8/layout/hList7"/>
    <dgm:cxn modelId="{76961420-6156-4E24-838A-00A32C39124B}" type="presParOf" srcId="{1AE65113-8D54-4772-9B7A-C0A0E41A7E87}" destId="{29FC47D3-FE7D-438B-AE6D-4BA1FF4B711A}" srcOrd="3" destOrd="0" presId="urn:microsoft.com/office/officeart/2005/8/layout/hList7"/>
    <dgm:cxn modelId="{23575D6E-C725-414F-8C11-457CC6FC7094}" type="presParOf" srcId="{07FF5012-6482-4679-ABDB-8099E2C70D9D}" destId="{BA0B4960-E312-43E8-A224-0CE996EF6BF9}" srcOrd="1" destOrd="0" presId="urn:microsoft.com/office/officeart/2005/8/layout/hList7"/>
    <dgm:cxn modelId="{41C5D8AC-F6B6-4D8B-8993-803CBFE02F88}" type="presParOf" srcId="{07FF5012-6482-4679-ABDB-8099E2C70D9D}" destId="{1FB9CD13-36DC-4387-9D31-2139014CFCD8}" srcOrd="2" destOrd="0" presId="urn:microsoft.com/office/officeart/2005/8/layout/hList7"/>
    <dgm:cxn modelId="{D4B8DF19-F146-4322-BD00-1FD683C38F8A}" type="presParOf" srcId="{1FB9CD13-36DC-4387-9D31-2139014CFCD8}" destId="{B936BFD4-DF13-4783-9944-431E666AA5C1}" srcOrd="0" destOrd="0" presId="urn:microsoft.com/office/officeart/2005/8/layout/hList7"/>
    <dgm:cxn modelId="{4F726EF0-B530-44EE-9A91-451BFB5D7C45}" type="presParOf" srcId="{1FB9CD13-36DC-4387-9D31-2139014CFCD8}" destId="{4A7B84EB-A958-4866-AE47-BC6EAE2FDFDE}" srcOrd="1" destOrd="0" presId="urn:microsoft.com/office/officeart/2005/8/layout/hList7"/>
    <dgm:cxn modelId="{28739436-4085-4A87-AFD7-9C0C667730CE}" type="presParOf" srcId="{1FB9CD13-36DC-4387-9D31-2139014CFCD8}" destId="{6CF452A3-B6CA-4B68-B300-1DCFCE120FB0}" srcOrd="2" destOrd="0" presId="urn:microsoft.com/office/officeart/2005/8/layout/hList7"/>
    <dgm:cxn modelId="{F84E0DFE-D89C-420D-88DD-6079636AE69A}" type="presParOf" srcId="{1FB9CD13-36DC-4387-9D31-2139014CFCD8}" destId="{FBBFB8E7-4784-4115-856D-02EE6E515F54}" srcOrd="3" destOrd="0" presId="urn:microsoft.com/office/officeart/2005/8/layout/hList7"/>
    <dgm:cxn modelId="{2D5DC66B-CEE9-4B9D-853D-0B98D863353A}" type="presParOf" srcId="{07FF5012-6482-4679-ABDB-8099E2C70D9D}" destId="{67454439-7989-4979-AF98-079597F4EA06}" srcOrd="3" destOrd="0" presId="urn:microsoft.com/office/officeart/2005/8/layout/hList7"/>
    <dgm:cxn modelId="{12414572-A27C-480B-ACF4-D03DDAFE5613}" type="presParOf" srcId="{07FF5012-6482-4679-ABDB-8099E2C70D9D}" destId="{D627A481-92BD-4AA2-A80A-55133F8FFBCF}" srcOrd="4" destOrd="0" presId="urn:microsoft.com/office/officeart/2005/8/layout/hList7"/>
    <dgm:cxn modelId="{205C5D6D-0C47-46BE-910B-546B52BB4A8B}" type="presParOf" srcId="{D627A481-92BD-4AA2-A80A-55133F8FFBCF}" destId="{4D6FBAED-C79B-409C-9B6B-4B18E3804134}" srcOrd="0" destOrd="0" presId="urn:microsoft.com/office/officeart/2005/8/layout/hList7"/>
    <dgm:cxn modelId="{2542B70D-38E3-414E-9846-70B726D026E6}" type="presParOf" srcId="{D627A481-92BD-4AA2-A80A-55133F8FFBCF}" destId="{EF4A25C2-0B19-49ED-8EE6-661DA0497F61}" srcOrd="1" destOrd="0" presId="urn:microsoft.com/office/officeart/2005/8/layout/hList7"/>
    <dgm:cxn modelId="{0832D3B9-0BFA-4BD7-9AF7-EE206CAAE2EC}" type="presParOf" srcId="{D627A481-92BD-4AA2-A80A-55133F8FFBCF}" destId="{5C60DE4F-5A1A-489A-9649-9EEEF151F5CC}" srcOrd="2" destOrd="0" presId="urn:microsoft.com/office/officeart/2005/8/layout/hList7"/>
    <dgm:cxn modelId="{2AE1074B-1726-469A-8755-692447762076}" type="presParOf" srcId="{D627A481-92BD-4AA2-A80A-55133F8FFBCF}" destId="{E123AC78-5F0B-491A-9277-A7963C3044B0}" srcOrd="3" destOrd="0" presId="urn:microsoft.com/office/officeart/2005/8/layout/hList7"/>
    <dgm:cxn modelId="{83778F05-0947-4CA9-A7E2-8980372BFC3F}" type="presParOf" srcId="{07FF5012-6482-4679-ABDB-8099E2C70D9D}" destId="{904DA41B-2028-4C02-A874-96A28DFBE92F}" srcOrd="5" destOrd="0" presId="urn:microsoft.com/office/officeart/2005/8/layout/hList7"/>
    <dgm:cxn modelId="{E43F36C4-E9BF-4E79-9074-2B0AAE94340A}" type="presParOf" srcId="{07FF5012-6482-4679-ABDB-8099E2C70D9D}" destId="{ABAD8CAD-947F-4589-BEC7-8D2126583F91}" srcOrd="6" destOrd="0" presId="urn:microsoft.com/office/officeart/2005/8/layout/hList7"/>
    <dgm:cxn modelId="{2BE7A0DD-CAEF-4FD2-B4CD-19F86742B332}" type="presParOf" srcId="{ABAD8CAD-947F-4589-BEC7-8D2126583F91}" destId="{C5C7E617-3AD0-409D-A336-76C84E3C0125}" srcOrd="0" destOrd="0" presId="urn:microsoft.com/office/officeart/2005/8/layout/hList7"/>
    <dgm:cxn modelId="{70A73503-8365-4713-AEA5-6987E7D3B949}" type="presParOf" srcId="{ABAD8CAD-947F-4589-BEC7-8D2126583F91}" destId="{A5E76E50-2971-4F63-9D9D-146E7AD03B73}" srcOrd="1" destOrd="0" presId="urn:microsoft.com/office/officeart/2005/8/layout/hList7"/>
    <dgm:cxn modelId="{98093FCD-9641-4A04-93E0-3E0566A378FF}" type="presParOf" srcId="{ABAD8CAD-947F-4589-BEC7-8D2126583F91}" destId="{7F15A01F-1BD4-4C0D-B457-E08A24EA3DCA}" srcOrd="2" destOrd="0" presId="urn:microsoft.com/office/officeart/2005/8/layout/hList7"/>
    <dgm:cxn modelId="{4AEC3263-A400-49ED-815F-1C2B6D389D4C}" type="presParOf" srcId="{ABAD8CAD-947F-4589-BEC7-8D2126583F91}" destId="{51948F70-9638-4A26-9587-C88CD8453DF6}" srcOrd="3" destOrd="0" presId="urn:microsoft.com/office/officeart/2005/8/layout/hList7"/>
    <dgm:cxn modelId="{263D9550-9737-4EF8-BC09-EBD391B8567E}" type="presParOf" srcId="{07FF5012-6482-4679-ABDB-8099E2C70D9D}" destId="{322DD2B7-D877-459E-836B-3A155A06A2F4}" srcOrd="7" destOrd="0" presId="urn:microsoft.com/office/officeart/2005/8/layout/hList7"/>
    <dgm:cxn modelId="{53229DA1-AEC7-4624-9FDB-A50674C80B09}" type="presParOf" srcId="{07FF5012-6482-4679-ABDB-8099E2C70D9D}" destId="{09242D52-2D48-4D20-9389-48F7A3933E18}" srcOrd="8" destOrd="0" presId="urn:microsoft.com/office/officeart/2005/8/layout/hList7"/>
    <dgm:cxn modelId="{BDFF77A4-E0D6-4203-A9C7-36D780C8FD2A}" type="presParOf" srcId="{09242D52-2D48-4D20-9389-48F7A3933E18}" destId="{3CD8261F-5720-4A9A-BFC2-44052F74B2DC}" srcOrd="0" destOrd="0" presId="urn:microsoft.com/office/officeart/2005/8/layout/hList7"/>
    <dgm:cxn modelId="{CFC439F9-9008-436B-9F1C-2F53EACA5A0D}" type="presParOf" srcId="{09242D52-2D48-4D20-9389-48F7A3933E18}" destId="{9AEA05AF-0B72-482A-BB36-5B85607D598E}" srcOrd="1" destOrd="0" presId="urn:microsoft.com/office/officeart/2005/8/layout/hList7"/>
    <dgm:cxn modelId="{DCFD61A6-6CBE-4CE2-A8CB-C8E42E5DF4E3}" type="presParOf" srcId="{09242D52-2D48-4D20-9389-48F7A3933E18}" destId="{A8AE0698-39DB-4733-B2F5-5FBDC61189AA}" srcOrd="2" destOrd="0" presId="urn:microsoft.com/office/officeart/2005/8/layout/hList7"/>
    <dgm:cxn modelId="{A7376157-A670-4AFC-8C37-AC9786EDABCE}" type="presParOf" srcId="{09242D52-2D48-4D20-9389-48F7A3933E18}" destId="{5DA54521-4DF5-4E5F-ACE4-7AB28D85EB8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70FFD-9216-4E62-B710-9D928879CAD2}">
      <dsp:nvSpPr>
        <dsp:cNvPr id="0" name=""/>
        <dsp:cNvSpPr/>
      </dsp:nvSpPr>
      <dsp:spPr>
        <a:xfrm>
          <a:off x="0" y="0"/>
          <a:ext cx="1589239" cy="2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>
            <a:solidFill>
              <a:srgbClr val="005696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696"/>
              </a:solidFill>
              <a:effectLst/>
            </a:rPr>
            <a:t>Обучение правильному произношению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>
            <a:solidFill>
              <a:srgbClr val="005696"/>
            </a:solidFill>
          </a:endParaRPr>
        </a:p>
      </dsp:txBody>
      <dsp:txXfrm>
        <a:off x="0" y="1072028"/>
        <a:ext cx="1589239" cy="1072028"/>
      </dsp:txXfrm>
    </dsp:sp>
    <dsp:sp modelId="{29FC47D3-FE7D-438B-AE6D-4BA1FF4B711A}">
      <dsp:nvSpPr>
        <dsp:cNvPr id="0" name=""/>
        <dsp:cNvSpPr/>
      </dsp:nvSpPr>
      <dsp:spPr>
        <a:xfrm rot="5400000">
          <a:off x="232103" y="59090"/>
          <a:ext cx="1125031" cy="109589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36BFD4-DF13-4783-9944-431E666AA5C1}">
      <dsp:nvSpPr>
        <dsp:cNvPr id="0" name=""/>
        <dsp:cNvSpPr/>
      </dsp:nvSpPr>
      <dsp:spPr>
        <a:xfrm>
          <a:off x="1636916" y="0"/>
          <a:ext cx="1589239" cy="2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 smtClean="0">
            <a:solidFill>
              <a:schemeClr val="tx1"/>
            </a:solidFill>
            <a:effectLst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696"/>
              </a:solidFill>
              <a:effectLst/>
            </a:rPr>
            <a:t>Приобщение детей к национальной культуре</a:t>
          </a:r>
          <a:endParaRPr lang="ru-RU" sz="1200" kern="1200" dirty="0">
            <a:solidFill>
              <a:srgbClr val="005696"/>
            </a:solidFill>
            <a:effectLst/>
          </a:endParaRPr>
        </a:p>
      </dsp:txBody>
      <dsp:txXfrm>
        <a:off x="1636916" y="1072028"/>
        <a:ext cx="1589239" cy="1072028"/>
      </dsp:txXfrm>
    </dsp:sp>
    <dsp:sp modelId="{FBBFB8E7-4784-4115-856D-02EE6E515F54}">
      <dsp:nvSpPr>
        <dsp:cNvPr id="0" name=""/>
        <dsp:cNvSpPr/>
      </dsp:nvSpPr>
      <dsp:spPr>
        <a:xfrm>
          <a:off x="1852763" y="46167"/>
          <a:ext cx="1157543" cy="1121737"/>
        </a:xfrm>
        <a:prstGeom prst="ellipse">
          <a:avLst/>
        </a:prstGeom>
        <a:blipFill>
          <a:blip xmlns:r="http://schemas.openxmlformats.org/officeDocument/2006/relationships"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FBAED-C79B-409C-9B6B-4B18E3804134}">
      <dsp:nvSpPr>
        <dsp:cNvPr id="0" name=""/>
        <dsp:cNvSpPr/>
      </dsp:nvSpPr>
      <dsp:spPr>
        <a:xfrm>
          <a:off x="3273832" y="0"/>
          <a:ext cx="1589239" cy="2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696"/>
              </a:solidFill>
              <a:effectLst/>
            </a:rPr>
            <a:t>Театрализованная деятельность, инсценировки</a:t>
          </a:r>
          <a:endParaRPr lang="ru-RU" sz="1200" b="1" kern="1200" dirty="0">
            <a:solidFill>
              <a:srgbClr val="005696"/>
            </a:solidFill>
            <a:effectLst/>
          </a:endParaRPr>
        </a:p>
      </dsp:txBody>
      <dsp:txXfrm>
        <a:off x="3273832" y="1072028"/>
        <a:ext cx="1589239" cy="1072028"/>
      </dsp:txXfrm>
    </dsp:sp>
    <dsp:sp modelId="{E123AC78-5F0B-491A-9277-A7963C3044B0}">
      <dsp:nvSpPr>
        <dsp:cNvPr id="0" name=""/>
        <dsp:cNvSpPr/>
      </dsp:nvSpPr>
      <dsp:spPr>
        <a:xfrm>
          <a:off x="3495097" y="46167"/>
          <a:ext cx="1146709" cy="1121737"/>
        </a:xfrm>
        <a:prstGeom prst="ellipse">
          <a:avLst/>
        </a:prstGeom>
        <a:blipFill>
          <a:blip xmlns:r="http://schemas.openxmlformats.org/officeDocument/2006/relationships"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C7E617-3AD0-409D-A336-76C84E3C0125}">
      <dsp:nvSpPr>
        <dsp:cNvPr id="0" name=""/>
        <dsp:cNvSpPr/>
      </dsp:nvSpPr>
      <dsp:spPr>
        <a:xfrm>
          <a:off x="4910748" y="0"/>
          <a:ext cx="1589239" cy="2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696"/>
              </a:solidFill>
              <a:effectLst/>
            </a:rPr>
            <a:t>Подвижные национальные игры, игры на развитии мелкой моторики</a:t>
          </a:r>
          <a:endParaRPr lang="ru-RU" sz="1200" b="1" kern="1200" dirty="0">
            <a:solidFill>
              <a:srgbClr val="005696"/>
            </a:solidFill>
            <a:effectLst/>
          </a:endParaRPr>
        </a:p>
      </dsp:txBody>
      <dsp:txXfrm>
        <a:off x="4910748" y="1072028"/>
        <a:ext cx="1589239" cy="1072028"/>
      </dsp:txXfrm>
    </dsp:sp>
    <dsp:sp modelId="{51948F70-9638-4A26-9587-C88CD8453DF6}">
      <dsp:nvSpPr>
        <dsp:cNvPr id="0" name=""/>
        <dsp:cNvSpPr/>
      </dsp:nvSpPr>
      <dsp:spPr>
        <a:xfrm>
          <a:off x="5137435" y="46167"/>
          <a:ext cx="1135865" cy="1121737"/>
        </a:xfrm>
        <a:prstGeom prst="ellipse">
          <a:avLst/>
        </a:prstGeom>
        <a:blipFill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8261F-5720-4A9A-BFC2-44052F74B2DC}">
      <dsp:nvSpPr>
        <dsp:cNvPr id="0" name=""/>
        <dsp:cNvSpPr/>
      </dsp:nvSpPr>
      <dsp:spPr>
        <a:xfrm>
          <a:off x="6547664" y="0"/>
          <a:ext cx="1589239" cy="2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rgbClr val="005696"/>
              </a:solidFill>
              <a:effectLst/>
            </a:rPr>
            <a:t>Наблюдения за природными явлениями, народные приметы</a:t>
          </a:r>
          <a:endParaRPr lang="ru-RU" sz="1200" b="1" kern="1200" dirty="0">
            <a:solidFill>
              <a:srgbClr val="005696"/>
            </a:solidFill>
            <a:effectLst/>
          </a:endParaRPr>
        </a:p>
      </dsp:txBody>
      <dsp:txXfrm>
        <a:off x="6547664" y="1072028"/>
        <a:ext cx="1589239" cy="1072028"/>
      </dsp:txXfrm>
    </dsp:sp>
    <dsp:sp modelId="{5DA54521-4DF5-4E5F-ACE4-7AB28D85EB8B}">
      <dsp:nvSpPr>
        <dsp:cNvPr id="0" name=""/>
        <dsp:cNvSpPr/>
      </dsp:nvSpPr>
      <dsp:spPr>
        <a:xfrm>
          <a:off x="6779768" y="46167"/>
          <a:ext cx="1125031" cy="1121737"/>
        </a:xfrm>
        <a:prstGeom prst="ellipse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8D97B-9C5C-4995-BD69-B9E0B767E445}">
      <dsp:nvSpPr>
        <dsp:cNvPr id="0" name=""/>
        <dsp:cNvSpPr/>
      </dsp:nvSpPr>
      <dsp:spPr>
        <a:xfrm>
          <a:off x="-13" y="2202288"/>
          <a:ext cx="8136930" cy="40201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4F13E-67A6-4E32-BE33-0557931190F1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91458-CBB4-44E1-99B2-9DA77F35F9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655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Презентация обобщения опыта «Воспитание толерантности  у дошкольников средствами фольклора»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918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Обобщение опыта «Воспитание толерантности  у дошкольников средствами фольклора» </a:t>
            </a:r>
            <a:r>
              <a:rPr lang="ru-RU" sz="12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Доброхотовой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Жанны Витальевны,</a:t>
            </a:r>
            <a:r>
              <a:rPr lang="ru-RU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воспитателя дошкольной группы </a:t>
            </a:r>
            <a:r>
              <a:rPr lang="ru-RU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</a:t>
            </a:r>
            <a:r>
              <a:rPr lang="ru-RU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Новогеоргиевская</a:t>
            </a:r>
            <a:r>
              <a:rPr lang="ru-RU" sz="1200" b="0" baseline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НОШ»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91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Сплоченность, стабильность в обществе, мир и согласие, возрождение духовности и приумножение культурного наследия, созидательный Труд и любовь к Родине – это то, что объединяет всех нас, приумножает мощь и величие  России.  </a:t>
            </a:r>
            <a:r>
              <a:rPr lang="ru-RU" dirty="0" err="1" smtClean="0"/>
              <a:t>А.Г.Тулеев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15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dirty="0" smtClean="0">
                <a:solidFill>
                  <a:srgbClr val="005426"/>
                </a:solidFill>
                <a:effectLst/>
              </a:rPr>
              <a:t>Толерантность не возможна без духовного развития человека.</a:t>
            </a:r>
            <a:r>
              <a:rPr lang="ru-RU" sz="12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Условие регулирования межнациональных отношений: 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человека, начиная с самого раннего возраста в духе самоуважения, миролюбия, признания возможности существования иных точек зрения, позиций, мнений и культурных приоритетов.</a:t>
            </a:r>
            <a:r>
              <a:rPr lang="ru-RU" sz="12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Актуальность: 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</a:t>
            </a:r>
            <a:r>
              <a:rPr lang="ru-RU" sz="12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многоликость деревни </a:t>
            </a:r>
            <a:r>
              <a:rPr lang="ru-RU" sz="1200" b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Новогеогиевки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которой проживают семьи русских, мордовцев, украинцев, чувашей, татар, удмуртов, таджиков, ингушей, немцев, белорусов, литовце, а также обрусевшие, но имеющие польские, еврейские, молдавские и другие этнические корни.</a:t>
            </a:r>
            <a:endParaRPr lang="ru-RU" sz="1200" b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dirty="0" smtClean="0">
              <a:solidFill>
                <a:srgbClr val="005426"/>
              </a:solidFill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203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цель: </a:t>
            </a:r>
            <a:r>
              <a:rPr lang="ru-RU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духовности посредством развития духовности личности дошкольника через осознание себя как части своего народа, своей культуры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408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</a:t>
            </a:r>
          </a:p>
          <a:p>
            <a:pPr algn="l"/>
            <a:r>
              <a:rPr lang="ru-RU" sz="1200" b="0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средство педагогического воздействия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444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Фольклор в образовательных областях.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37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Материалы по фольклору на сайте и картотеки.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205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Наши результаты </a:t>
            </a:r>
            <a:r>
              <a:rPr lang="ru-RU" baseline="0" dirty="0" smtClean="0"/>
              <a:t> участия в конкурса с использование фольклорного материала.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87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Культурно-образовательная среда дошкольника является фундаментом для Программы духовно-нравственного развития, воспитания обучающихся на ступенях начального общего образования (п.19.6. </a:t>
            </a:r>
            <a:r>
              <a:rPr lang="ru-RU" dirty="0" err="1" smtClean="0"/>
              <a:t>ФГОС</a:t>
            </a:r>
            <a:r>
              <a:rPr lang="ru-RU" dirty="0" smtClean="0"/>
              <a:t>), в основе которой положены ключевые воспитательные задачи, базовые национальные ценности российского общества.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91458-CBB4-44E1-99B2-9DA77F35F9A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3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12" Type="http://schemas.openxmlformats.org/officeDocument/2006/relationships/image" Target="../media/image9.gif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2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diagramDrawing" Target="../diagrams/drawing1.xml"/><Relationship Id="rId5" Type="http://schemas.openxmlformats.org/officeDocument/2006/relationships/image" Target="../media/image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.png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microsoft.com/office/2007/relationships/hdphoto" Target="../media/hdphoto4.wdp"/><Relationship Id="rId3" Type="http://schemas.openxmlformats.org/officeDocument/2006/relationships/image" Target="../media/image18.jpeg"/><Relationship Id="rId7" Type="http://schemas.openxmlformats.org/officeDocument/2006/relationships/image" Target="../media/image5.png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21.jpeg"/><Relationship Id="rId5" Type="http://schemas.openxmlformats.org/officeDocument/2006/relationships/image" Target="../media/image3.png"/><Relationship Id="rId10" Type="http://schemas.microsoft.com/office/2007/relationships/hdphoto" Target="../media/hdphoto3.wdp"/><Relationship Id="rId4" Type="http://schemas.openxmlformats.org/officeDocument/2006/relationships/image" Target="../media/image2.pn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9.jpeg"/><Relationship Id="rId18" Type="http://schemas.openxmlformats.org/officeDocument/2006/relationships/image" Target="../media/image34.png"/><Relationship Id="rId3" Type="http://schemas.openxmlformats.org/officeDocument/2006/relationships/image" Target="../media/image23.jpeg"/><Relationship Id="rId7" Type="http://schemas.openxmlformats.org/officeDocument/2006/relationships/image" Target="../media/image24.gif"/><Relationship Id="rId12" Type="http://schemas.openxmlformats.org/officeDocument/2006/relationships/image" Target="../media/image28.jpeg"/><Relationship Id="rId17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27.jpeg"/><Relationship Id="rId5" Type="http://schemas.openxmlformats.org/officeDocument/2006/relationships/image" Target="../media/image3.pn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.pn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24.gif"/><Relationship Id="rId5" Type="http://schemas.openxmlformats.org/officeDocument/2006/relationships/image" Target="../media/image4.png"/><Relationship Id="rId10" Type="http://schemas.openxmlformats.org/officeDocument/2006/relationships/image" Target="../media/image38.jpeg"/><Relationship Id="rId4" Type="http://schemas.openxmlformats.org/officeDocument/2006/relationships/image" Target="../media/image3.png"/><Relationship Id="rId9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309"/>
            <a:ext cx="8892480" cy="68243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</a:t>
            </a:r>
            <a:r>
              <a:rPr lang="ru-RU" sz="15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администрации Ленинск-Кузнецкого муниципального района</a:t>
            </a:r>
            <a:endParaRPr lang="ru-RU" sz="15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общеобразовательное учреждение </a:t>
            </a:r>
            <a:endParaRPr lang="ru-RU" sz="155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15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55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Новогеоргиевская</a:t>
            </a: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начальная общеобразовательная школа»</a:t>
            </a: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err="1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Доброхотова</a:t>
            </a:r>
            <a:r>
              <a:rPr lang="ru-RU" b="1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Жанна Витальевна</a:t>
            </a:r>
          </a:p>
          <a:p>
            <a:pPr algn="ctr"/>
            <a:r>
              <a:rPr lang="ru-RU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endParaRPr lang="ru-RU" dirty="0" smtClean="0">
              <a:ln w="1905"/>
              <a:solidFill>
                <a:srgbClr val="0056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дошкольной </a:t>
            </a:r>
            <a:r>
              <a:rPr lang="ru-RU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</a:t>
            </a: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r>
              <a:rPr lang="ru-RU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Новогеоргиевка 2017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47" y="2298921"/>
            <a:ext cx="8421355" cy="1749769"/>
          </a:xfrm>
        </p:spPr>
        <p:txBody>
          <a:bodyPr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ТОЛЕРАНТНОСТИ 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СРЕДСТВАМИ ФОЛЬКЛОРА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14530" y="976028"/>
            <a:ext cx="417934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этап конкурса</a:t>
            </a:r>
          </a:p>
          <a:p>
            <a:pPr algn="ctr"/>
            <a:r>
              <a:rPr lang="ru-RU" sz="2000" b="1" cap="none" spc="0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«Лесенка успеха – 2018»</a:t>
            </a:r>
            <a:endParaRPr lang="ru-RU" sz="2000" b="1" cap="none" spc="0" dirty="0">
              <a:ln w="1905"/>
              <a:solidFill>
                <a:srgbClr val="0056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574" y="4428778"/>
            <a:ext cx="2400800" cy="2376792"/>
          </a:xfrm>
          <a:prstGeom prst="rect">
            <a:avLst/>
          </a:prstGeom>
        </p:spPr>
      </p:pic>
      <p:pic>
        <p:nvPicPr>
          <p:cNvPr id="16" name="Picture 2" descr="D:\русские узоры и орнаменты (3)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983100"/>
            <a:ext cx="1758323" cy="156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русские узоры и орнаменты (3)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969193"/>
            <a:ext cx="1656184" cy="156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out="250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7331" y="5661248"/>
            <a:ext cx="609600" cy="60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9041"/>
            <a:ext cx="2230197" cy="336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60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547" numSld="10" showWhenStopped="0">
                <p:cTn id="4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</p:bldLst>
  </p:timing>
  <p:extLst mod="1">
    <p:ext uri="{E180D4A7-C9FB-4DFB-919C-405C955672EB}">
      <p14:showEvtLst xmlns:p14="http://schemas.microsoft.com/office/powerpoint/2010/main">
        <p14:playEvt time="0" objId="1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309"/>
            <a:ext cx="8892480" cy="68243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</a:t>
            </a:r>
            <a:r>
              <a:rPr lang="ru-RU" sz="15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образования администрации Ленинск-Кузнецкого муниципального района</a:t>
            </a:r>
            <a:endParaRPr lang="ru-RU" sz="15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общеобразовательное учреждение </a:t>
            </a:r>
            <a:endParaRPr lang="ru-RU" sz="155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10000"/>
              </a:lnSpc>
            </a:pPr>
            <a:r>
              <a:rPr lang="ru-RU" sz="15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55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Новогеоргиевская</a:t>
            </a:r>
            <a:r>
              <a:rPr lang="ru-RU" sz="15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начальная общеобразовательная школа»</a:t>
            </a: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err="1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Доброхотова</a:t>
            </a:r>
            <a:r>
              <a:rPr lang="ru-RU" b="1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Жанна Витальевна</a:t>
            </a:r>
          </a:p>
          <a:p>
            <a:pPr algn="ctr"/>
            <a:r>
              <a:rPr lang="ru-RU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  <a:endParaRPr lang="ru-RU" dirty="0" smtClean="0">
              <a:ln w="1905"/>
              <a:solidFill>
                <a:srgbClr val="0056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дошкольной </a:t>
            </a:r>
            <a:r>
              <a:rPr lang="ru-RU" dirty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</a:t>
            </a: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r>
              <a:rPr lang="ru-RU" sz="1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Новогеоргиевка 2017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47" y="2298921"/>
            <a:ext cx="8421355" cy="1749769"/>
          </a:xfrm>
        </p:spPr>
        <p:txBody>
          <a:bodyPr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ТОЛЕРАНТНОСТИ 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СРЕДСТВАМИ ФОЛЬКЛОРА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14530" y="976028"/>
            <a:ext cx="417934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этап конкурса</a:t>
            </a:r>
          </a:p>
          <a:p>
            <a:pPr algn="ctr"/>
            <a:r>
              <a:rPr lang="ru-RU" sz="2000" b="1" cap="none" spc="0" dirty="0" smtClean="0">
                <a:ln w="1905"/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«Лесенка успеха – 2018»</a:t>
            </a:r>
            <a:endParaRPr lang="ru-RU" sz="2000" b="1" cap="none" spc="0" dirty="0">
              <a:ln w="1905"/>
              <a:solidFill>
                <a:srgbClr val="0056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D:\русские узоры и орнаменты (3)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0799" y="1009302"/>
            <a:ext cx="1654121" cy="156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144" y="4601777"/>
            <a:ext cx="2089001" cy="20681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2" y="3872472"/>
            <a:ext cx="1852298" cy="2790796"/>
          </a:xfrm>
          <a:prstGeom prst="rect">
            <a:avLst/>
          </a:prstGeom>
        </p:spPr>
      </p:pic>
      <p:pic>
        <p:nvPicPr>
          <p:cNvPr id="15" name="Picture 2" descr="D:\русские узоры и орнаменты (3)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983100"/>
            <a:ext cx="1758323" cy="156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28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0"/>
    </mc:Choice>
    <mc:Fallback xmlns="">
      <p:transition spd="slow"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rossia-mnogonazionalnaya-stran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7920880" cy="376003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27784" y="116632"/>
            <a:ext cx="5688632" cy="4022551"/>
          </a:xfrm>
        </p:spPr>
        <p:txBody>
          <a:bodyPr/>
          <a:lstStyle/>
          <a:p>
            <a:pPr marL="114300" indent="0"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Сплоченность, стабильность в обществе, мир и согласие, возрождение духовности и приумножение культурного наследия, созидательный Труд и любовь к Родине – это то, что объединяет всех нас, приумножает мощь и величие 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России. 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А.Г.Тулеев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82241"/>
            <a:ext cx="2448272" cy="300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44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1000"/>
    </mc:Choice>
    <mc:Fallback xmlns="">
      <p:transition spd="slow" advClick="0" advTm="1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KOI\Desktop\12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82" y="-13433"/>
            <a:ext cx="8460433" cy="230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259632" y="16064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 на территории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Кузбасса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проживают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представители </a:t>
            </a:r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наций и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народностей 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3871" y="2796040"/>
            <a:ext cx="83884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Условие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регулирования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межнациональных отношений: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человека, начиная с самого раннего возраста в духе самоуважения, миролюбия, признания возможности существования иных точек зрения, позиций, мнений и культурных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приоритетов 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45" y="4561610"/>
            <a:ext cx="83884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многоликость деревни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Новогеогиевки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которой проживают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семьи русских, мордовцев, украинцев, чувашей, татар, удмуртов, таджиков, ингушей, немцев, белорусов, литовце, а также обрусевшие, но имеющие польские, еврейские, молдавские и другие этнические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корни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71934" y="2426568"/>
            <a:ext cx="84464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54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 НЕ ВОЗМОЖНА БЕЗ ДУХОВНОГО РАЗВИТИЯ ЧЕЛОВЕКА</a:t>
            </a:r>
            <a:endParaRPr lang="ru-RU" sz="1600" b="1" dirty="0">
              <a:solidFill>
                <a:srgbClr val="00542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846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4000"/>
    </mc:Choice>
    <mc:Fallback xmlns="">
      <p:transition spd="slow" advClick="0" advTm="1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708584"/>
            <a:ext cx="8294924" cy="38485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2" algn="just">
              <a:buClr>
                <a:srgbClr val="C00000"/>
              </a:buClr>
              <a:buSzPct val="100000"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средство:</a:t>
            </a:r>
            <a:endParaRPr lang="ru-RU" sz="2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4013" indent="-179388" algn="just" defTabSz="452438">
              <a:buClrTx/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педагогического воздействия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54013" indent="-179388" algn="just" defTabSz="452438">
              <a:buClrTx/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психолого-педагогического изучения ребенка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54013" indent="-179388" algn="just" defTabSz="452438">
              <a:buClrTx/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обогащения словарного запаса детей и как средство передачи красоты и образности </a:t>
            </a:r>
            <a:r>
              <a:rPr lang="ru-RU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русского 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языка</a:t>
            </a:r>
          </a:p>
          <a:p>
            <a:pPr marL="354013" indent="-179388" defTabSz="452438">
              <a:buClrTx/>
              <a:buSzPct val="100000"/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формирования </a:t>
            </a:r>
            <a:r>
              <a:rPr lang="ru-RU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духовно-нравственной </a:t>
            </a: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 </a:t>
            </a:r>
          </a:p>
        </p:txBody>
      </p:sp>
      <p:sp>
        <p:nvSpPr>
          <p:cNvPr id="15" name="Заголовок 1"/>
          <p:cNvSpPr txBox="1">
            <a:spLocks noGrp="1"/>
          </p:cNvSpPr>
          <p:nvPr>
            <p:ph type="subTitle" idx="1"/>
          </p:nvPr>
        </p:nvSpPr>
        <p:spPr>
          <a:xfrm>
            <a:off x="-93140" y="11659"/>
            <a:ext cx="8481203" cy="555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В ДОШКОЛЬНОМ ОБРАЗОВАНИИ</a:t>
            </a:r>
            <a:endParaRPr lang="ru-RU" sz="2400" b="1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330" y="3134594"/>
            <a:ext cx="83113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цель: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духовности посредством развития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духовности личности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дошкольника через осознание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себя как части своего народа, своей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культуры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0701" y="4421494"/>
            <a:ext cx="84775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фольклора можно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эффективно:</a:t>
            </a:r>
          </a:p>
          <a:p>
            <a:pPr marL="452438" indent="-187325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детей в рамках образовательных областей, определяемых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ДО </a:t>
            </a:r>
          </a:p>
          <a:p>
            <a:pPr marL="452438" indent="-187325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воспитанников ценностных представлений и эмоционально-положительного отношения к окружающему миру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079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2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build="p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55605527"/>
              </p:ext>
            </p:extLst>
          </p:nvPr>
        </p:nvGraphicFramePr>
        <p:xfrm>
          <a:off x="143424" y="938679"/>
          <a:ext cx="8136904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68" y="4404014"/>
            <a:ext cx="8280920" cy="2376263"/>
          </a:xfrm>
        </p:spPr>
        <p:txBody>
          <a:bodyPr>
            <a:normAutofit fontScale="70000" lnSpcReduction="20000"/>
          </a:bodyPr>
          <a:lstStyle/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err="1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Потешки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игры взрослого с ребенком (с его ручками).</a:t>
            </a:r>
          </a:p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Считалки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коротенькие стишки, которые служат для справедливого распределения ролей в играх.</a:t>
            </a:r>
          </a:p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err="1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Пестушки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песенки, которыми сопровождается уход за ребенком.</a:t>
            </a:r>
          </a:p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Скороговорки 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err="1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чистоговорки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незаметно обучающие детей чистой и правильной речи.</a:t>
            </a:r>
          </a:p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Прибаутки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перевертыши – забавные песенки и шутки, которые своей необычностью веселят детей.</a:t>
            </a:r>
          </a:p>
          <a:p>
            <a:pPr marL="519112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sz="2400" b="1" dirty="0" err="1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Заклички</a:t>
            </a:r>
            <a:r>
              <a:rPr lang="ru-RU" sz="2400" b="1" dirty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обращение к явлениям природы (к ветру, дождю, снегу</a:t>
            </a:r>
            <a:r>
              <a:rPr lang="ru-RU" sz="2400" b="1" dirty="0" smtClean="0">
                <a:solidFill>
                  <a:srgbClr val="0056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ru-RU" dirty="0">
              <a:solidFill>
                <a:srgbClr val="00569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654" y="3140968"/>
            <a:ext cx="8356031" cy="349895"/>
          </a:xfrm>
        </p:spPr>
        <p:txBody>
          <a:bodyPr/>
          <a:lstStyle/>
          <a:p>
            <a:pPr algn="ctr"/>
            <a:r>
              <a:rPr lang="ru-RU" sz="1400" b="1" spc="200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   ФОЛЬКЛОРА    В    СОВМЕСТНОЙ    ДЕЯТЕЛЬНОСТИ </a:t>
            </a:r>
            <a:endParaRPr lang="ru-RU" sz="1400" b="1" spc="200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-99545" y="0"/>
            <a:ext cx="8788079" cy="8367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СРЕДСТВО ПЕДАГОГИЧЕСКОГО ВОЗДЕЙСТВИЯ</a:t>
            </a:r>
            <a:endParaRPr lang="ru-RU" sz="2400" b="1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15432" y="3729362"/>
            <a:ext cx="7992888" cy="70775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704590" y="3688592"/>
            <a:ext cx="7054552" cy="4729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1800" b="1" spc="200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ВИДЫ ФОЛЬКЛОРА, ИСПОЛЬЗУЕМЫЕ В РАБОТЕ</a:t>
            </a:r>
            <a:endParaRPr lang="ru-RU" sz="2200" b="1" spc="200" dirty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2642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1" grpId="0" build="p"/>
      <p:bldP spid="2" grpId="0"/>
      <p:bldP spid="15" grpId="0"/>
      <p:bldP spid="6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F:\Мои документы\ЗАКАЗЫ\ЖАННА Доброхотова\ЛЕСЕНКА УСПЕХА Жанна\фото 26 сентября2017\8 марта\20150412_0913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311" y="3945198"/>
            <a:ext cx="3734700" cy="2240819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DE6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72000" y="5541440"/>
            <a:ext cx="3548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b="1" spc="-100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Художественно-эстетическое развитие </a:t>
            </a:r>
          </a:p>
        </p:txBody>
      </p:sp>
      <p:pic>
        <p:nvPicPr>
          <p:cNvPr id="18" name="Picture 4" descr="F:\Мои документы\ЗАКАЗЫ\ЖАННА Доброхотова\ЛЕСЕНКА УСПЕХА Жанна\ФОЛЬКЛОР\ОПЫТ ФОЛЬКЛОР ДОО\DSC000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11" y="3949306"/>
            <a:ext cx="3987525" cy="2260036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DE6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F:\Мои документы\ЗАКАЗЫ\ЖАННА Доброхотова\ЛЕСЕНКА УСПЕХА Жанна\ФОЛЬКЛОР\ОПЫТ ФОЛЬКЛОР ДОО\DSC0005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9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164"/>
          <a:stretch/>
        </p:blipFill>
        <p:spPr bwMode="auto">
          <a:xfrm>
            <a:off x="4688266" y="616662"/>
            <a:ext cx="3609516" cy="254027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DE6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49140"/>
            <a:ext cx="4153272" cy="664041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Социально-коммуникативное развитие 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5652120" y="2492896"/>
            <a:ext cx="2685815" cy="664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Познавательное </a:t>
            </a:r>
            <a:endParaRPr lang="ru-RU" sz="1800" b="1" dirty="0" smtClean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endParaRPr lang="ru-RU" sz="1800" b="1" dirty="0"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 descr="F:\Мои документы\ЗАКАЗЫ\ЖАННА Доброхотова\ЛЕСЕНКА УСПЕХА Жанна\ЭКОЛОГИЯ\Фото к дипломной\DSC0399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98" t="29891" r="11140"/>
          <a:stretch/>
        </p:blipFill>
        <p:spPr bwMode="auto">
          <a:xfrm>
            <a:off x="388291" y="692696"/>
            <a:ext cx="3902921" cy="2519188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DE6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F:\Мои документы\ЗАКАЗЫ\ЖАННА Доброхотова\ЛЕСЕНКА УСПЕХА Жанна\ФОЛЬКЛОР\ОПЫТ ФОЛЬКЛОР ДОО\DSC0004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5798"/>
          <a:stretch/>
        </p:blipFill>
        <p:spPr bwMode="auto">
          <a:xfrm>
            <a:off x="2971285" y="2492896"/>
            <a:ext cx="2773050" cy="1751215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DE6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Заголовок 1"/>
          <p:cNvSpPr txBox="1">
            <a:spLocks/>
          </p:cNvSpPr>
          <p:nvPr/>
        </p:nvSpPr>
        <p:spPr>
          <a:xfrm>
            <a:off x="2339752" y="3501008"/>
            <a:ext cx="4153272" cy="664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Речевое развитие 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07504" y="2503672"/>
            <a:ext cx="4153272" cy="664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</a:p>
        </p:txBody>
      </p:sp>
    </p:spTree>
    <p:extLst>
      <p:ext uri="{BB962C8B-B14F-4D97-AF65-F5344CB8AC3E}">
        <p14:creationId xmlns:p14="http://schemas.microsoft.com/office/powerpoint/2010/main" val="363246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23" grpId="0"/>
      <p:bldP spid="22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8" descr="D:\пословицы о труде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3352">
            <a:off x="6856004" y="4067696"/>
            <a:ext cx="1450859" cy="205226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621" y="124271"/>
            <a:ext cx="7908360" cy="128480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КАРТОТЕКИ </a:t>
            </a:r>
            <a:b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дидактического материала</a:t>
            </a:r>
            <a:b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фольклору</a:t>
            </a:r>
            <a:endParaRPr lang="ru-RU" sz="3200" b="1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1" name="Picture 7" descr="F:\Мои документы\ЗАКАЗЫ\ХМЕЛЕВА Ольга\ЛЕСЕНКА УСПЕХА\ЛЕСЕНКА успеха 2018 ПОЛУКОВА\1. ФОЛЬКЛОР опыт\Картинки\_yapfiles.ru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173848"/>
            <a:ext cx="1565238" cy="161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Фольклор в совместной и самостоятельной деятельности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2851">
            <a:off x="2447871" y="1686928"/>
            <a:ext cx="2096642" cy="271330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123" name="Picture 3" descr="D:\национальные костюмы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99">
            <a:off x="239623" y="1833355"/>
            <a:ext cx="1896001" cy="268192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6" name="Picture 2" descr="D:\Бумажник (9)_1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679249"/>
            <a:ext cx="2094596" cy="159738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7" name="Picture 3" descr="D:\Народные сказки_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357" y="5047937"/>
            <a:ext cx="2250879" cy="159127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8" name="Picture 4" descr="D:\Дневной сон_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8271">
            <a:off x="289704" y="4708058"/>
            <a:ext cx="1353170" cy="175116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9" name="Picture 5" descr="D:\Правила хорошего тона при прощании_1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793961"/>
            <a:ext cx="1296144" cy="167736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" name="Picture 6" descr="D:\Приветствие  утренняя встреча детей в группе_1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4871">
            <a:off x="2160458" y="4923948"/>
            <a:ext cx="1296144" cy="167736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1" name="Picture 7" descr="D:\Шорский фольклор. Загадки_1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5918">
            <a:off x="6876256" y="1671158"/>
            <a:ext cx="1410357" cy="199336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3" name="Picture 9" descr="D:\Фольклор. Чистоговорки_1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3765">
            <a:off x="4721365" y="1753370"/>
            <a:ext cx="1945388" cy="275178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4" name="Picture 2" descr="F:\Мои документы\ЗАКАЗЫ\ЖАННА Доброхотова\ЛЕСЕНКА УСПЕХА Жанна\Лесенка успеха 2018 Ж.В. Доброхотова\САЙТ.pn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 t="14406" r="139" b="9176"/>
          <a:stretch/>
        </p:blipFill>
        <p:spPr bwMode="auto">
          <a:xfrm>
            <a:off x="2221" y="55994"/>
            <a:ext cx="8381046" cy="679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9183" y="6286658"/>
            <a:ext cx="1634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ФОЛЬКЛОР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75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3000"/>
    </mc:Choice>
    <mc:Fallback xmlns="">
      <p:transition spd="slow" advClick="0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250"/>
                            </p:stCondLst>
                            <p:childTnLst>
                              <p:par>
                                <p:cTn id="5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827088" y="98425"/>
            <a:ext cx="7058025" cy="4318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результаты</a:t>
            </a:r>
          </a:p>
        </p:txBody>
      </p:sp>
      <p:pic>
        <p:nvPicPr>
          <p:cNvPr id="16" name="Picture 2" descr="D:\Экология_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29" y="1718654"/>
            <a:ext cx="2585179" cy="3809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Мои документы\ЗАКАЗЫ\ЖАННА Доброхотова\ЛЕСЕНКА УСПЕХА Жанна\САЙТ\Грамоты\Благодарность ИМЦ 201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514" y="3176262"/>
            <a:ext cx="2611227" cy="3666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Мои документы\ЗАКАЗЫ\ЖАННА Доброхотова\ЛЕСЕНКА УСПЕХА Жанна\САЙТ\Грамоты\Глава 2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63018"/>
            <a:ext cx="2592288" cy="3509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F:\Мои документы\ЗАКАЗЫ\ЖАННА Доброхотова\ЛЕСЕНКА УСПЕХА Жанна\САЙТ\Грамоты\Эко 20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56980"/>
            <a:ext cx="2592288" cy="3504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:\Мои документы\ЗАКАЗЫ\ХМЕЛЕВА Ольга\ЛЕСЕНКА УСПЕХА\ЛЕСЕНКА успеха 2018 ПОЛУКОВА\1. ФОЛЬКЛОР опыт\Картинки\_yapfiles.ru.gif"/>
          <p:cNvPicPr>
            <a:picLocks noChangeAspect="1" noChangeArrowheads="1" noCrop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16595"/>
            <a:ext cx="1688036" cy="154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33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862" y="-13433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:\133768501_96675322_e8d4839976e4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8475981" y="6171096"/>
            <a:ext cx="672137" cy="67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D:\133768501_96675322_e8d4839976e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1784368"/>
            <a:ext cx="672137" cy="19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D:\133768501_96675322_e8d4839976e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850" y="3664523"/>
            <a:ext cx="672137" cy="181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111506501__210ebd4ec3e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851" y="5516053"/>
            <a:ext cx="687148" cy="655043"/>
          </a:xfrm>
          <a:prstGeom prst="rect">
            <a:avLst/>
          </a:prstGeom>
          <a:ln w="28575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132856"/>
            <a:ext cx="8316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2438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Культурно-образовательная среда дошкольника является фундаментом для Программы духовно-нравственного развития, воспитания обучающихся на ступенях начального общего образования (п.19.6.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ФГОС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в основе которой положены ключевые воспитательные задачи, базовые национальные ценности российского общества. </a:t>
            </a:r>
          </a:p>
          <a:p>
            <a:pPr indent="452438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Кузбасс – это регион согласия. Люди - это истинное сокровище, которым славится наш край. Фольклор пронизывает духовную жизнь народа. Это средство воспитания, в основе которого лежат глубочайшие педагогические традиции.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4" descr="F:\Мои документы\ЗАКАЗЫ\ЖАННА Доброхотова\ЛЕСЕНКА УСПЕХА Жанна\ФОЛЬКЛОР\Материал для сайта и выставки\многоликая деревня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82" y="-19684"/>
            <a:ext cx="7917134" cy="215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70195" y="5163486"/>
            <a:ext cx="7543800" cy="5040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Использованная литература</a:t>
            </a:r>
            <a:endParaRPr lang="ru-RU" sz="2400" b="1" dirty="0"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0" y="5667543"/>
            <a:ext cx="8280920" cy="119142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438" indent="-276225" algn="just">
              <a:buClrTx/>
              <a:buFont typeface="+mj-lt"/>
              <a:buAutoNum type="arabicPeriod"/>
            </a:pP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Кузбасс – регион согласия [Текст] / Сост.: А. В. Правда, Т. А. Кравченко // Изд-во: ООО «Азия-</a:t>
            </a:r>
            <a:r>
              <a:rPr lang="ru-RU" sz="5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Принт</a:t>
            </a: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– 2013. – № 5.</a:t>
            </a:r>
          </a:p>
          <a:p>
            <a:pPr marL="452438" indent="-276225" algn="just">
              <a:buClrTx/>
              <a:buFont typeface="+mj-lt"/>
              <a:buAutoNum type="arabicPeriod"/>
            </a:pP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Миронова, </a:t>
            </a:r>
            <a:r>
              <a:rPr lang="ru-RU" sz="5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Т.В</a:t>
            </a: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Образование дошкольников при проведении режимных процессов. Практическое пособие с использованием детского фольклора [Текст] : в помощь педагогу </a:t>
            </a:r>
            <a:r>
              <a:rPr lang="ru-RU" sz="5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ДОО</a:t>
            </a: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ru-RU" sz="5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Т.В</a:t>
            </a: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Миронова. – Волгоград : Учитель, 2017.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29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Другая 3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832</TotalTime>
  <Words>732</Words>
  <Application>Microsoft Office PowerPoint</Application>
  <PresentationFormat>Экран (4:3)</PresentationFormat>
  <Paragraphs>117</Paragraphs>
  <Slides>10</Slides>
  <Notes>10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ВОСПИТАНИЕ ТОЛЕРАНТНОСТИ   У ДОШКОЛЬНИКОВ  СРЕДСТВАМИ ФОЛЬКЛОРА</vt:lpstr>
      <vt:lpstr>Сплоченность, стабильность в обществе, мир и согласие, возрождение духовности и приумножение культурного наследия, созидательный Труд и любовь к Родине – это то, что объединяет всех нас, приумножает мощь и величие  России.  А.Г.Тулеев </vt:lpstr>
      <vt:lpstr>Презентация PowerPoint</vt:lpstr>
      <vt:lpstr>Презентация PowerPoint</vt:lpstr>
      <vt:lpstr>МЕСТО    ФОЛЬКЛОРА    В    СОВМЕСТНОЙ    ДЕЯТЕЛЬНОСТИ </vt:lpstr>
      <vt:lpstr>Социально-коммуникативное развитие </vt:lpstr>
      <vt:lpstr>КАРТОТЕКИ  дидактического материала по фольклору</vt:lpstr>
      <vt:lpstr>Наши результаты</vt:lpstr>
      <vt:lpstr>Презентация PowerPoint</vt:lpstr>
      <vt:lpstr>ВОСПИТАНИЕ ТОЛЕРАНТНОСТИ   У ДОШКОЛЬНИКОВ  СРЕДСТВАМИ ФОЛЬКЛОРА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KOI</dc:creator>
  <cp:lastModifiedBy>KOI</cp:lastModifiedBy>
  <cp:revision>109</cp:revision>
  <dcterms:created xsi:type="dcterms:W3CDTF">2017-08-01T03:47:04Z</dcterms:created>
  <dcterms:modified xsi:type="dcterms:W3CDTF">2017-10-09T23:15:18Z</dcterms:modified>
</cp:coreProperties>
</file>