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5"/>
  </p:notesMasterIdLst>
  <p:sldIdLst>
    <p:sldId id="256" r:id="rId2"/>
    <p:sldId id="257" r:id="rId3"/>
    <p:sldId id="394" r:id="rId4"/>
    <p:sldId id="395" r:id="rId5"/>
    <p:sldId id="396" r:id="rId6"/>
    <p:sldId id="258" r:id="rId7"/>
    <p:sldId id="259" r:id="rId8"/>
    <p:sldId id="288" r:id="rId9"/>
    <p:sldId id="275" r:id="rId10"/>
    <p:sldId id="293" r:id="rId11"/>
    <p:sldId id="300" r:id="rId12"/>
    <p:sldId id="298" r:id="rId13"/>
    <p:sldId id="304" r:id="rId14"/>
    <p:sldId id="309" r:id="rId15"/>
    <p:sldId id="311" r:id="rId16"/>
    <p:sldId id="397" r:id="rId17"/>
    <p:sldId id="398" r:id="rId18"/>
    <p:sldId id="324" r:id="rId19"/>
    <p:sldId id="328" r:id="rId20"/>
    <p:sldId id="342" r:id="rId21"/>
    <p:sldId id="391" r:id="rId22"/>
    <p:sldId id="390" r:id="rId23"/>
    <p:sldId id="38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CC00CC"/>
    <a:srgbClr val="FF33CC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C8517-E15B-41F5-9670-742576E51DAA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8793B-DDFA-4944-838D-10D73C262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8793B-DDFA-4944-838D-10D73C2624D6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5.gif"/><Relationship Id="rId7" Type="http://schemas.openxmlformats.org/officeDocument/2006/relationships/image" Target="../media/image19.pn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png"/><Relationship Id="rId5" Type="http://schemas.openxmlformats.org/officeDocument/2006/relationships/image" Target="../media/image17.jpe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714489"/>
            <a:ext cx="8458200" cy="2000263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rgbClr val="00B050"/>
                </a:solidFill>
              </a:rPr>
              <a:t>ПОДХОДЫ К ПОСТРОЕНИЮ МОТИВИРУЮЩЕЙ  ПРЕДМЕТНО-ПРОСТРАНСТВЕННОЙ РАЗВИВАЮЩЕЙ СРЕДЫ  В СООТВЕТСТВИИ С ФГОС </a:t>
            </a:r>
            <a:r>
              <a:rPr lang="ru-RU" sz="2800" b="1" dirty="0" smtClean="0">
                <a:solidFill>
                  <a:srgbClr val="00B050"/>
                </a:solidFill>
              </a:rPr>
              <a:t>ДО</a:t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/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/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/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/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/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000" dirty="0" err="1" smtClean="0">
                <a:solidFill>
                  <a:srgbClr val="00B050"/>
                </a:solidFill>
              </a:rPr>
              <a:t>мкдоу</a:t>
            </a:r>
            <a:r>
              <a:rPr lang="ru-RU" sz="2000" dirty="0" smtClean="0">
                <a:solidFill>
                  <a:srgbClr val="00B050"/>
                </a:solidFill>
              </a:rPr>
              <a:t> ЦРР ДС№ 2 с.Чугуевка</a:t>
            </a:r>
            <a:r>
              <a:rPr lang="ru-RU" sz="2800" b="1" dirty="0" smtClean="0">
                <a:solidFill>
                  <a:srgbClr val="00B050"/>
                </a:solidFill>
              </a:rPr>
              <a:t/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000" dirty="0" smtClean="0">
                <a:solidFill>
                  <a:srgbClr val="00B050"/>
                </a:solidFill>
              </a:rPr>
              <a:t>воспитатель</a:t>
            </a:r>
            <a:r>
              <a:rPr lang="ru-RU" sz="2800" b="1" dirty="0" smtClean="0">
                <a:solidFill>
                  <a:srgbClr val="00B050"/>
                </a:solidFill>
              </a:rPr>
              <a:t>: </a:t>
            </a:r>
            <a:r>
              <a:rPr lang="ru-RU" sz="2000" dirty="0" err="1" smtClean="0">
                <a:solidFill>
                  <a:srgbClr val="00B050"/>
                </a:solidFill>
              </a:rPr>
              <a:t>ямалеева</a:t>
            </a:r>
            <a:r>
              <a:rPr lang="ru-RU" sz="2000" dirty="0" smtClean="0">
                <a:solidFill>
                  <a:srgbClr val="00B050"/>
                </a:solidFill>
              </a:rPr>
              <a:t> м. </a:t>
            </a:r>
            <a:r>
              <a:rPr lang="ru-RU" sz="2000" smtClean="0">
                <a:solidFill>
                  <a:srgbClr val="00B050"/>
                </a:solidFill>
              </a:rPr>
              <a:t>а.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496944" cy="31683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6600"/>
                </a:solidFill>
              </a:rPr>
              <a:t>Возможность  разнообразного  использования</a:t>
            </a:r>
          </a:p>
          <a:p>
            <a:pPr>
              <a:buNone/>
            </a:pPr>
            <a:r>
              <a:rPr lang="ru-RU" sz="2800" dirty="0" smtClean="0">
                <a:solidFill>
                  <a:srgbClr val="006600"/>
                </a:solidFill>
              </a:rPr>
              <a:t>предметов детской мебели (не имеющих</a:t>
            </a:r>
          </a:p>
          <a:p>
            <a:pPr>
              <a:buNone/>
            </a:pPr>
            <a:r>
              <a:rPr lang="ru-RU" sz="2800" dirty="0" smtClean="0">
                <a:solidFill>
                  <a:srgbClr val="006600"/>
                </a:solidFill>
              </a:rPr>
              <a:t>жесткого крепления к стене),</a:t>
            </a:r>
          </a:p>
          <a:p>
            <a:r>
              <a:rPr lang="ru-RU" sz="2800" dirty="0" smtClean="0">
                <a:solidFill>
                  <a:srgbClr val="006600"/>
                </a:solidFill>
              </a:rPr>
              <a:t>матов, </a:t>
            </a:r>
          </a:p>
          <a:p>
            <a:r>
              <a:rPr lang="ru-RU" sz="2800" dirty="0" smtClean="0">
                <a:solidFill>
                  <a:srgbClr val="006600"/>
                </a:solidFill>
              </a:rPr>
              <a:t>мягких модулей, </a:t>
            </a:r>
          </a:p>
          <a:p>
            <a:r>
              <a:rPr lang="ru-RU" sz="2800" dirty="0" smtClean="0">
                <a:solidFill>
                  <a:srgbClr val="006600"/>
                </a:solidFill>
              </a:rPr>
              <a:t>и т.д.</a:t>
            </a:r>
            <a:endParaRPr lang="ru-RU" sz="2800" dirty="0">
              <a:solidFill>
                <a:srgbClr val="0066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31032" y="620688"/>
            <a:ext cx="871296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Полифункциональность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-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это:</a:t>
            </a:r>
            <a:endParaRPr kumimoji="0" lang="ru-RU" sz="40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5976" y="3645023"/>
            <a:ext cx="3240360" cy="2491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548680"/>
            <a:ext cx="3240360" cy="79208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Мягкие модули из </a:t>
            </a:r>
            <a:r>
              <a:rPr lang="ru-RU" sz="2000" dirty="0" err="1" smtClean="0">
                <a:solidFill>
                  <a:srgbClr val="C00000"/>
                </a:solidFill>
              </a:rPr>
              <a:t>флиса</a:t>
            </a: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с накладными элементами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3600400" cy="43204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Легкая передвижная мебель:</a:t>
            </a:r>
          </a:p>
          <a:p>
            <a:endParaRPr lang="ru-RU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24128" y="1844824"/>
            <a:ext cx="194421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Картинки по запросу стол ромашка в доу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1772816"/>
            <a:ext cx="2736304" cy="273630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4725144"/>
            <a:ext cx="358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</a:rPr>
              <a:t>стол «матрешка» или «ромашка»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352928" cy="518457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6600"/>
                </a:solidFill>
              </a:rPr>
              <a:t>Наличие в группе  различных пространств (для игры, конструирования, уединения и пр.),</a:t>
            </a:r>
          </a:p>
          <a:p>
            <a:pPr>
              <a:buNone/>
            </a:pPr>
            <a:endParaRPr lang="ru-RU" sz="1200" dirty="0" smtClean="0">
              <a:solidFill>
                <a:srgbClr val="006600"/>
              </a:solidFill>
            </a:endParaRPr>
          </a:p>
          <a:p>
            <a:r>
              <a:rPr lang="ru-RU" sz="2800" dirty="0" smtClean="0">
                <a:solidFill>
                  <a:srgbClr val="006600"/>
                </a:solidFill>
              </a:rPr>
              <a:t>Разнообразных игрушек, материалов, игр, обеспечивающих свободный выбор детей. </a:t>
            </a:r>
          </a:p>
          <a:p>
            <a:pPr>
              <a:buNone/>
            </a:pPr>
            <a:endParaRPr lang="ru-RU" sz="1200" dirty="0" smtClean="0">
              <a:solidFill>
                <a:srgbClr val="006600"/>
              </a:solidFill>
            </a:endParaRPr>
          </a:p>
          <a:p>
            <a:r>
              <a:rPr lang="ru-RU" sz="2800" dirty="0" smtClean="0">
                <a:solidFill>
                  <a:srgbClr val="006600"/>
                </a:solidFill>
              </a:rPr>
              <a:t>Периодическая сменяемость материала, появление новых предметов,</a:t>
            </a:r>
          </a:p>
          <a:p>
            <a:pPr>
              <a:buNone/>
            </a:pPr>
            <a:endParaRPr lang="ru-RU" sz="1200" dirty="0" smtClean="0">
              <a:solidFill>
                <a:srgbClr val="006600"/>
              </a:solidFill>
            </a:endParaRPr>
          </a:p>
          <a:p>
            <a:r>
              <a:rPr lang="ru-RU" sz="2800" dirty="0" smtClean="0">
                <a:solidFill>
                  <a:srgbClr val="006600"/>
                </a:solidFill>
              </a:rPr>
              <a:t>Появление новых предметов</a:t>
            </a:r>
            <a:endParaRPr lang="ru-RU" sz="2800" dirty="0">
              <a:solidFill>
                <a:srgbClr val="0066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31032" y="620688"/>
            <a:ext cx="871296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Вариативность</a:t>
            </a:r>
            <a:r>
              <a:rPr kumimoji="0" lang="ru-RU" sz="400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это:</a:t>
            </a:r>
            <a:endParaRPr kumimoji="0" lang="ru-RU" sz="40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4762872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srgbClr val="C00000"/>
                </a:solidFill>
              </a:rPr>
              <a:t>Доступность - </a:t>
            </a:r>
            <a:r>
              <a:rPr lang="ru-RU" dirty="0" smtClean="0">
                <a:solidFill>
                  <a:srgbClr val="C00000"/>
                </a:solidFill>
              </a:rPr>
              <a:t>это: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748464" cy="194421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6600"/>
                </a:solidFill>
              </a:rPr>
              <a:t>д</a:t>
            </a:r>
            <a:r>
              <a:rPr lang="ru-RU" dirty="0" smtClean="0">
                <a:solidFill>
                  <a:srgbClr val="006600"/>
                </a:solidFill>
              </a:rPr>
              <a:t>оступность для воспитанников всех помещений, где осуществляется образовательная деятельность</a:t>
            </a:r>
          </a:p>
          <a:p>
            <a:r>
              <a:rPr lang="ru-RU" dirty="0" smtClean="0">
                <a:solidFill>
                  <a:srgbClr val="006600"/>
                </a:solidFill>
              </a:rPr>
              <a:t>свободный </a:t>
            </a:r>
            <a:r>
              <a:rPr lang="ru-RU" dirty="0" smtClean="0">
                <a:solidFill>
                  <a:srgbClr val="006600"/>
                </a:solidFill>
              </a:rPr>
              <a:t>доступ детей, </a:t>
            </a:r>
            <a:r>
              <a:rPr lang="ru-RU" dirty="0" smtClean="0">
                <a:solidFill>
                  <a:srgbClr val="006600"/>
                </a:solidFill>
              </a:rPr>
              <a:t>к играм,  игрушкам, пособиям, обеспечивающим все виды детской активности</a:t>
            </a:r>
            <a:endParaRPr lang="ru-RU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56325" name="Picture 5" descr="http://png.clipart.me/graphics/previews/158/books-and-doodle-children-silhouettes_1581553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24500" y="3238500"/>
            <a:ext cx="3619500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Безопасность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3466728" cy="399330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400" dirty="0" smtClean="0">
                <a:solidFill>
                  <a:srgbClr val="006600"/>
                </a:solidFill>
              </a:rPr>
              <a:t>Надежность и безопасность использования всех элементов, согласно </a:t>
            </a:r>
            <a:r>
              <a:rPr lang="ru-RU" sz="2400" dirty="0" smtClean="0">
                <a:solidFill>
                  <a:srgbClr val="006600"/>
                </a:solidFill>
              </a:rPr>
              <a:t>требованиям(т.е. на игрушки должны быть сертификаты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340768"/>
            <a:ext cx="2592288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ea typeface="+mj-ea"/>
                <a:cs typeface="+mj-cs"/>
              </a:rPr>
              <a:t>физическая</a:t>
            </a:r>
            <a:endParaRPr lang="ru-RU" sz="1100" b="1" dirty="0">
              <a:solidFill>
                <a:srgbClr val="0066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1340768"/>
            <a:ext cx="2952328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b="1" dirty="0" smtClean="0">
                <a:solidFill>
                  <a:srgbClr val="006600"/>
                </a:solidFill>
                <a:ea typeface="+mj-ea"/>
                <a:cs typeface="+mj-cs"/>
              </a:rPr>
              <a:t>психологическая</a:t>
            </a:r>
            <a:endParaRPr lang="ru-RU" sz="2800" b="1" dirty="0">
              <a:solidFill>
                <a:srgbClr val="006600"/>
              </a:solidFill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716016" y="2132856"/>
            <a:ext cx="3466728" cy="399330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Зелень, растения;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dirty="0" smtClean="0">
                <a:solidFill>
                  <a:srgbClr val="006600"/>
                </a:solidFill>
              </a:rPr>
              <a:t>Цветовое решение  помещения;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noProof="0" dirty="0" smtClean="0">
                <a:solidFill>
                  <a:srgbClr val="006600"/>
                </a:solidFill>
              </a:rPr>
              <a:t>уголок уединения;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Для</a:t>
            </a:r>
            <a:r>
              <a:rPr kumimoji="0" lang="ru-RU" sz="2400" b="0" i="0" u="none" strike="noStrike" kern="1200" cap="none" spc="0" normalizeH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малышей-элементы домашней обстановки.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44824"/>
            <a:ext cx="4320480" cy="8367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Интересная идея: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756592" y="2420888"/>
            <a:ext cx="8136904" cy="792088"/>
          </a:xfrm>
        </p:spPr>
        <p:txBody>
          <a:bodyPr>
            <a:normAutofit/>
          </a:bodyPr>
          <a:lstStyle/>
          <a:p>
            <a:pPr lvl="4">
              <a:buNone/>
            </a:pPr>
            <a:r>
              <a:rPr lang="ru-RU" sz="2400" dirty="0" smtClean="0">
                <a:solidFill>
                  <a:srgbClr val="006600"/>
                </a:solidFill>
              </a:rPr>
              <a:t>Растения в группе по знакам Зодиака детей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95536" y="1052736"/>
            <a:ext cx="8064896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должно быть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колючих и ядовитых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 млечным соком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620688"/>
            <a:ext cx="5832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800" dirty="0" smtClean="0">
                <a:solidFill>
                  <a:srgbClr val="C00000"/>
                </a:solidFill>
              </a:rPr>
              <a:t>Чем больше растений, тем лучше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2051720" y="4221088"/>
            <a:ext cx="388843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Центр  уединения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395536" y="4653136"/>
            <a:ext cx="7704856" cy="158417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Обязательно, чтобы ребенок мог в правильной позе сесть, либо во весь рост вытянуться и полежать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229600" cy="372586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Что дает ребенку грамотно организованная </a:t>
            </a:r>
            <a:r>
              <a:rPr lang="ru-RU" b="1" dirty="0" smtClean="0">
                <a:solidFill>
                  <a:srgbClr val="00B050"/>
                </a:solidFill>
              </a:rPr>
              <a:t>среда</a:t>
            </a:r>
            <a:r>
              <a:rPr lang="ru-RU" b="1" dirty="0" smtClean="0">
                <a:solidFill>
                  <a:srgbClr val="00B050"/>
                </a:solidFill>
              </a:rPr>
              <a:t>? </a:t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00B050"/>
                </a:solidFill>
              </a:rPr>
              <a:t>Грамотно организованная предметно- развивающая среда дает ребенку уверенности в себе, возможность дошкольнику испытывать и использовать свои способности, стимулирует проявление самостоятельности, инициативности, творчества  </a:t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98884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Важные моменты 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для оформления 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развивающей ППС 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992888" cy="4176464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rgbClr val="006600"/>
                </a:solidFill>
              </a:rPr>
              <a:t>- Должно быть </a:t>
            </a:r>
            <a:r>
              <a:rPr lang="ru-RU" sz="2400" b="1" dirty="0" smtClean="0">
                <a:solidFill>
                  <a:srgbClr val="006600"/>
                </a:solidFill>
              </a:rPr>
              <a:t>гибкое зонирование и центрирование</a:t>
            </a:r>
            <a:r>
              <a:rPr lang="ru-RU" sz="2400" dirty="0" smtClean="0">
                <a:solidFill>
                  <a:srgbClr val="006600"/>
                </a:solidFill>
              </a:rPr>
              <a:t/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200" dirty="0" smtClean="0">
                <a:solidFill>
                  <a:srgbClr val="006600"/>
                </a:solidFill>
              </a:rPr>
              <a:t>например, книжная полка на колесиках (дети свободно могут ее перемещать)</a:t>
            </a:r>
            <a:r>
              <a:rPr lang="ru-RU" sz="2400" dirty="0" smtClean="0">
                <a:solidFill>
                  <a:srgbClr val="006600"/>
                </a:solidFill>
              </a:rPr>
              <a:t/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smtClean="0">
                <a:solidFill>
                  <a:srgbClr val="006600"/>
                </a:solidFill>
              </a:rPr>
              <a:t>- Хорошо, если </a:t>
            </a:r>
            <a:r>
              <a:rPr lang="ru-RU" sz="2400" b="1" dirty="0" smtClean="0">
                <a:solidFill>
                  <a:srgbClr val="006600"/>
                </a:solidFill>
              </a:rPr>
              <a:t>центры разделены </a:t>
            </a:r>
            <a:r>
              <a:rPr lang="ru-RU" sz="2400" dirty="0" smtClean="0">
                <a:solidFill>
                  <a:srgbClr val="006600"/>
                </a:solidFill>
              </a:rPr>
              <a:t>сквозными шкафами на колесиках</a:t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smtClean="0">
                <a:solidFill>
                  <a:srgbClr val="006600"/>
                </a:solidFill>
              </a:rPr>
              <a:t>- Обязательное </a:t>
            </a:r>
            <a:r>
              <a:rPr lang="ru-RU" sz="2400" b="1" dirty="0" smtClean="0">
                <a:solidFill>
                  <a:srgbClr val="006600"/>
                </a:solidFill>
              </a:rPr>
              <a:t>использование верхнего пространства</a:t>
            </a:r>
            <a:r>
              <a:rPr lang="ru-RU" sz="2400" dirty="0" smtClean="0">
                <a:solidFill>
                  <a:srgbClr val="006600"/>
                </a:solidFill>
              </a:rPr>
              <a:t/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smtClean="0">
                <a:solidFill>
                  <a:srgbClr val="006600"/>
                </a:solidFill>
              </a:rPr>
              <a:t>- </a:t>
            </a:r>
            <a:r>
              <a:rPr lang="ru-RU" sz="2200" b="1" dirty="0" smtClean="0">
                <a:solidFill>
                  <a:srgbClr val="006600"/>
                </a:solidFill>
              </a:rPr>
              <a:t>Преобразующие нити </a:t>
            </a:r>
            <a:r>
              <a:rPr lang="ru-RU" sz="2200" dirty="0" smtClean="0">
                <a:solidFill>
                  <a:srgbClr val="006600"/>
                </a:solidFill>
              </a:rPr>
              <a:t>с предметами (сюжетами), </a:t>
            </a:r>
            <a:r>
              <a:rPr lang="ru-RU" sz="2000" dirty="0" smtClean="0">
                <a:solidFill>
                  <a:srgbClr val="006600"/>
                </a:solidFill>
              </a:rPr>
              <a:t>которые легко перемещать по верхнему пространству  и крепить с помощью «липучек»</a:t>
            </a:r>
            <a:br>
              <a:rPr lang="ru-RU" sz="2000" dirty="0" smtClean="0">
                <a:solidFill>
                  <a:srgbClr val="006600"/>
                </a:solidFill>
              </a:rPr>
            </a:br>
            <a:r>
              <a:rPr lang="ru-RU" sz="2000" dirty="0" smtClean="0">
                <a:solidFill>
                  <a:srgbClr val="006600"/>
                </a:solidFill>
              </a:rPr>
              <a:t>(с целью изменения тематики и внесения новизны в интерьер)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323528" y="4149080"/>
            <a:ext cx="8229600" cy="11807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Нежелательно,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6600"/>
                </a:solidFill>
              </a:rPr>
              <a:t>чтобы мебель стояла по периметру помещения!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00B050"/>
                </a:solidFill>
              </a:rPr>
              <a:t>«</a:t>
            </a:r>
            <a:r>
              <a:rPr lang="ru-RU" b="1" dirty="0" smtClean="0">
                <a:solidFill>
                  <a:srgbClr val="00B050"/>
                </a:solidFill>
              </a:rPr>
              <a:t>Нет такой стороны воспитания, на которую обстановка не оказывала бы влияние, нет способности, которая находилась бы в прямой зависимости от непосредственно окружающего ребёнка конкретного мира.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		Тот, кому удастся создать такую обстановку, облегчит свой труд в высшей степени. Среди неё ребёнок будет жить – развиваться собственно самодовлеющей жизнью, его духовный рост будет совершенствоваться из самого себя, от природы…»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												              Е.И. Тихеева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Границы между зонами: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7643192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6600"/>
                </a:solidFill>
              </a:rPr>
              <a:t>Ковры;</a:t>
            </a:r>
          </a:p>
          <a:p>
            <a:r>
              <a:rPr lang="ru-RU" dirty="0" smtClean="0">
                <a:solidFill>
                  <a:srgbClr val="006600"/>
                </a:solidFill>
              </a:rPr>
              <a:t>Цветной скотч;</a:t>
            </a:r>
          </a:p>
          <a:p>
            <a:r>
              <a:rPr lang="ru-RU" dirty="0" smtClean="0">
                <a:solidFill>
                  <a:srgbClr val="006600"/>
                </a:solidFill>
              </a:rPr>
              <a:t>Сквозные шкафы на колесиках, детская мебель;</a:t>
            </a:r>
          </a:p>
          <a:p>
            <a:r>
              <a:rPr lang="ru-RU" dirty="0" smtClean="0">
                <a:solidFill>
                  <a:srgbClr val="006600"/>
                </a:solidFill>
              </a:rPr>
              <a:t>Декоративные заборчики, ширмы;</a:t>
            </a:r>
          </a:p>
          <a:p>
            <a:r>
              <a:rPr lang="ru-RU" dirty="0" smtClean="0">
                <a:solidFill>
                  <a:srgbClr val="006600"/>
                </a:solidFill>
              </a:rPr>
              <a:t>Растения;</a:t>
            </a:r>
          </a:p>
          <a:p>
            <a:r>
              <a:rPr lang="ru-RU" dirty="0" smtClean="0">
                <a:solidFill>
                  <a:srgbClr val="006600"/>
                </a:solidFill>
              </a:rPr>
              <a:t>Мягкие модули;</a:t>
            </a:r>
          </a:p>
          <a:p>
            <a:r>
              <a:rPr lang="ru-RU" dirty="0" smtClean="0">
                <a:solidFill>
                  <a:srgbClr val="006600"/>
                </a:solidFill>
              </a:rPr>
              <a:t>Верхнее пространство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Линейка общих правил в группе </a:t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(не более 5, </a:t>
            </a:r>
            <a:r>
              <a:rPr lang="ru-RU" sz="2700" dirty="0" smtClean="0">
                <a:solidFill>
                  <a:srgbClr val="006600"/>
                </a:solidFill>
              </a:rPr>
              <a:t>размещены на входе в группу)</a:t>
            </a:r>
            <a:endParaRPr lang="ru-RU" sz="2700" dirty="0"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3682752" cy="3340967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CC00CC"/>
                </a:solidFill>
              </a:rPr>
              <a:t>Что такое хорошо</a:t>
            </a:r>
            <a:endParaRPr lang="ru-RU" dirty="0">
              <a:solidFill>
                <a:srgbClr val="CC00CC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860032" y="1484784"/>
            <a:ext cx="3682752" cy="33843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такое плохо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8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28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885" name="Picture 5" descr="I:\ПЕДАГОГИКА\ОФОРМЛЕНИЕ\КАРТИНКИ\st002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2420888"/>
            <a:ext cx="1710945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48264" y="2420888"/>
            <a:ext cx="103723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67744" y="2276872"/>
            <a:ext cx="1661218" cy="1085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2339752" y="3717032"/>
            <a:ext cx="1584176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2" descr="shelfs-with-toys-vector_15876118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339752" y="3933056"/>
            <a:ext cx="722552" cy="766093"/>
          </a:xfrm>
          <a:prstGeom prst="rect">
            <a:avLst/>
          </a:prstGeom>
          <a:noFill/>
        </p:spPr>
      </p:pic>
      <p:pic>
        <p:nvPicPr>
          <p:cNvPr id="18" name="Picture 16" descr="1525067-c3a859224e7f8d4a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03848" y="3861048"/>
            <a:ext cx="577352" cy="8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 descr="pavelmoscow_DSC00738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83567" y="2276872"/>
            <a:ext cx="1446793" cy="1080120"/>
          </a:xfrm>
          <a:prstGeom prst="rect">
            <a:avLst/>
          </a:prstGeom>
          <a:noFill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228184" y="3789040"/>
            <a:ext cx="1049438" cy="949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827584" y="3717032"/>
            <a:ext cx="1071749" cy="105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251520" y="4941168"/>
            <a:ext cx="8568952" cy="720080"/>
          </a:xfrm>
          <a:prstGeom prst="rect">
            <a:avLst/>
          </a:prstGeom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В Центрах   только «специфические правила»,  например: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004048" y="5805264"/>
            <a:ext cx="3456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6600"/>
                </a:solidFill>
              </a:rPr>
              <a:t>надень спецодежду, в</a:t>
            </a:r>
            <a:r>
              <a:rPr lang="ru-RU" sz="2000" dirty="0" smtClean="0">
                <a:solidFill>
                  <a:srgbClr val="006600"/>
                </a:solidFill>
              </a:rPr>
              <a:t>ымой руки, спроси у взрослого.</a:t>
            </a:r>
            <a:endParaRPr lang="ru-RU" sz="2000" dirty="0">
              <a:solidFill>
                <a:srgbClr val="006600"/>
              </a:solidFill>
            </a:endParaRPr>
          </a:p>
        </p:txBody>
      </p:sp>
      <p:pic>
        <p:nvPicPr>
          <p:cNvPr id="25" name="Picture 9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475656" y="5589240"/>
            <a:ext cx="631825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9" descr="http://www.pintarcolorear.org/wp-content/uploads/2013/05/elementos-de-aseo-personal-para-colorear-300x394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2411760" y="5589240"/>
            <a:ext cx="792088" cy="1042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 descr="http://syewilliams.com/home/16/children-clip-art-black-and-white-68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563888" y="5589240"/>
            <a:ext cx="1008112" cy="102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Обозначение количества участников для игры в данном центре</a:t>
            </a:r>
            <a:endParaRPr lang="ru-RU" sz="3600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1628800"/>
          <a:ext cx="2385695" cy="1812925"/>
        </p:xfrm>
        <a:graphic>
          <a:graphicData uri="http://schemas.openxmlformats.org/drawingml/2006/table">
            <a:tbl>
              <a:tblPr/>
              <a:tblGrid>
                <a:gridCol w="2385695"/>
              </a:tblGrid>
              <a:tr h="1812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1857" name="AutoShape 1"/>
          <p:cNvSpPr>
            <a:spLocks noChangeArrowheads="1"/>
          </p:cNvSpPr>
          <p:nvPr/>
        </p:nvSpPr>
        <p:spPr bwMode="auto">
          <a:xfrm>
            <a:off x="827584" y="2060848"/>
            <a:ext cx="666750" cy="70485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21858" name="AutoShape 2"/>
          <p:cNvSpPr>
            <a:spLocks noChangeArrowheads="1"/>
          </p:cNvSpPr>
          <p:nvPr/>
        </p:nvSpPr>
        <p:spPr bwMode="auto">
          <a:xfrm>
            <a:off x="1691680" y="2060848"/>
            <a:ext cx="648072" cy="72008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716016" y="1628800"/>
          <a:ext cx="2385695" cy="1812925"/>
        </p:xfrm>
        <a:graphic>
          <a:graphicData uri="http://schemas.openxmlformats.org/drawingml/2006/table">
            <a:tbl>
              <a:tblPr/>
              <a:tblGrid>
                <a:gridCol w="2385695"/>
              </a:tblGrid>
              <a:tr h="1812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627784" y="4365104"/>
          <a:ext cx="2385695" cy="1812925"/>
        </p:xfrm>
        <a:graphic>
          <a:graphicData uri="http://schemas.openxmlformats.org/drawingml/2006/table">
            <a:tbl>
              <a:tblPr/>
              <a:tblGrid>
                <a:gridCol w="2385695"/>
              </a:tblGrid>
              <a:tr h="1812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AutoShape 1"/>
          <p:cNvSpPr>
            <a:spLocks noChangeArrowheads="1"/>
          </p:cNvSpPr>
          <p:nvPr/>
        </p:nvSpPr>
        <p:spPr bwMode="auto">
          <a:xfrm>
            <a:off x="5004048" y="2132856"/>
            <a:ext cx="504056" cy="576064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AutoShape 1"/>
          <p:cNvSpPr>
            <a:spLocks noChangeArrowheads="1"/>
          </p:cNvSpPr>
          <p:nvPr/>
        </p:nvSpPr>
        <p:spPr bwMode="auto">
          <a:xfrm>
            <a:off x="5724128" y="2132856"/>
            <a:ext cx="504056" cy="576064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" name="AutoShape 1"/>
          <p:cNvSpPr>
            <a:spLocks noChangeArrowheads="1"/>
          </p:cNvSpPr>
          <p:nvPr/>
        </p:nvSpPr>
        <p:spPr bwMode="auto">
          <a:xfrm>
            <a:off x="6372200" y="2132856"/>
            <a:ext cx="504056" cy="576064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2" name="AutoShape 1"/>
          <p:cNvSpPr>
            <a:spLocks noChangeArrowheads="1"/>
          </p:cNvSpPr>
          <p:nvPr/>
        </p:nvSpPr>
        <p:spPr bwMode="auto">
          <a:xfrm>
            <a:off x="3635896" y="5301208"/>
            <a:ext cx="432048" cy="504056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3" name="AutoShape 1"/>
          <p:cNvSpPr>
            <a:spLocks noChangeArrowheads="1"/>
          </p:cNvSpPr>
          <p:nvPr/>
        </p:nvSpPr>
        <p:spPr bwMode="auto">
          <a:xfrm>
            <a:off x="2915816" y="5301208"/>
            <a:ext cx="432048" cy="504056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4" name="AutoShape 1"/>
          <p:cNvSpPr>
            <a:spLocks noChangeArrowheads="1"/>
          </p:cNvSpPr>
          <p:nvPr/>
        </p:nvSpPr>
        <p:spPr bwMode="auto">
          <a:xfrm>
            <a:off x="3635896" y="4581128"/>
            <a:ext cx="432048" cy="504056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" name="AutoShape 1"/>
          <p:cNvSpPr>
            <a:spLocks noChangeArrowheads="1"/>
          </p:cNvSpPr>
          <p:nvPr/>
        </p:nvSpPr>
        <p:spPr bwMode="auto">
          <a:xfrm>
            <a:off x="4283968" y="4581128"/>
            <a:ext cx="432048" cy="504056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6" name="AutoShape 1"/>
          <p:cNvSpPr>
            <a:spLocks noChangeArrowheads="1"/>
          </p:cNvSpPr>
          <p:nvPr/>
        </p:nvSpPr>
        <p:spPr bwMode="auto">
          <a:xfrm>
            <a:off x="2915816" y="4581128"/>
            <a:ext cx="432048" cy="504056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51520" y="3645024"/>
            <a:ext cx="3528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6600"/>
                </a:solidFill>
              </a:rPr>
              <a:t>Центр книги; уединения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499992" y="3645024"/>
            <a:ext cx="4248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6600"/>
                </a:solidFill>
              </a:rPr>
              <a:t>Центры: </a:t>
            </a:r>
            <a:r>
              <a:rPr lang="ru-RU" sz="2400" dirty="0" err="1" smtClean="0">
                <a:solidFill>
                  <a:srgbClr val="006600"/>
                </a:solidFill>
              </a:rPr>
              <a:t>сенсорики</a:t>
            </a:r>
            <a:r>
              <a:rPr lang="ru-RU" sz="2400" dirty="0" smtClean="0">
                <a:solidFill>
                  <a:srgbClr val="006600"/>
                </a:solidFill>
              </a:rPr>
              <a:t>, ИЗО и </a:t>
            </a:r>
            <a:r>
              <a:rPr lang="ru-RU" sz="2400" dirty="0" err="1" smtClean="0">
                <a:solidFill>
                  <a:srgbClr val="006600"/>
                </a:solidFill>
              </a:rPr>
              <a:t>т.д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83568" y="6237312"/>
            <a:ext cx="7020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6600"/>
                </a:solidFill>
              </a:rPr>
              <a:t>Центры: сюжетно-ролевых игр; </a:t>
            </a:r>
            <a:r>
              <a:rPr lang="ru-RU" sz="2400" dirty="0" err="1" smtClean="0">
                <a:solidFill>
                  <a:srgbClr val="006600"/>
                </a:solidFill>
              </a:rPr>
              <a:t>конструктиный</a:t>
            </a:r>
            <a:r>
              <a:rPr lang="ru-RU" sz="2400" dirty="0" smtClean="0">
                <a:solidFill>
                  <a:srgbClr val="006600"/>
                </a:solidFill>
              </a:rPr>
              <a:t> и т.д.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20" name="AutoShape 1"/>
          <p:cNvSpPr>
            <a:spLocks noChangeArrowheads="1"/>
          </p:cNvSpPr>
          <p:nvPr/>
        </p:nvSpPr>
        <p:spPr bwMode="auto">
          <a:xfrm>
            <a:off x="4283968" y="5301208"/>
            <a:ext cx="432048" cy="504056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Интересная реклама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6600"/>
                </a:solidFill>
              </a:rPr>
              <a:t>На входной двери в группу с наружной</a:t>
            </a:r>
          </a:p>
          <a:p>
            <a:pPr>
              <a:buNone/>
            </a:pPr>
            <a:r>
              <a:rPr lang="ru-RU" dirty="0" smtClean="0">
                <a:solidFill>
                  <a:srgbClr val="006600"/>
                </a:solidFill>
              </a:rPr>
              <a:t>стороны можно написать:</a:t>
            </a:r>
          </a:p>
          <a:p>
            <a:pPr>
              <a:buNone/>
            </a:pPr>
            <a:endParaRPr lang="ru-RU" i="1" dirty="0" smtClean="0">
              <a:solidFill>
                <a:srgbClr val="0066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6600"/>
                </a:solidFill>
              </a:rPr>
              <a:t>«В нашей группе вы сможете посмотреть выставку…»</a:t>
            </a:r>
            <a:endParaRPr lang="ru-RU" i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    </a:t>
            </a:r>
            <a:r>
              <a:rPr lang="ru-RU" b="1" i="1" dirty="0" smtClean="0">
                <a:solidFill>
                  <a:srgbClr val="00B050"/>
                </a:solidFill>
              </a:rPr>
              <a:t>Предметно-развивающая </a:t>
            </a:r>
            <a:r>
              <a:rPr lang="ru-RU" b="1" i="1" dirty="0" smtClean="0">
                <a:solidFill>
                  <a:srgbClr val="00B050"/>
                </a:solidFill>
              </a:rPr>
              <a:t>среда – это естественная комфортабельная обстановка, рационально организованная, насыщенная разнообразными предметами и игровыми материалами, эстетически оформленная.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>Организация развивающей предметно-пространственной среды в свете требований ФГОС 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 smtClean="0"/>
              <a:t>	</a:t>
            </a:r>
            <a:r>
              <a:rPr lang="ru-RU" b="1" dirty="0" smtClean="0">
                <a:solidFill>
                  <a:srgbClr val="00B050"/>
                </a:solidFill>
              </a:rPr>
              <a:t>Развивающая предметно-пространственная среда – часть образовательной среды, представленная специально организованным пространством (помещениями, участком и т.п.), материалами, оборудованием и инвентарем для развития детей дошкольного возраста в соответствии с особенностями каждого возрастного этапа, охраны и укрепления их здоровья, учёта особенностей и коррекции недостатков их развития.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		Вопрос организации развивающей предметно-пространственной среды  ДОУ на сегодняшний день стоит особо актуально. Это связано с введением нового Федерального государственного образовательного стандарта (ФГОС) к структуре основной общеобразовательной программы дошкольного образования.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		В соответствии с ФГОС программа должна строиться с учетом принципа интеграции образовательных областей и в соответствии с возрастными возможностями и особенностями воспитанников. Решение программных образовательных задач предусматривается не только в совместной деятельности взрослого и детей, но и в самостоятельной деятельности детей, а также при проведении режимных моментов.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		Создавая развивающую предметно-пространственную среду любой возрастной группы в ДОУ, необходимо учитывать психологические основы конструктивного взаимодействия участников воспитательно-образовательного процесса, дизайн и эргономику современной среды дошкольного учреждения и психологические особенности возрастной группы, на которую нацелена данная среда.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>Основные составляющие при проектировании предметно-развивающей среды в группе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ПРОСТРАНСТВО;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ВРЕМЯ;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ПРЕДМЕТНОЕ ОКРУЖЕНИЕ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/>
              <a:t>	</a:t>
            </a:r>
            <a:r>
              <a:rPr lang="ru-RU" dirty="0" smtClean="0">
                <a:solidFill>
                  <a:srgbClr val="00B050"/>
                </a:solidFill>
              </a:rPr>
              <a:t>Такое проектирование среды показывает её влияние на развитие ребёнка. Проектирование среды с использованием таких составляющих позволяет представить все особенности жизнедеятельности ребёнка в среде. Успешность влияния развивающей среды на ребёнка обусловлена её активностью в этой среде. Вся организация педагогического процесса предполагает свободу передвижения ребёнка. В среде необходимо выделить следующие зоны для разного вида активности: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рабочая;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активная;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спокойная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39653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Требования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к предметно-пространственной среде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988840"/>
            <a:ext cx="6984776" cy="44644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6600"/>
                </a:solidFill>
              </a:rPr>
              <a:t>        Она должна быть:</a:t>
            </a:r>
            <a:endParaRPr lang="en-US" sz="3600" b="1" dirty="0" smtClean="0">
              <a:solidFill>
                <a:srgbClr val="006600"/>
              </a:solidFill>
            </a:endParaRPr>
          </a:p>
          <a:p>
            <a:r>
              <a:rPr lang="ru-RU" sz="3600" dirty="0" smtClean="0">
                <a:solidFill>
                  <a:srgbClr val="006600"/>
                </a:solidFill>
              </a:rPr>
              <a:t>содержательно-насыщенной,</a:t>
            </a:r>
          </a:p>
          <a:p>
            <a:r>
              <a:rPr lang="ru-RU" sz="3600" dirty="0" smtClean="0">
                <a:solidFill>
                  <a:srgbClr val="006600"/>
                </a:solidFill>
              </a:rPr>
              <a:t>трансформируемой,</a:t>
            </a:r>
          </a:p>
          <a:p>
            <a:r>
              <a:rPr lang="ru-RU" sz="3600" dirty="0" smtClean="0">
                <a:solidFill>
                  <a:srgbClr val="006600"/>
                </a:solidFill>
              </a:rPr>
              <a:t>полифункциональной,</a:t>
            </a:r>
          </a:p>
          <a:p>
            <a:r>
              <a:rPr lang="ru-RU" sz="3600" dirty="0" smtClean="0">
                <a:solidFill>
                  <a:srgbClr val="006600"/>
                </a:solidFill>
              </a:rPr>
              <a:t>вариативной,</a:t>
            </a:r>
          </a:p>
          <a:p>
            <a:r>
              <a:rPr lang="ru-RU" sz="3600" dirty="0" smtClean="0">
                <a:solidFill>
                  <a:srgbClr val="006600"/>
                </a:solidFill>
              </a:rPr>
              <a:t>доступной,</a:t>
            </a:r>
          </a:p>
          <a:p>
            <a:r>
              <a:rPr lang="ru-RU" sz="3600" dirty="0" smtClean="0">
                <a:solidFill>
                  <a:srgbClr val="006600"/>
                </a:solidFill>
              </a:rPr>
              <a:t>безопасной.</a:t>
            </a:r>
            <a:endParaRPr lang="ru-RU" sz="36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3816424" cy="3600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6600"/>
                </a:solidFill>
              </a:rPr>
              <a:t>Содержательно-насыщенной</a:t>
            </a:r>
            <a:r>
              <a:rPr lang="ru-RU" dirty="0" smtClean="0">
                <a:solidFill>
                  <a:srgbClr val="006600"/>
                </a:solidFill>
              </a:rPr>
              <a:t>, значит оснащен</a:t>
            </a:r>
            <a:r>
              <a:rPr lang="en-US" dirty="0" smtClean="0">
                <a:solidFill>
                  <a:srgbClr val="006600"/>
                </a:solidFill>
              </a:rPr>
              <a:t>a</a:t>
            </a:r>
            <a:r>
              <a:rPr lang="ru-RU" dirty="0" smtClean="0">
                <a:solidFill>
                  <a:srgbClr val="006600"/>
                </a:solidFill>
              </a:rPr>
              <a:t> всеми средствами обучения: материалами, оборудованием, в том числе ИКТ</a:t>
            </a:r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1032" name="Picture 8" descr="http://www.specialist-detsada.ru/uploads/posts/2014-07/1405166307_bezimeni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548680"/>
            <a:ext cx="4269458" cy="5717725"/>
          </a:xfrm>
          <a:prstGeom prst="rect">
            <a:avLst/>
          </a:prstGeom>
          <a:noFill/>
        </p:spPr>
      </p:pic>
      <p:sp>
        <p:nvSpPr>
          <p:cNvPr id="1034" name="AutoShape 10" descr="Картинки по запросу клипарт музыкальные инструменты для обучени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6" name="AutoShape 12" descr="Картинки по запросу клипарт музыкальные инструменты для обучени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8" name="Picture 14" descr="Картинки по запросу клипарт музыкальные инструменты для обучения детей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08304" y="5373216"/>
            <a:ext cx="1368152" cy="843162"/>
          </a:xfrm>
          <a:prstGeom prst="rect">
            <a:avLst/>
          </a:prstGeom>
          <a:noFill/>
        </p:spPr>
      </p:pic>
      <p:pic>
        <p:nvPicPr>
          <p:cNvPr id="1040" name="Picture 16" descr="Картинки по запросу клипарт школьные принадлежности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92280" y="620688"/>
            <a:ext cx="1183715" cy="654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48680"/>
            <a:ext cx="8640960" cy="24516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6600"/>
                </a:solidFill>
              </a:rPr>
              <a:t>   </a:t>
            </a:r>
            <a:r>
              <a:rPr lang="ru-RU" dirty="0" smtClean="0">
                <a:solidFill>
                  <a:srgbClr val="0066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Т</a:t>
            </a:r>
            <a:r>
              <a:rPr lang="ru-RU" b="1" dirty="0" err="1" smtClean="0">
                <a:solidFill>
                  <a:srgbClr val="FF0000"/>
                </a:solidFill>
              </a:rPr>
              <a:t>рансформируемость</a:t>
            </a:r>
            <a:r>
              <a:rPr lang="ru-RU" dirty="0" smtClean="0">
                <a:solidFill>
                  <a:srgbClr val="006600"/>
                </a:solidFill>
              </a:rPr>
              <a:t> -это </a:t>
            </a:r>
            <a:r>
              <a:rPr lang="ru-RU" dirty="0" smtClean="0">
                <a:solidFill>
                  <a:srgbClr val="006600"/>
                </a:solidFill>
              </a:rPr>
              <a:t>возможность изменения </a:t>
            </a:r>
            <a:r>
              <a:rPr lang="ru-RU" dirty="0" smtClean="0">
                <a:solidFill>
                  <a:srgbClr val="006600"/>
                </a:solidFill>
              </a:rPr>
              <a:t>ППС    </a:t>
            </a:r>
            <a:r>
              <a:rPr lang="ru-RU" dirty="0" smtClean="0">
                <a:solidFill>
                  <a:srgbClr val="006600"/>
                </a:solidFill>
              </a:rPr>
              <a:t>в </a:t>
            </a:r>
            <a:r>
              <a:rPr lang="ru-RU" dirty="0" smtClean="0">
                <a:solidFill>
                  <a:srgbClr val="006600"/>
                </a:solidFill>
              </a:rPr>
              <a:t>зависимости </a:t>
            </a:r>
          </a:p>
          <a:p>
            <a:r>
              <a:rPr lang="ru-RU" dirty="0" smtClean="0">
                <a:solidFill>
                  <a:srgbClr val="006600"/>
                </a:solidFill>
              </a:rPr>
              <a:t>от </a:t>
            </a:r>
            <a:r>
              <a:rPr lang="ru-RU" dirty="0" smtClean="0">
                <a:solidFill>
                  <a:srgbClr val="006600"/>
                </a:solidFill>
              </a:rPr>
              <a:t>образовательной ситуации, </a:t>
            </a:r>
            <a:endParaRPr lang="ru-RU" dirty="0" smtClean="0">
              <a:solidFill>
                <a:srgbClr val="006600"/>
              </a:solidFill>
            </a:endParaRPr>
          </a:p>
          <a:p>
            <a:r>
              <a:rPr lang="ru-RU" dirty="0" smtClean="0">
                <a:solidFill>
                  <a:srgbClr val="006600"/>
                </a:solidFill>
              </a:rPr>
              <a:t>от </a:t>
            </a:r>
            <a:r>
              <a:rPr lang="ru-RU" dirty="0" smtClean="0">
                <a:solidFill>
                  <a:srgbClr val="006600"/>
                </a:solidFill>
              </a:rPr>
              <a:t>меняющихся интересов </a:t>
            </a:r>
            <a:r>
              <a:rPr lang="ru-RU" dirty="0" smtClean="0">
                <a:solidFill>
                  <a:srgbClr val="006600"/>
                </a:solidFill>
              </a:rPr>
              <a:t>детей</a:t>
            </a:r>
            <a:endParaRPr lang="ru-RU" dirty="0" smtClean="0">
              <a:solidFill>
                <a:srgbClr val="006600"/>
              </a:solidFill>
            </a:endParaRPr>
          </a:p>
          <a:p>
            <a:r>
              <a:rPr lang="ru-RU" dirty="0" smtClean="0">
                <a:solidFill>
                  <a:srgbClr val="006600"/>
                </a:solidFill>
              </a:rPr>
              <a:t>о</a:t>
            </a:r>
            <a:r>
              <a:rPr lang="ru-RU" dirty="0" smtClean="0">
                <a:solidFill>
                  <a:srgbClr val="006600"/>
                </a:solidFill>
              </a:rPr>
              <a:t>т возможностей детей</a:t>
            </a:r>
          </a:p>
          <a:p>
            <a:pPr>
              <a:buNone/>
            </a:pPr>
            <a:endParaRPr lang="ru-RU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25602" name="AutoShape 2" descr="data:image/jpeg;base64,/9j/4AAQSkZJRgABAQAAAQABAAD/2wCEAAkGBxQTEhQUExIUFRQXGBkXFxgYFxsVFxwbGBoaGxgYGBgYHCkhHB0lHBgYJDIjJSorLi8uGR8zODMsNygtLisBCgoKDg0OGxAQGywkICQ0LCw0OCwsLCwvLCwvLCwsLCwsLCwsLCwvLywsLCwsLywvLCwsLywsLCwsLCwsLCwsLP/AABEIANQA7QMBEQACEQEDEQH/xAAcAAABBQEBAQAAAAAAAAAAAAAAAwQFBgcCAQj/xABHEAACAQIEAwYDBQUHAgQHAQABAhEAAwQSITEFQVEGEyJhcYEHMpEUI0JSoWJygrHBM0NTkqKy8HPRJDSj8URUg5Oz0+EV/8QAGwEAAQUBAQAAAAAAAAAAAAAAAAECAwQFBgf/xAA4EQACAQIDBAkEAQQCAgMAAAAAAQIDEQQhMRJBUfAFEyJhcYGRsdEyocHhFAYjM/FCYhVSJIKS/9oADAMBAAIRAxEAPwDcaACgAoAKAOBdXNlzDMADlnWDIBjpIP0NAHdABQAUAFABQAUAFABQAUAFABQAUAFABQAUAFABQAUAFABQAUAFABQAUAFABQAUANuIcQtWENy9cS2gIBZ2CqCTAknTU0AlchOI9s8Olu+UcNctgZUIK5yxCoyEjx2yWXxLIAqKpVjTi5PdmSU6UpySW/Ir3ZvtdYs21kX8TicQe8utbQMS7CQihmEhEhYSQMp86ijioXUL3l3Zk0sNLOSVo9+XNzQbF3MqtDLIBhhDCeRHI1aKopQAUAFABQAUAFABQAUAFABQAUAFABQAUAIYvGW7S5rtxLa9XYKPqTQBAYr4gcOTfFo3/TV7o+ttSKY6kFvHqnN7hmfifw7/ABbh/wDo3P6rTeuhxHdTPgdJ8TeHHe849bF3+iGl66HETqZ8CUwXbDA3SAmMsSdlZwjf5Xg05ST0Y1xktUTasCJBkU4ae0AFABQAUAFABQBGXuOYbvGsvcUN8rBlISSPlzkZCTI8MzrTduN9m+ZH1sNrYur8DJ+0/Z1sNiTmRCrkthxaVgsTGRUZmyvLxoYOcRA8K5GPpT24qGjy8+bPhlc28DVhsyc9Vn5c5fYnuE22wOdQ1s4giLtzLKWgYPdKSZdgIk6LJBIOwsx2MLDYjnLfz7Iwek+lLTss3uXBd/P4LP2V4uWS816+HRGEXGKKASsspKgLpof4vSrOHnKcLyI8FVqVae1PW49ftXgx/wDFWj+62cfVZpzr0lrJeqL6o1HpF+jHNjjmGdSy4iyVGhOddPIydPenxlGSvF3GSi4uzVhfC8QtXP7O7bf911b+Rpwg5oAKACgAoAKACgAoAKACgBLFYlLaNcuMqIoLMzGAANySaAMj7UfE+7dJTBfdWtu9ZfvW81VtEHqC2o+U1UqYjdEtU8PvkULEFrjF7jM7nd3Yu3+ZpNVZSctSyoqOhyFFIOO8tIBzAoA8a1NLcBXh+Pv4Yzh71yzzhGIX3T5W9wakjVktGRypxeqLrwL4u3rZC4y0LyfntgJcHmVJyN7ZferMK9/qK88P/wCpK8L+KlpcXfW9eL4RoexdFps6yFLWnRVkgEsAYnwak5hEnWxva4zqnbLU0+24YAgggiQRsQdiKlITqgAoAKAM+41Zy4i+hjU5xOsrcG5HTOLg/hrLxcbVL8TnukobNfa42+CldoyVe13t4uFK5EGfLaUSZguRlMGOYygjRAFY6kpLXTn1z/AsKuJrJxpOV7PK+ts929a9+mrzjvtOYDvHLwSFJ8U6mGEzLN8xYySSTttTrznOT58bnadF4WlChGs49uaTbet3uXBdw4RFAGkxME6nXeCdqqynKSs3lw3ehqRpxTuln9xN8VEknQa0KF8kObSV2dYcEnOQATygT/E3XyG3nROyWys+dwyKd7vnxFWAkEgSNQeY8weVNjJxd4u3gPlFSVmrll4D21v2CEuBr9rX5m+8WNoc6tPRv8wiDqYfpJxVqufvzzmZuI6PTd6eXsabwzHpftJdtmVYaToQQYII5EEEHzFbMZKSUo6MyJRcXZ6jqnCBQAUAFABQAUAFAGMfFztGb1/7Ijfc2SDcjZ7m8HqE0/iJ5qKqYip/xRbw9P8A5Mo9sVUZaG+KxEaDfb35D1p0Y8RspcAw5MCTJ5miQIcsdKYOG3e+KIO0zy9/qKfs5XG3zsOrbUxjj0igBnirVPixrQ1whVbiG4M1sOpdZKygYZhmGolZE8qmja6uRyvZ2PrC0oAAUAKAAI2jlHlV4oHVABQAUAVHt0qI1i6WVSzdyQTBOaWSOsEEfxk8qqYuF4X4Gf0jQdSltRWcc/LeZTxG/wB489ZuH+Lw2x7ID/w1lVnZW8vT9ln+msO3WqVnpFbC8dXz3jPC6nOdvw+S9fff0jzqGeS2Vyzr459p8r9j6ySyzEDl1jqRy9P/AGEEkouwsXfMa4i0ZURpmE+0kfqBUkJKz8P0Es7ItnZHgqX873CSiNkCAlZbKrEsRrEMIAjnNWMPSi1tPMqYmrJS2VkSnF+yQMNh8qn8SMzZD5gwxU+W3pzkqYeM9MmRU68oa5obv2IBta3W7/UiCVt/uQNY/a3nWI8NEcPBRt9+fYJV5t3+xN/DDHAWLlm44FxLphWIDQQo1HXOHBjmDWhgH/b2d6b+fTgUMYv7m1x/1/svNXSqFABQAUAFABQB450ManlQB8tYm++d++RlulmNwMNQ5JL5gNjmJ3rOnF7TuaMGtlWA3pGh30B39/pNMtnmOb4DnGYIW7NjTx3M1zzVASlv/ORcYnySnXyGpXfgJWUqNskQqwpAHPZvDLcxSWX+W8HtE8xKkqw8w6ofUVImMkhndttbZrbiGRmRvVSQY8pFNaHJ5HAu0WA6fUUiFGTW9afcafRHw24gb3DsOzfMim0Z1P3TFAT5lVU+9aFOW1FMz6kdmTRZqeMCgAoAx/4o4/PjShbwWbYWOjP43Pupt/5ayekJtzjBePma/R9OPVylJa5eRTHXwhYIzGNSScoGsk6/KI8pFUdpuW03e3vzmWqVCnSh1dOOym3982LhMxVeR1PovL6lR6E1Heycubk887RJ3BYNrjrbQAs3XYAbsfIae5A51FSpOpKyGVaqgrjnjfAmw5Qlw6vInLlIYCYiToQCfY1PXoKnHaiR0a7m9mQjwLEul5CmZc1xEKz4XUvkJI2/NB3BU8t1oOcJxjukr/YZW2Jxct6yNIq+UwoAovbPBql8NAK3VLQRPiSFc+4Kfr1qji45qa8PguYWV7xfiXr4fYlnwSZiWys6AnU5VY5RPkNPatvCTlOjFy1MnFQUK0lHQslWSuFABQAUAFABQBWO2PZHCYtGuXlyXEUnvkgOAoJhuTqNdDtrEb0ycIy1HwnKOhSuM9izcw2HtWbdlbwRUuYh1kqFUZjkHzuTtMwM2o0qjGaTz0LcotrIb9rext1yt2zkfLbS2baqLcBBE2xOWNScukcp2qO9yRZFJNsqSCCCNCCCCD0IOoPrTWPQGkFHHZJCuNw8/wCMD7N4h+jVK/x+CLd5/ke/EHC93j7sbXFS59Vyn/UhPvSbhUVphQKKI2lIxRNt6UQ2f4KXycJeU/hvmPRrds/zzVdw77BTxC7ZodTkAUAMuNYs2cPeuiCbdt3E7SqkifpSN2VxUrux8/Yy+1y5muMWd2Lux3JGvLQa5dBpGm1c7KpKbc5a8/g6VU4wUacdOfycTLn9kAe51P6ZaZpHx5+R6zl4c/A+wlrxzyyx+uv8hUM5dmwW7Vy/9jcIos97HjdnBM/hRyoA6Dwzpua0KEVGmu/Mza0nKbHvGODDEFC1y4oSfCuWDPPVTrGk9CetPnCM1aQyMnF3Qhg+zqJeF3OSF0tpACoAuUCdzAJiebEmTrS7K2trfawm07bPmTVOEPC4BAJEnYTqfTrQBT/iHp3JG4W9H/p/9hUFeO0ox4tL3J6EtluXBP8ABpPB+Gph7KWbfyoNzuSTLMfMsSfetuEVCKjHRGROTlJyerHlOGhQAUAFABQAUARfaJ/ugn+Kyp6r81we9tXqOrLZg2Ppq8kVzH8WCuEBAbXlmJIXMVVcyzC6kkiNInWM9Jb7+WpPWxCpuyV2O+HYnvLSXPzqG6DXYgdDv70165E0JbUU+JVuL9jcK7tctI6OCO97tbjWyNJDZQQjgaiPIlSKmipzjpdDG4xeTsxliPh2TraxQynbPbk+uZWAP0qGyJrsTwPZO9b4jbYJ9whQi5mXUW7KoJEyGLKOXM05sb3DH4qpGKtHrZA+jt/3oWgq1KZcFIhxwhpRAalA1/4If2OJ/wCov+z/ANqt4b6X4lTEfUjS6sFcKAE79lXVkYAqwKsDsQRBB9qAPnO/ZyXik5sneJPXI6rPvE+9c9VioOUVx+TpKUnNRk96+AwyzJ6sf0MD9AKhnwJYaNkrhBVaY5mh9l//ACtqP2vrnaf1mten9EfBexkT+p+L9yUp40heOcFu4i7YdcXdsWrTZnt29DcMggM4YaaQQQRBNPjJJPIbKLbWZNUwcV/tN2ew2MuWO9uMl602e0bdwJcEkEwDMg5N4nQwd6khOUU7aDJRjJq407bd13uH78ObRW+GKNldZ7qHWfCY6NpBPMCo9unH/IsrryeeZIo1Jf43nb1XA0ThN0PYtMGdw1tCGdcrtKjxOoAhjuRA9BWsZjHdABQAUAFABQBG8dxht2wFbKznKG08Igl3100UMROkxNMqT2Y3HwjtSsVWwmWbiAgMVS0rEkEsYa+4OpZhBMmSqDUFjVBybVm+8uKKWaRXe0fYE4m7buNfZ1zMLlsohGW40ubU/IRO+pA2MjVadXYvkRPDra2r6lzupCqlvwklbaR+EGBIHPKstH7NNpx2pJE05bMblL7Rduls3xh7d02baKzCCdlk5nIBLM7aAHctrvNOvVrN9W7Jad5jN1Kjbi8vcuPCrbLZtK2jC2gYdCFEj2qNu7NmCaikx1SDii/EzgmdGxRc/dJbREGglrsMzGdfC8AddekPi8rCPW5m7bU0eJLSiAaUDavgrhiuCuuf7y+xHoqIv+4NV2guwUq7vM0GpiEKAIntVxf7Lhbt78SrC9M7HKk+WYifKabOWzFy4D6cNuSjxMJw1nUEySBGu5zZTJnedDPOa5uq5JtS1eZ0sNhpOOiy59BZ0hlUabsfQQI+rD6VEn2W3zzYVvNJc83JDC25ZVBjMyJPTOwWfaabTgpzUWNqy2YNo0Xg+A7i0LecuAzEEiDDMWgxpuTrp6VrRSikkZbbbux7SiFP4d2ksvinsYm1lZ2fu7rKy3FUOyI9pmEZRlElNJkmda2aWGpuktl3drsx6uKqRq9pWjeyZasHcLW0LRmKjNG2b8Ue81jyVm0a8XdJlI4xxx7HEvs7C4bN+HYR4AoRAty20yHV0bkIITXWtTBqNSn1duJmYxypVOsvwy53kp2rtO1i1emLlh5YgbEEBmAMiBcRTrpAM1kVlKN9nWLuvL9GtRal9WjVvUsfYntYcWDbuoEvIoJgyrgHKXURK6wSpmMy6mr+GxMaydtUU8RhpUXnoy1VZK4UAFABQAUAQHa20rCwGG92DruBbuNB6glFkHpUdVXiT4dXnYjcUpZfDGYFWE6AlSDE8pAInzqm42L0oilnEOxH3TKPxFyo9lCkyZ9B5morDBS8wVrTn5VeWO8BkdJ9AXBPQAnlUlFpSzI6ybhkZXwvsTdu8UN9nnDKQWIJh8mXLbB2dCyq2hIgdYpadTYpbFs9ClhKUrWkrWNXLVFY07HoNJYQrHxJuRgLg/M9oD/7ik/oppYiMyRjpSjhJTSiAx50AfSXY3hX2XBYeyRDKkv++5Lv/qY1oxVkkZ0pbTbJqnDQoATvhirZCoaDlLAss8pAIJE8pFAGNcd4fft4l/tWU3bn3hZCShBJUZZAOgUCDsMu+9c70hCpGptTepvYKpCVPZhuI+7YOZWA2kH0MGfqq/WqMZdlrnnMtNZpj3BcIvu1sofmU3LbZT3edHX7u4ROVlIYjkY9Y0aWHirTXc/nyfPfRqV5PsvvXx6Gi23JUFhlYgEiZg8xPODzqyQI8N2gWxmvFewWI+3nE2bguWmLsFZyGQvmJTWRkzMTptO3M6GFxcabTnfIzsXhJ1IuMLZ8TRuHYbu7Vu2TmKIqlupAAJ9zrVGctqTlxLsI7MVHgQ+MwmHuvahu9bMSYus5C5SWaQ3hGbLqI1yjYxT4TnC7Tt9hsqcJ2Ulf7ki7qFyQMsZY5RtFR5vMsxp5EN8OuF3Exlxsrd3aS5azkEBpdMkE/McqyYmPenYKhKFSUrZPTnuIsbVUqcYb1z9zTK0zNCgBPE31tozuYVQWY9ANTSNpK7AruD7WT/bWWQHYqe8gcg6gTOw8ObntWRR6cw1SbjLs8G9H57vP1J5YeaVywYXFJcXNbdXXqpBHmNOflWumpK60IBl2isFrJYCWtkXABqYX5wB1KFwPM0kldElKezJMibSjcGQdQaz5SuaLlcRvX2RyWA7ogagElTrJf9kyNQPDBnQyGWuMbHNm6GEqwYdVII+opAC48EAnU7ecamlQog5qxFKxKrCtuopjJFC+KuKci1ZUQoPeFjsW1VVUfigFieQ8PMgFIpWuyNvOyKbwzgN7FsbdkLoJcscqgcgSAdTqAI5HpSRdsxZcBpxDA3LFxrd1CrruD57EEaEHqP6GlFTLJ8MuzxxWMVmH3Ngi655Fgfu092E+iEHcVNQheV+BDXnaNuJv1XSkFABQAUAVztvwlb1gNOW4jLkaJgOyqwI5ggg+qqeUVXxVGFWm1LdmT4erKnO8fAr17hWEUMncs2XR7oBLqSJk3JzTBBgSACJAFZ6pRtaysXOsle92ddn+GYiwzK1y21kliBJLTOjAZQFndhJE7cyUpw2Fa91u7u6+8WUtp3sTF46U8WKIu5fM0+xaUVY64hxBrNhripnKjaYA/aY8lG5gbfWkSuyCUbuwYftLh8ga5cFs7HvAbYzAKWAJlTGZdmPzDXWjYlqkRzhKEnGWq1HdrE5z4UbJHzsCknkFUiT6mBtE8ktYSLzGmJtGaVFuElYlexeLT7+33ilxe+WRmjurYJjeMytr1B6Gr1B9gysX/kbLPUxWCgCodsOI5mFhT4UIa55tuie2jn+DzrB6bxuxDqIvOWvcv37FrDU7vaZApcrkmi8LW2hs6MyP+ZTlPkDyYeTSPKp8Pi6+Hd6Urd270I504y1RN4HtNcXS6guL+ZIV/dCcreZBHktdFhf6ghLKutl8VmvTVfcqzwzX0iVvE2lJ7tw1mdPwtaJ2S4hgov5SQB+HTw5tKShUXWUmmu4WnNrsyHtQk5D8d4T3uU27No3AwOdjkIEjMJCEtIkQfI8qfCVtRY2Uk2riHD+But1LhFpMpMhQWZgVZYzkLAkg7HYUrmrWJKlSMvpikTpWmqQy56BSN3EuV7tB2dwt5nuOri6qAsbZhiokLo0qT4SAY5b0IboOODcHbD28lrurYmWzBrzMerOCmsaQBAobQZld7ecKuYq5hFt2pxDd6pUbZVK+JmjRATMn8/UxUkIOWSGuajmzSOyvZ+3gsOtm3qfmuPzdzGZj9AAOQAHKr8YqKsilKTk7smKcNCgAoAKAEMdhhdtvbJIDKVkbiRuPMb0NXDQreHaGKOAt0asBpm2HeJ+ZTpry2MEEVmVKbg7MvwmpLIjuIdobVq8LbMTAJfKrPlOmVTlBgkSfQDqKhlOEPqdiWMJS+lCljjWHukKt0BjoAwNsnyAcCT6UsZxl9LTFs46oVGHDaggiY011G4p9yRVBzatRSEcncjF7L4cPnVWUgggK7KARtEGQByAMDlTttiupNx2W8ud+pJ4i+q5QZljAAVnJgTsoJ/4OtJGLloROSjqVLtZ2uGHbuktP3pUNLCMoaYOQ6g6bPl5GDtTpQlHK3PP+0TUE6v06c8/gpHDe092w/eW7do3AWZWum5dZS4Icr4wsmW1yz4mGxp1K1N7WsuOhZlgtvKUnbgvlk7h/inxAHUYdh0Nth+q3BU/XvgRvounub+xa+B/El7yNmwyC6CFAW4dSwOVspXRdGJ1JARt+dev0nCg+3F6N3WmW729UUK2ClTla4iynmSxJJZjuWJlifUk1xdatOtUdSer5+xZjFRVkC26ibHET2h42uGWBDXSPCvQfmboP5/Ui3hMJKu76R4/hc5FnC4WeInsx03vhzwG/Ce1dq5C3Pun8z4D6Ny9DHvUmI6OqU849pff0+B+JwFWhm1dcV+eHt3k86gxI1GxGhE7ww1HtVSjWqUZbVOTT7ijKKkrM5w92/a/s7gZP8O4JA/cZYI6QZFa9HpjdXj5x/K09LEfVtfS/UkTxs5TKZX5DRz10UlO8MfhtljWxQqUq/wDimn3aP0ZG6jj9SsPMNxFSAHYK0TqCgI6rn3G2xMSOoqSUHEdGaloLWsQbmllRc6tMWx6vBk+Sgkc4p0KUpDZVEhyOGtEvfK9e7VVEeecOT66VOqMVqQurJjTDcNxLJavnu84tjNbE5nDBSfEYVWBEgEEbiRM0PDZOzBYjPQUF5iYFm+W6d0yj/OwCf6oqFUJ3tYm66Fr3JjhGANvM7kG48THyqBOVFncCSZO5J2EAXadNQVipOe27kjUgwKACgAoAKACgCC7a8PW9g72YAlFN1CeTWwWEdJgg+RNMqw24OPEfTlsyUjIUfKJy5bYIUtoqhiCwX1IVj7eYrluqnODqa52Ojc4xn1fdcmOzXDvtV22jNbKkLcZQVcOgyOwIzSIDZCCJzMdIBNaeF6PjGe1J6Wa/N/Mya3SMZpwg1vv+C7Y7gItsWS2WQ/4ZKXk8gUILoOQmRsA3K/Uot5xK9OqllIj8PdJuwL7hMwthGyd9mYgZxbdA5QEwZIOjHYCWwoprtCzrNPskdc4niVuZGu2Tla4rkFbAbuzlPdvdzqH3IRhyYZhE1XlKFObUk2u4o0sdVnXlSezZevPEd3OO2yoOE7wM6xcvXZ7xettFbRTI8RUZQQIk6rDjukqeGWxRzk/t4/HLv4em66U2+z7kIvArDElrKMSSSWGZiTuSzaknqa5mWPxDz6x+ppLsqyFm7KYVhrZC/usyf7TTY9J4qLyn62fuJ1klo36kFxbsk1kF7ZNy2NSI+8UddNGHpBHQ71r4PpeFVqFXsvjufx7eBYp4rdP1+R52T4cFU3yBLiLf7m+YfvEA+gXrVXpbFbc+pjpHXx/Xvchr1FOeWi5ZPCsghIntH2gXDLlWGvMPCvJR+Z/LoOf1NXMHg3Xe08or79y5yLeEwk8TOyyS1fD9mc37zOxZ2LMxlmO5P/OWwro4xUUoxVkjq6NKFGChBWRwKcSoluF8eu4cQpzoPwNqP4Tuvtp5VUr4OnWeeT4r88ffvMzGdF0Zxc4dl693p8fc0mK5k5c4xZJtuASGynKRuGAlSPMGCPMVLh5bFaE+DT+42avFod4BrGIdlsPbOHGRLau7d2xyKxZVIm584UoHUaazNeiOLTzMtOMtC52kyqBpoANBlGnQch5UweQvbDjCYewO8ki462yFBJyE/enQTpbD69SvWpKdNzdkRVqsacbydtxZsPfV1DIyshEqykMpHUEaGnCilABQAUAFABQAUAFABQBAds8SRhbqCVzoVLlZVVfwmNRmczlVQZLMuwkhs3aLu7COcafbloszPMHhsigHWCWAOoBO5/egAZugA0AAGHOpkoQyiubs5rpDpCpi6jk9OHPKOzh+bM2cOjW7oZEKEHLHyZtmcCG1zwRzLoTlGSccifC42nSoOCi1LXLjz5F57L8ae8Xt3SpdJhhoWACTnUaK3jXbQzsNq06FbrNVmufwbGFqurSU3vG/xE4w9jDRbYrcuEgFTDBVGZsp5EnKs7+PTWlr1HCOWryGYys6VPs6tpLz3+hSH4g91sjIUvtrcdVyK4/FcNs6JckjxISCWMqI0ysZioRpOo12tFwfj4FbB0afSFRbcbNZtp5NcH3/AHtvJXCYcAAAQBoBXJ1Jttt6nXZJWRJ2bIFV3Ia2LgU0aMuJ3tramC/zEbhPxGeRPyj1J/DU1GP/ADe73/Wr9N4j4DfyGgGwpRSF7RdoBhxkSGvEaDcKD+Jv6Dn6VeweCdd7Uso+/cvkuYPBzxM7LJLV/hd/L789vXGZizEszGSTuT510MYqKsskjq6VKFKChBWSCzZZ2VVUszGFUakmiUlFOUnZIStWhSjtzdkDKVJDQCCVOsjQkaH2oTTSa3i4er1lNVLWvn8CthMzKv5mC/Ugf1ps3aLfATGu2GqP/q/Y11rbO4RIBjMzESFWY2nUk7ehPKDz2Awf8htydkvucO3uRG4ydbUgy5QkCJRfnJEmOaepB02p9ejGhWko6Kzz4vT58gvdWHvw7v5L+Kw5iJ7xR+6YP+l7P0rt6FTrsFQq/wDXZfjHIwqP9vE1qXftL/7L5L7QXCq4m1bxd9nuWs9q3mt2yxIUmR3jKg+YFhlzH/DBWcxp8Zyh9LsRVIRnlJJ+I0fCvw9/tGFzHDzOIsSX8P4rlsGTIGseQ5aCdVesVp67n+H87vAg6p0mnT03r8rh4aPxL/YvK6q6EMrAMpGoIIkEHoRUZYO6ACgAoAKACgBlxPitqwB3jQT8qgFnaN4UaxqJOwnWKbKcYq8mMqVIU1tTdkVzE9tjmC28PLHUK9wC4QNzkRWGUdSwA5xVWWMgs0ipHHKpLZpRcvsvUrHGuPX8ULTXAttPCURGLGdSzM2knugQABAltW0NQV8R1nZXPLKGMxnWXgtFe/fu9LnWNwr2lRrmVRcQurKcwWACQ0gbBgZ2MHaNaEZKTdtxBi+jpYZRle6eXmR/CMBdxxlzksrE5fzRIAB3aCCc2iyognWrMYpac/r3LfR3R/XNyvaCyvvfhwXes37S78GGBupiMMDCgqwOoAJBObKJyNAB3ylUYCAamhNwd1/s0sRg/wCP/dw6b4q7d13Xvmhr2w4yMU+FKI4UaEmCsvctkgMpIIy25nb0OlLiKsZ22d1/YysdiIVlHYem02nk1lkFjBsttb/cots2rYJBHeQFlrtwZdZZmJOYmMsgaxj47B1aivF3tfL48rZHU4NRpU1lbJeXiOMVj7dhcznf5QNWY9FH9dhzisKjh6mIls018LxL1m3ZELiO1N5v7NEtjq0u39AD9a2qXQdNf5JN+GS/L9ieOFf/ACfpz+CMxOOvuCXv3T5KcntFsCa0KeAw1PNQXnn73JOopRV2WLgmA7m34v7R/E5mdeSz0A09ZPOubxmIVareOUVkvD9/oouzbaVhh2k7QiwDbtwbxHqEB5nq3Qe55TLg8E63bn9Pv+u/07rmCwU8TLhFav8AC7/b7Ohu5JJYkkmSTqSTzJrfSSVkdZSpQpQUIKyRwaUeyxdlONWcOtzOhF0hitz5pgSEj8Osbb84gVnY7C1a7jsvs5Zfnv8AxuOe6TwmInPbXaW5Ld5fn1yQ4+HWLsW77DEBczqFtu4BUNJzAk7FpEHyjnrqwfAXpjDTVKGz9MVbw4P97vMt/E+xdh7yXbZNnKwZlRRDFSCpAOimRroQek602ajJNS35GXTxlaNGVG/ZfHd4c2JfBYHI7N3jvmVV8QXTKWI+VR+Y1DRoU6Sapq1/H8lbZsQ2Hwl1r1/Kgfu2OuaJFxmfwSILT4WBIANvflVev0VWryc4tZ5578rW8vyQOtGErMYo9zD45Lws3svhzxac6EFHEqpBhcraHdRW50NTnTwM6FbJp3Wazvw+/qZGMusZCrTV01svu8edxe8Zju9GS3mCn57kFNOa25AMn8w0A2M7Tlps4VYgAAACABoABsBTRB3YNOQCA4gmBQ5g32aRlyqW7suwBUqNe7lpEfLqNsoqSN27IbJqKu9CxWrgZQykMpAIIMgg6ggjcUop1QAUAFACGOxQtW3uN8qKzmN4UEmPpQ3YRuyuzMS1x3a5eM3HHjhswnkqeEZEUSANTqSTOpxatVzld/6Ocx2Kp1nFwTT7/jQR+zJEC2kTMZRv19fOodp8Si5ye8QuZ/A7qQqmW0EqSjgmFZpUEjXfckAU9RWaRZnClpSbeW/LO+4T4lh2NtltpmGQwc3hCndbY1iQBoAAdNaI65vnvE6ybspzeWl75Fg7GY20cNbQOucs8r+KSzuCR0KCQdtKnSyOt6McP4sIx3Kz7nv+5YqC+QvGeEzNyysXTuugRz1fof2hJjk0AUjipamdjujqeKV3lLj8j3guHdLKpcyysqADmAWTkEkCYWBtypWW8NCcKUY1HdrIyZb+dySSQJVZ5IphVHoI9d6dClCndQVru/mbeHgo00+KQ+WKeSndpwro7RlV1JnaNpP7s5v4ar4yEp0JxjrbleehDXV4MsuODsjC0yq5HhYjMB5x6c9fQ7VyNJwU05q655+CirbzNuJcOu2W+9UiT805lYnc5uZPnr5V0tGvTqr+2/Lh5co6vBYvDzioU+z3PnP34jImpy+3Ys3DOx127Z7xmFtjqiMNx1fms6RoY5jWBmVuk6dOpsJXW9r8cTBrdMNVbU0nFffw5zILH4G5ZcpdUq2/UEawQRoRpV6lVhVjtQd0auFxdPERvDdr3Fm7O9iHxFtbty4LdttVAGZyNp3AUHlvU+ylqZuL6YcJunSissrv75fvyL9wfhow9pbSu7hZ1YydeQjQAchTW7mFOW3JyslfgrL0H6UIYxDht86JpBN5vOVvMD/uFacPpRlz+pkgKcNA0AdolADfC4j7y4pJM3MqjfRbSFj5DMSPU0oCfao/+Dv/ALn6yI/WpqH+WPivcgxX+Cfg/Yq3Y/tWcK3d3ZOHJ9TbJ3ZRzU8wPUc51MXhNrtw13mN0fj9i1Oo8tz4dz7vbw01S1dDKGUhlYAggyCDqCCNxWUb53QAUAV/t1jhawdyRJfwAbTILP8ARFc+cRzqOq0oP0IMTJRpO+/LzeRScQ5lgGUEKWUHUu0wqIARud22UamsS2mXPHnU5/DYaFWMpTlZIerZABZjAGpJ6U+MCKFJvJBdsI41DgqY/HacHTQjRhyMHyp6aSuiacJUXsyWfqRVxFshvE4XQpqXUMW8StMkK06MTCkdDFMk3J88/I+nKjVhONT6rXT8N1ufUb/Ye7uG8gIuIXvArsFVALhYEgZdydiS8DU0RqWt6C9Hzr9YnSWizvw8fsv0XLg/FkxCyujD5l6cpU/iQwYYaH1kCY63D4iFeG1D03ruZIUE4UAY1i+E3MNcZLikAHwvByMs+Fg22o5bg1LrmjUo14OCTeegqHigsCd3EcqS4bJN9n3Y2hl8JXTK3yOskK6812IJGkgmDINc1j4QjWaea7tU96fH4srmTOKjJxju5/RMW76vKOsEjVGAMjnHJh6e8VQcHDtRfmucht75DC12Yw4vC4FIA1yTKTyMHXTpMbVPLpCs6bg357+fuWpYyvKn1Tldc5X1tzoWINWfYrGYdssTnxlzomVB7CT/AKmaun6Ohs4ePfd8+VjpOh4bNDa4v2y+SZ4H27ezZSybAuZRlQhypOvhWMpk6gafSr90yvieiO1KoppLN57i4cCx2Julmv4cWUgZBMud5ny23AP9ElZGTUjCLtCW15W98/siYU8+m9IiJkVw7Gjv01Xu3a8lo/iY3Iu+kE27keRWpcLjo1aroRX0q993C331M+tTt2uJY3WK0CA8QUAGKv5FEDM7HKizEt68gNSTyANKAhwnh5tibjB7hmSBlUZmLMFBJgFiSdddOQACgRvbvGBbAsg+O6ymOYRCGLHykKv8Xkat4Km51U9yz+DP6TrKnQa3yy+fsZ89ut45dMtHYPtKcPcFi4fuHaFn+7djv5Ix36EzpLGs7G4bLrI+fybXRuNs1Rn5fHx6Gq1lm6FAFN7dXELqrFsy2na2ozQzsyquaNCIVgQdIYnlIo42UlspaXzK+K6p0mqjWjt49xBcLMIFO6ShnfwmAT6gA+9U3rc52Vtq/HMeXWBETBBVgd9UYMNDuJApW01ZktKv1UlJbhvcuROpJJJYnckmSTH8uWgqJtJWRDXryqzcpasbqs01FZanI4ZbHIxEZSzFI3jITliQNI5VI2yz11RJpO19bb/EDbeRcXw5bndK4aHDG33hhcsMuUCZOvTSmxlsuy8fvYs4anWoU/5UJWtlbir2H2C7XWe++z3mFu8Mon+7YsAQAx+UkEeFuoAJqyldXR1mDrvE0OuUbLTz+CdxFxtkysywWUmDlM7Hkek6GCNNwiLAjcxvhOaze2MrkDT5SCVM+tLYS5jaXfCvoP5VI9Tdprsq/AfcD4YcTdCahB4rhGmnJR5tBHoCeVUMfi1hqV19TyXz5fBFiKuwtlasv2PwgCKyLraGigfg0zIB6AEDqoFcpSqXk1J/V77n89zMx5aCRsrcUTDAwQf5EEbHoRSqUoPLJi6iLK9vrcT/ANQf0cfQ6fiNPvCfc/t+vbwEzQtYvhhKmR/Ubg9D5UyUHF2YqzKH2h7N3Ud7q/eozM5geIZiSZXmNdx9BW9hMdTlFQeTVl3O3f8AP3NzAdI04QVKplbfu8+Ht4EbwHiP2e/avZQ4QzHUEFTB6wZHmK0k7PM08bh3iaGzF8GuDNKw3aE30F22vd2hcVWLwXjMufQHKog/NJ56Deqs8VCNdUXv37tHY5OtTnRm4S1Vvk7xbLduMQ2e2FQDxFrZYFixCzlMAprG48qpdJYiUbU4O2t7eVvzkRZSdyB4ziWN4RK5ADbb9rMZcdYa3GvNGrpf6VwEFh51Zazy8I/t+yOZ6exVSFWnGOkc/F/pe5f+B8TXE2g4gOPDcX8rc48juD0PWauVqTpzcWXMPXjWpqcf9dx3xXiVvDJnuHf5VGrseij+uw5kU2nTlUlsxQ6rVhSjtTdkZ4O2d83WvEokjKqsue2qg/LmEENIGbUSQOQEaccDT2e02n9jGn0nV23sJNcN/LJFu2WJI0NlfNbbE+ozXCPqDTo9Gw3yZHPpmpbKCT78/ghDima4xuOXdvEGbcjp08JOwgAEedXKVONPsxRm16s639yTu9PD/fvc8xLQuaJA1PpzjzqRuyuQwV3YbRmUGNGAMb7jalTurj32ZNcDYuw3Emv4O2zmXWbbHcnIYUk9SuUnzNYFen1dRxR1uFqurRjN7/fQn6iLBTO31kq1m8Pl/smGUnUsCuo+XTvNTuQBuwqljYNxUuBn9I0YzpbbecdPOxUsJiVDAJPjTOxgwXU5S4bY507swOjbVnyvbPn/AFmZmLcHThKGqVmuDXLHguGmXM64M1II2e2VTLcDW5um5b7t40W2uUsQ34TPeAgfNKjbZUpbSaeWd/Hmxr4atRhhJxf1Plemo6utT2zObEIVZczprEk6mB4VmMxhV6nQUsVfIkhOcoqnfIzvtVai+SRrctq7dCWLqY6r4YHkBVtaHef081/FlHhJ+yLFwTtdbTCjv2Z7trwjxZcRlZoHdPtdUDLmViCMhJzCKGr6E9XDzVSyWT057jniXb+60DDs4WPE123b7yeUZGK7eVJsompYNu+3+CtWFJyqoJJhVHMk6AU2c1FOUnZLM0JSjTjfcjTuz/Chh7QTQsfE7dWO/sNAPICuLxmKeIqub03dy517zLnJyd2StVBhF3sO1skopa2dSo1ZDzyjmp3gag7AgwLKmqitJ2fv49/fo99t7dD21eVhIII29xuD0PlTZQcXZjkJX8ICcykq/wCYc45MNmHrtyIp0ajS2XmudOHN7iWEftBXS4AvRx8h9/wnyPWATT9hSzhn3b/35eaQX4kZxrs3avSy/d3PzAaE/tLz9RB9atYbH1KXZea9vBlzC42rh32Xlwen65vcW7P2DhsOVuEAqXYkGRG8/QUzFzVeteG+yI8VWVarKpa1/hIc4jFtbsNcf5okD9pj4E06EgT5TRhsK8TiY0Ke928t792U61ZUaTqS3Z/oparlOfc6lzzadSx6mdfqK9fp0YUYRjTVlFW8jz+pVlWk3N5vPz+N3oTWBxb2zmtXGQkQSsajeDIIPkdxJjc0VaMKttpEdHE1aDew7XOLzFiWZizHdmJZj0EnWPKn06caatFWGVK1SrLam7sbG3TxtzmKBT3IG0PqDsQeoNI0mCbjoLLZJjM0gcoAmPzEb+wFN2XvYm2los+dOWJ2x845BjHuAT/qLfSlhvFlufdz9rGjfClvuL46Xp+tu3/2/WsnHr+75HSdFP8A+P5su9UjSGnFcGL1m5bIBzqQJ5GPCfIgwZ5RQ0nkxGk1ZmHDGPahbjKGtOWZXGW6JJzgwQNmYDSNt6xHFqVpKz0OWnCUZ7M4NN5d3c9O7iWuza7xraK0d4wAYQdILEidJygxymN6hl2U3wFwdBVa8actPg5uWsty4gYsFdlBMSYPONJBke1Is0mJjaMKVeUIaK3sLroKkIVkN8RegEmYHQEn6DU03Ubq7DdHd4ZVYMpYqjLAnKQjM2xJYggKTlAYtDQBNDJ2555RfhClGlfavJvduW8rPbvCBDYjNmC3LbTmjKjA2cs+H5H5cwZ1mpoOTcr6ZW/P3Ow/p+pTdNxjq8347yqU86EUQ0Cl67C8J0+0ON5FoeWxf31A8p/NXO9MYy76iO7Xx4eW/v8AAoYirtuy0XuXha58rnLtQAI1AFP7bYxrV6y1tsjZHzEfi1TKHGzRDRO0mIre6IoQrUpxqK6yt3a3tw3fkmoUY1G7iXC+2FtiFvxbb8392ffdPfTzpMT0RUh2qXaX3/fl6CVKEod6LKGBHIgj1BBrJs0yEj8Vaa2pNrUD+7J0/gP4T5baRpvViEozdqnr88fHXx0Es1oM7V5rjopC5PnJDEzlIyqQVEeLX+AipXGNOLed9NOOu97ve4XuNe02IzMtsbJ4m/eI8I9lJP8AEK6z+kMD9eLkv+sfy/ZepznT+Kso0F4v8fJG2EruTlmzkjKCBMa6dOoEU1Rsh19ppieGxLSQA7KBJORpUdWMRlnTN6T1qJ1YwdpP1Jv48qibgtOGftp4enAX+0giQQR5a1MV9lnneTShax5avSYXXqeQ9+Z8h+lM2r6DpQsrvIe5o3/5O1KQ2uNzCiB5/UmSfqaErD73d2af8MMKVwZc/wB7ddx6ALbH17ufesTGT2qr7sjqujqexh4335+v6LdVYuhQBW8fZyYhwRpci4h81Co6jpEI3nnPSqWJjZ7Raw8srFZ4rw3upOXNZmdpNvWdRzQHYj5fQSKco3zWpjdI9G1FN18Pe+rS18V8CGHtgAZYjlG0eUVDbM53Nu7FmtsxKqyrFu5clgSDky+HQiJzEzrAU6Glk9lX70jQwWEjiJOMnayGsyAeutNaMxiqvlUmYAiTvCyMzeyyfanQ7ixhYxlUjGWjZH9t8CbmFeDnaxcLBh+JVkMdNJyNJjSVNWKM9pJvedBgKscF0got9l5eun3sZkalO6JHgPDTiLoTXIPFcPRenqTp9TyqrjMT/HpOW/ReP61Ia1TZVlqzUrNwAAAAACABsANgK46Sbd2UrDhb9R7Ilg7yiwWOg1FgM47b4zNinE/Iqp7wWP8Avj2rq+iKexhk+Lb/AB+C5hVaLZWWM1qFg0L4WcAvX1vOLrW7KeFARmRrhgnwnUBV3ykSXG8EVFV6OpYqLc1Z8Vr+zIx9VU6iUNd/48ywcUwd2yYvJlBMBwc1s9AG5HyYAnkDXP4rouths9Y8V+Vu9u8ip1oz8SHw7BL7wjsWyKAiliX8RKhRrsymYgSSSNaihQq4iMYQzefplnw3Pf4DpTUG2yF7ccGxGFvszhhbfIQ6k5C+RA4zDY5w0KeQEV6V0VCnSoRop6eXn5nK9I05SqOrs6+Yh2fDXRcHeJKAEK5CO8kgi2TAYiBpvrvyNmpjKdOahe/Hiioui6lWm6kY24a2l4PleApdWf8AnTcEcj5VcjJSV0ZbjKL2ZKzLz8J8bDXrBC6qLqtHjMNDBm/EBnSOknyjKx9PZkpX1Og6KrbcHCyVuG+5z8QOIYAs1tcOt3E7M6Hu8h/buLq5H5NRoZim4WlWecXZc7t5Jjq+Hitma2nzv3FCw+Cn5yW9dv8AKNK1tlb8znpVWvpy546kgluKcQN3Eb4ll6CT77D2+b3imtXY6Lsn3nuGwr3riWk+e4wVecE8z5AST5A02rUVODkT4ei6tRQW/wBt5umBwq2raW0EKihF9FED+Vc83fNnXpJKyF6BQoAie0i/do/NLqR/Ge6P6XCfaoqyvBklJ2mhjWcXiLt8HttiUUpktvmE27jJL5c3iRYUaK5nWdJqejGM3aRQxWEoz7Tgri3aHsuq2i6OTlKkrdVbiBZAdtAGkIWO/KpamGha8cjPfR9JvsNx3ZMh73D7672g/wD03U/XvMv9aznS4Mp1eg68foaf2fx9zjO1vKXtsgJy57jIiAkEjM2YkDTeDrHUU+FK71SI6fRGJvmred/a5aODdn7bKru6XV3VLcdx+n9przOmxygia0qdCMc9WaVHBwpu7zfeZZ8R+xxwd03bSn7NcPhgT3bH+7IHI/h/y7gTFWp27S0OnwOMUo7E3mvuv0SfZ3hH2eyAw+8fxP5Hkvoo09ZPOuNx2K/kVbr6VkvnzHSltPaZJiqgh0HptgOxcpLCHmJxi2rbXHMKgLH25DzO1LTpSqTUI6vIRmR4nENcdnb5nYsfVjMDyEx7V21OCpwUI6JWNCnHZikP+z3BLuLvrZtDxNqSflRR8zt5D9TA51NCDk7EeIrxow2n5d59GcD4Vbwti3YtDwIIk7k7szeZJJPmaupWVkc1ObnJylqx7cQMCGAIIggiQQdwRSjSp9oOJYfhdv7ixbF67JVQI56s5GuQE6L5wIEkQTnChHJehZw+HniJ2Xm+Bm3E+O4rET3mJu68kY2k9MqQCP3p85rPeKqN3ubcej6EY2tz7ERgcKwkZmEbDdfbNOnluNddjUc57Tu8yWnT2FsrK3p/octZVRMhDzZQEB8yDI+s1Nh8bXoP+28uDzRUxnReFxUf70Vfisn6/N0THw74ui4y40lxbw164WAgAIUJncvy2gevLVWNrYhWqJLw/wBmC+jMNg3tUZSd8ne1vKyRCYXEBiA0hzqc3MnUmQSCSZO810ULRSjocfV2pNz1vmSiLTiqz1jQAwXdjrqx38vD9PDPvRHeyV7lzx/JoPwy4Jvi3G8pZnpPjf3IyjyDcmrJx1balsLRe/6Og6Lw2xDrJav2/fwaDVE1QoAKAK9234mLGHEozZ3VRljQrNyTPlbMdTHrUNeahBt+BNQpyqTtHxI7ifFFtWw/zFo7sAxmJEjXkI1J6ddAc5tJXZdinJ2RT8ZjGc5rr5iDIElUXl4VmBuRJk671UlXnfsu3gaEMNBLtK/iPsLjzeweKtm8XFkrcCFyzlV/t1iczIEZSBrDGOUDUoKtUw71vuf7+xl4h0KWISystVw8ha3x89xbS203QozswJKASBmB1NwxsfMnkDXrqVHKas+HO4lw+zXzg7rjzvK9j+KZiVuXLzkEAy1y2kzKkkQg1EgjppTaNCvXzVlHi7WXiSVq2Hw+Tu5bkr3fgWHsP2ms2URFQk3ri94zXZbO5VBlUzmUeETIJifKtqhhNmleMk7cGYlfGbVa0otX4o0nE4dbilHUMrCCDqDTGk1ZjyocT7OXbcm3N630n71R76XAOujaDRjrXN43oHNzw/o/w/w/Uu0sXumQqwZA3G4IhgejKdVPka52rTqUpbNRNPvLsZKSumeMlMTHHIpQKJ2t48L5Fq0ZtKZLfnYbR+yOXU68gT0fRuBdFdZU+p/ZfL+2nEsUad3tPy+RDsz2YxGNfLYTwgw9xtLaep5n9kSdRsNa2YU3IXEYqnRWeb4c6G79k+zFnA2slvxO0G5cI8TkfyUSYXlPMkk24xUVZHP1q06stqROU4iCgDGO3+JNziF6dkyW19Agf/c7VlYyV6luB0HRkLUb8X+iItW6qF87YRQBHf8A+Pdx+ITC2CoaDcJYkKoXmYBPONvxiruEhe7MzpGrspR8+fuXvgnDMLwMl791r+KuJlCW0HhSQTGY6AlR4mInLoNDVxyhRXaZnRhVxLtBaFL473Vy4Ww9k27Tam2zg5T+wAIC+U6cjEAWqPTUIrZnFteXyVMR/TVST26ckn529shHh3FfwuHIiQ0SQNPmjfcaiT16nQXSeGy7WT8cvH5MKr0BjHdxhms7JrPvX5WuatrYlRcDCVII8jNaEZKSvF3RiThKEtmaaa3PJjZRNxAw+7LL3hBhshYZssc8s60ys5KDceBZw0YSqRU9G0jfLNpUVVUBVUBVA0AAEAAdAK58687oAKACgCO4/wANGIsPbJykiVb8rLqrekjUcxI50ypBTi4vePp1HTkpLcY/h8Y11QueO7QKkZWyoSTAIJ10AkgaIum5rJxNOdOMXKzT4O9/Hnia+EqQqSns3TXFWt4cf9DO7ZJyPmMknuw3jUgA5rjKdIIMACPmB56aVKn/AAcP/Iku28kuCfHyM2rU/wDIYn+LFvYjdt8WuHmd4HiBtI9u4oKm01sQABldkDseRUJnBAAIkbjWopdJzq0thpLhbLPcvhky6IhSq7abfG+eW9/KJG2VWSJ1AEli2gmAJO2p+tZlbEVa1uslexqUMJSo36uNr5kTaxXyyIy6a83/AB3D6mY8p61cxuKVWnCjTVopL1tn6e9yr0fgJU6lStVzlJv/APN8vX2sTnYzjww+KVWjuL7AMDst38NwdJ0nbQEnYU3BVnF7D5509BekMNdbceedfU2OtUxgoAaY/hlq9HeW1YjZtmH7rjxL7GmVKcKi2ZpNd6uKm1miIu9kbZPhvXkHSUYfV0LfrWbPoXBy0jbwbJ1iai3kZxP4d274yvi8SE5ovdKD+993r6HTyqTD9FYeg9qKz4vP0HLGVE75HmA+FuAtkFlu3iP8S4Y91thQfcVdVKC3Czx1eX/L0y/ZccLhktoqW0VEUQqqAqgdABoKkKmorQAUAFAGN9vcLk4he/bFu4B5FAmv8VtqysZG1S/E6Doyd6NuD/ZE2xVQvieMvqilmMD+fkOp8qWMXJ2Qyc4wV5Fv+FOB7jDYniN8ZRcUss8rNsElh5MR7i2pG9bNGGxE53E1HVqc89xTsViXv3XvXPnuNmPl0UeSiFHkKyatRzk5M6GhSVGmoLlnvcSIqO5IxMYQBp8gPpsR7Ej6U7ayGqOdzx7CzMa9RofqNadTrVKbvCTXg7EVfC0a6tVgpeKTFcDcS3dR3RrqKwLIXbxDnGu43HIkQdDV6HSeIvacrozKvQODS2qUEpLNa/l2N6wuJW4i3EYMjgMpGxBEg1eTuZbTWTFaBAoAKAIntZadsHfW2CWKEQNSV0zgAbkrmAFMqJuDUdbMfScVNOWl0ZO2JBWQZB25iucsdQs8yOLRzJgZRJmB0Hl//OgqzWxNWuoqo720IsPgqOHcnSja+o1xNwkGNx4h6j/vt6E1FDJlipG8cif7Pdm7+KsM9hrbBHKZWJQgZUcAGCG0cdNqtwwrqx208zOnjVQnsSWW63AQxHYziE/+Vc+Ye0R/+Sj+HVW77ksekqD1bXkS/CPhrfugfaWFhNJVSLl300lF9ZbnpU1LBNO836FXEdJRktmC9fg1i2sACSYESdz5mtExzqgAoAKACgAoAKACgAoAKAMr+InYXGX8W2JwzBw6qCufu3XIIgTAKnffcnSoalLbLNCv1a3+RWLXYbjDGO7yDq12zH1Qs36VD/FXBFl46X/syy9m/hDDi7xC/wB8Rr3SFino9x/Ey/sgKOsjSp4UoxKlTESkTnxS47Zw+FGGzBXvZQqgaLbRlzExoqwMvueQMJiG+raWrHYRLrYuWi5X3M7srWKzphekEE7rQKVCkBjuNAGLYzftH5f03H096sww7ecinVxijlDP2I+5i7p3dvbw/wAtamVOC3FWVerLf+DevhIrDhWHzT814id4N+4QdfrV+H0oyqv1suFOIwoAKACgCqdo+xNu+TctN3N06mBNtjzLJpDH8wjeSGqtXwsKuejLeHxlSjlquBSMZ2LxqGO4zj81t0K/6yrfpVCWBqrSzNWHSdF63Q74P8PcRcIN6LCc9Q9z2CkqPUkx0NSU8BJ5zfoRVulI2tTXqaTwXhNrC2ls2VyovUyxP5mJ1J0H0A2ArTjFRVkY0pOTux9SjQoAKACgAoAKACgAoAKACgAoAKACgAoAKAKv2w7DYbiBD3M9u8q5VuIdcoJIVlMhhJPnqYImmyipaj4VHDQz3E/C7iFg/wDhr9q6nQk2z7I4ZR/mFV54ZSLdPGyhpdfcajsrxn/5S3/ntf8A7qh/hLl/osf+Sfd6fsf4D4Y43EEHF3ks29JVDnbzGUeEHoSWjpU1PDKJBVxsp85Fwu/CzhxC/dXFIiSLryxHNgTE+gH6Cp+rjwKnWz4imG+GXDlIJsu5H5rtwj3UMAfehU4rcK603vLZhsOltFS2qoigKqqAqgDYADYU8iFaACgAoAKACgAoAKACgAoAKACgAoA8JoEZ7QKFABQAUAFABQAUAFABQAUAFABQAUAFABQAUAFABQAU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4" name="Picture 4" descr="http://steshka.ru/wp-content/uploads/2015/09/deti_igrayut_kartinki_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81526" y="3038714"/>
            <a:ext cx="4262474" cy="3819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0"/>
            <a:ext cx="6552728" cy="5760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66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Ширмы </a:t>
            </a:r>
            <a:r>
              <a:rPr lang="ru-RU" b="1" dirty="0" smtClean="0">
                <a:solidFill>
                  <a:srgbClr val="C00000"/>
                </a:solidFill>
              </a:rPr>
              <a:t>со сменной тематикой: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3501008"/>
            <a:ext cx="1548309" cy="461665"/>
          </a:xfrm>
          <a:prstGeom prst="rect">
            <a:avLst/>
          </a:prstGeom>
          <a:ln w="38100">
            <a:noFill/>
          </a:ln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400" dirty="0" smtClean="0">
                <a:solidFill>
                  <a:srgbClr val="006600"/>
                </a:solidFill>
              </a:rPr>
              <a:t>«Африка»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6396335"/>
            <a:ext cx="1316258" cy="461665"/>
          </a:xfrm>
          <a:prstGeom prst="rect">
            <a:avLst/>
          </a:prstGeom>
          <a:ln w="38100">
            <a:noFill/>
          </a:ln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400" dirty="0" smtClean="0">
                <a:solidFill>
                  <a:srgbClr val="006600"/>
                </a:solidFill>
              </a:rPr>
              <a:t>«Город»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588224" y="3501008"/>
            <a:ext cx="1039067" cy="461665"/>
          </a:xfrm>
          <a:prstGeom prst="rect">
            <a:avLst/>
          </a:prstGeom>
          <a:ln w="38100">
            <a:noFill/>
          </a:ln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400" dirty="0" smtClean="0">
                <a:solidFill>
                  <a:srgbClr val="006600"/>
                </a:solidFill>
              </a:rPr>
              <a:t>«Лес» </a:t>
            </a:r>
          </a:p>
        </p:txBody>
      </p:sp>
      <p:pic>
        <p:nvPicPr>
          <p:cNvPr id="32772" name="Picture 4" descr="http://img-fotki.yandex.ru/get/9804/161088577.155/0_f6192_b015082e_XL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056" y="3933056"/>
            <a:ext cx="3831571" cy="247615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588224" y="6396335"/>
            <a:ext cx="1348446" cy="461665"/>
          </a:xfrm>
          <a:prstGeom prst="rect">
            <a:avLst/>
          </a:prstGeom>
          <a:ln w="38100">
            <a:noFill/>
          </a:ln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400" dirty="0" smtClean="0">
                <a:solidFill>
                  <a:srgbClr val="006600"/>
                </a:solidFill>
              </a:rPr>
              <a:t>«Север» </a:t>
            </a:r>
          </a:p>
        </p:txBody>
      </p:sp>
      <p:pic>
        <p:nvPicPr>
          <p:cNvPr id="32774" name="Picture 6" descr="http://img1.cliparto.com/pic/xl/205733/3490891-animals-in-woo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980728"/>
            <a:ext cx="3456384" cy="2462674"/>
          </a:xfrm>
          <a:prstGeom prst="rect">
            <a:avLst/>
          </a:prstGeom>
          <a:noFill/>
        </p:spPr>
      </p:pic>
      <p:pic>
        <p:nvPicPr>
          <p:cNvPr id="32777" name="Picture 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980728"/>
            <a:ext cx="308289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9" name="Picture 11" descr="http://stranamasterov.ru/img4/i2014/09/11/4_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4" y="4077072"/>
            <a:ext cx="3256014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2331</TotalTime>
  <Words>498</Words>
  <Application>Microsoft Office PowerPoint</Application>
  <PresentationFormat>Экран (4:3)</PresentationFormat>
  <Paragraphs>99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ПОДХОДЫ К ПОСТРОЕНИЮ МОТИВИРУЮЩЕЙ  ПРЕДМЕТНО-ПРОСТРАНСТВЕННОЙ РАЗВИВАЮЩЕЙ СРЕДЫ  В СООТВЕТСТВИИ С ФГОС ДО      мкдоу ЦРР ДС№ 2 с.Чугуевка воспитатель: ямалеева м. а.   </vt:lpstr>
      <vt:lpstr>Слайд 2</vt:lpstr>
      <vt:lpstr>Слайд 3</vt:lpstr>
      <vt:lpstr>Организация развивающей предметно-пространственной среды в свете требований ФГОС   </vt:lpstr>
      <vt:lpstr>Основные составляющие при проектировании предметно-развивающей среды в группе </vt:lpstr>
      <vt:lpstr>Требования  к предметно-пространственной среде</vt:lpstr>
      <vt:lpstr>Слайд 7</vt:lpstr>
      <vt:lpstr>Слайд 8</vt:lpstr>
      <vt:lpstr>Слайд 9</vt:lpstr>
      <vt:lpstr>Слайд 10</vt:lpstr>
      <vt:lpstr>Мягкие модули из флиса с накладными элементами</vt:lpstr>
      <vt:lpstr>Слайд 12</vt:lpstr>
      <vt:lpstr>Доступность - это: </vt:lpstr>
      <vt:lpstr>Безопасность</vt:lpstr>
      <vt:lpstr>Интересная идея:</vt:lpstr>
      <vt:lpstr>Что дает ребенку грамотно организованная среда?  </vt:lpstr>
      <vt:lpstr>Грамотно организованная предметно- развивающая среда дает ребенку уверенности в себе, возможность дошкольнику испытывать и использовать свои способности, стимулирует проявление самостоятельности, инициативности, творчества   </vt:lpstr>
      <vt:lpstr>Важные моменты  для оформления  развивающей ППС </vt:lpstr>
      <vt:lpstr>- Должно быть гибкое зонирование и центрирование например, книжная полка на колесиках (дети свободно могут ее перемещать) - Хорошо, если центры разделены сквозными шкафами на колесиках - Обязательное использование верхнего пространства - Преобразующие нити с предметами (сюжетами), которые легко перемещать по верхнему пространству  и крепить с помощью «липучек» (с целью изменения тематики и внесения новизны в интерьер)  </vt:lpstr>
      <vt:lpstr>Границы между зонами:</vt:lpstr>
      <vt:lpstr>Линейка общих правил в группе  (не более 5, размещены на входе в группу)</vt:lpstr>
      <vt:lpstr>Обозначение количества участников для игры в данном центре</vt:lpstr>
      <vt:lpstr>Интересная реклама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развивающей предметно-пространственной среды  в соответствии с ФГОС</dc:title>
  <cp:lastModifiedBy>НИКИТА</cp:lastModifiedBy>
  <cp:revision>203</cp:revision>
  <dcterms:modified xsi:type="dcterms:W3CDTF">2016-11-29T23:57:06Z</dcterms:modified>
</cp:coreProperties>
</file>