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4" r:id="rId2"/>
    <p:sldId id="257" r:id="rId3"/>
    <p:sldId id="273" r:id="rId4"/>
    <p:sldId id="258" r:id="rId5"/>
    <p:sldId id="256" r:id="rId6"/>
    <p:sldId id="283" r:id="rId7"/>
    <p:sldId id="274" r:id="rId8"/>
    <p:sldId id="262" r:id="rId9"/>
    <p:sldId id="266" r:id="rId10"/>
    <p:sldId id="275" r:id="rId11"/>
    <p:sldId id="277" r:id="rId12"/>
    <p:sldId id="278" r:id="rId13"/>
    <p:sldId id="279" r:id="rId14"/>
    <p:sldId id="280" r:id="rId15"/>
    <p:sldId id="282" r:id="rId16"/>
    <p:sldId id="28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4519"/>
    <a:srgbClr val="B19A3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B6A4-9AD6-4C74-990A-B213897F995E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F4B80-CF0C-48BA-8AC0-5A0C67E738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B6A4-9AD6-4C74-990A-B213897F995E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F4B80-CF0C-48BA-8AC0-5A0C67E73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B6A4-9AD6-4C74-990A-B213897F995E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F4B80-CF0C-48BA-8AC0-5A0C67E73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B6A4-9AD6-4C74-990A-B213897F995E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F4B80-CF0C-48BA-8AC0-5A0C67E73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B6A4-9AD6-4C74-990A-B213897F995E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8EF4B80-CF0C-48BA-8AC0-5A0C67E73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B6A4-9AD6-4C74-990A-B213897F995E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F4B80-CF0C-48BA-8AC0-5A0C67E73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B6A4-9AD6-4C74-990A-B213897F995E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F4B80-CF0C-48BA-8AC0-5A0C67E73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B6A4-9AD6-4C74-990A-B213897F995E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F4B80-CF0C-48BA-8AC0-5A0C67E73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B6A4-9AD6-4C74-990A-B213897F995E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F4B80-CF0C-48BA-8AC0-5A0C67E73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B6A4-9AD6-4C74-990A-B213897F995E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F4B80-CF0C-48BA-8AC0-5A0C67E73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B6A4-9AD6-4C74-990A-B213897F995E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F4B80-CF0C-48BA-8AC0-5A0C67E73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8C3B6A4-9AD6-4C74-990A-B213897F995E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8EF4B80-CF0C-48BA-8AC0-5A0C67E73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zvonkolokolov.ru/wp-content/uploads/2011/05/kolokol-leb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6632"/>
            <a:ext cx="4248472" cy="565997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5929330"/>
            <a:ext cx="44291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4F4519"/>
                </a:solidFill>
              </a:rPr>
              <a:t>Колокол Лебедь</a:t>
            </a:r>
            <a:endParaRPr lang="ru-RU" sz="4400" b="1" i="1" dirty="0">
              <a:solidFill>
                <a:srgbClr val="4F4519"/>
              </a:solidFill>
            </a:endParaRPr>
          </a:p>
        </p:txBody>
      </p:sp>
      <p:pic>
        <p:nvPicPr>
          <p:cNvPr id="2052" name="Picture 4" descr="http://www.decorbells.ru/pictures/bells_n/bells_large_gallery_nn/Image002psh_n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16632"/>
            <a:ext cx="4248472" cy="565997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643406" y="5929330"/>
            <a:ext cx="450059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4F4519"/>
                </a:solidFill>
              </a:rPr>
              <a:t>Колокол Медведь</a:t>
            </a:r>
            <a:endParaRPr lang="ru-RU" sz="4400" b="1" i="1" dirty="0">
              <a:solidFill>
                <a:srgbClr val="4F451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8858280" cy="6429420"/>
          </a:xfrm>
        </p:spPr>
        <p:txBody>
          <a:bodyPr>
            <a:normAutofit/>
          </a:bodyPr>
          <a:lstStyle/>
          <a:p>
            <a:r>
              <a:rPr lang="ru-RU" sz="5400" i="1" u="sng" dirty="0" smtClean="0">
                <a:solidFill>
                  <a:srgbClr val="4F4519"/>
                </a:solidFill>
                <a:latin typeface="+mn-lt"/>
              </a:rPr>
              <a:t>Благовест</a:t>
            </a:r>
            <a:r>
              <a:rPr lang="ru-RU" sz="5400" i="1" dirty="0" smtClean="0">
                <a:solidFill>
                  <a:srgbClr val="4F4519"/>
                </a:solidFill>
                <a:latin typeface="+mn-lt"/>
              </a:rPr>
              <a:t> –</a:t>
            </a:r>
            <a:br>
              <a:rPr lang="ru-RU" sz="5400" i="1" dirty="0" smtClean="0">
                <a:solidFill>
                  <a:srgbClr val="4F4519"/>
                </a:solidFill>
                <a:latin typeface="+mn-lt"/>
              </a:rPr>
            </a:br>
            <a:r>
              <a:rPr lang="ru-RU" sz="5400" i="1" dirty="0" smtClean="0">
                <a:solidFill>
                  <a:srgbClr val="4F4519"/>
                </a:solidFill>
                <a:latin typeface="+mn-lt"/>
              </a:rPr>
              <a:t> церковный звон одним большим колоколом, извещающий о начале богослужения. Медленные протяжные удары.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50706"/>
          </a:xfrm>
        </p:spPr>
        <p:txBody>
          <a:bodyPr>
            <a:normAutofit fontScale="90000"/>
          </a:bodyPr>
          <a:lstStyle/>
          <a:p>
            <a:r>
              <a:rPr lang="ru-RU" sz="6000" i="1" u="sng" dirty="0" smtClean="0">
                <a:solidFill>
                  <a:srgbClr val="4F4519"/>
                </a:solidFill>
                <a:latin typeface="+mn-lt"/>
              </a:rPr>
              <a:t>Трезвон </a:t>
            </a:r>
            <a:r>
              <a:rPr lang="ru-RU" sz="6000" i="1" dirty="0" smtClean="0">
                <a:solidFill>
                  <a:srgbClr val="4F4519"/>
                </a:solidFill>
                <a:latin typeface="+mn-lt"/>
              </a:rPr>
              <a:t>– </a:t>
            </a:r>
            <a:br>
              <a:rPr lang="ru-RU" sz="6000" i="1" dirty="0" smtClean="0">
                <a:solidFill>
                  <a:srgbClr val="4F4519"/>
                </a:solidFill>
                <a:latin typeface="+mn-lt"/>
              </a:rPr>
            </a:br>
            <a:r>
              <a:rPr lang="ru-RU" sz="6000" i="1" dirty="0" smtClean="0">
                <a:solidFill>
                  <a:srgbClr val="4F4519"/>
                </a:solidFill>
                <a:latin typeface="+mn-lt"/>
              </a:rPr>
              <a:t>звон во все колокола </a:t>
            </a:r>
            <a:br>
              <a:rPr lang="ru-RU" sz="6000" i="1" dirty="0" smtClean="0">
                <a:solidFill>
                  <a:srgbClr val="4F4519"/>
                </a:solidFill>
                <a:latin typeface="+mn-lt"/>
              </a:rPr>
            </a:br>
            <a:r>
              <a:rPr lang="ru-RU" sz="6000" i="1" dirty="0" smtClean="0">
                <a:solidFill>
                  <a:srgbClr val="4F4519"/>
                </a:solidFill>
                <a:latin typeface="+mn-lt"/>
              </a:rPr>
              <a:t>(в отличие от благовеста). Трезвон можно услышать во время праздников; торжественный, радостный.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4692"/>
          </a:xfrm>
        </p:spPr>
        <p:txBody>
          <a:bodyPr/>
          <a:lstStyle/>
          <a:p>
            <a:r>
              <a:rPr lang="ru-RU" sz="5400" i="1" u="sng" dirty="0" smtClean="0">
                <a:solidFill>
                  <a:srgbClr val="4F4519"/>
                </a:solidFill>
                <a:latin typeface="+mn-lt"/>
              </a:rPr>
              <a:t>Набат </a:t>
            </a:r>
            <a:r>
              <a:rPr lang="ru-RU" sz="5400" i="1" dirty="0" smtClean="0">
                <a:solidFill>
                  <a:srgbClr val="4F4519"/>
                </a:solidFill>
                <a:latin typeface="+mn-lt"/>
              </a:rPr>
              <a:t>– </a:t>
            </a:r>
            <a:br>
              <a:rPr lang="ru-RU" sz="5400" i="1" dirty="0" smtClean="0">
                <a:solidFill>
                  <a:srgbClr val="4F4519"/>
                </a:solidFill>
                <a:latin typeface="+mn-lt"/>
              </a:rPr>
            </a:br>
            <a:r>
              <a:rPr lang="ru-RU" sz="5400" i="1" dirty="0" smtClean="0">
                <a:solidFill>
                  <a:srgbClr val="4F4519"/>
                </a:solidFill>
                <a:latin typeface="+mn-lt"/>
              </a:rPr>
              <a:t>оповещение и тревожный сигнал для сбора народа, частые удары в один колокол.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4018" y="-2"/>
          <a:ext cx="8892478" cy="6652386"/>
        </p:xfrm>
        <a:graphic>
          <a:graphicData uri="http://schemas.openxmlformats.org/drawingml/2006/table">
            <a:tbl>
              <a:tblPr/>
              <a:tblGrid>
                <a:gridCol w="2195734"/>
                <a:gridCol w="1512168"/>
                <a:gridCol w="1440160"/>
                <a:gridCol w="1368152"/>
                <a:gridCol w="2376264"/>
              </a:tblGrid>
              <a:tr h="11967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4F4519"/>
                          </a:solidFill>
                          <a:latin typeface="+mn-lt"/>
                          <a:ea typeface="Calibri"/>
                          <a:cs typeface="Times New Roman"/>
                        </a:rPr>
                        <a:t>название</a:t>
                      </a:r>
                    </a:p>
                  </a:txBody>
                  <a:tcPr marL="53725" marR="5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4F4519"/>
                          </a:solidFill>
                          <a:latin typeface="+mn-lt"/>
                          <a:ea typeface="Calibri"/>
                          <a:cs typeface="Times New Roman"/>
                        </a:rPr>
                        <a:t>определи </a:t>
                      </a:r>
                      <a:r>
                        <a:rPr lang="ru-RU" sz="2400" b="1" dirty="0" smtClean="0">
                          <a:solidFill>
                            <a:srgbClr val="4F4519"/>
                          </a:solidFill>
                          <a:latin typeface="+mn-lt"/>
                          <a:ea typeface="Calibri"/>
                          <a:cs typeface="Times New Roman"/>
                        </a:rPr>
                        <a:t>порядок</a:t>
                      </a:r>
                      <a:endParaRPr lang="ru-RU" sz="2400" b="1" dirty="0">
                        <a:solidFill>
                          <a:srgbClr val="4F4519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25" marR="5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4F4519"/>
                          </a:solidFill>
                          <a:latin typeface="+mn-lt"/>
                          <a:ea typeface="Calibri"/>
                          <a:cs typeface="Times New Roman"/>
                        </a:rPr>
                        <a:t>количество колоколов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4F4519"/>
                          </a:solidFill>
                          <a:latin typeface="+mn-lt"/>
                          <a:ea typeface="Calibri"/>
                          <a:cs typeface="Times New Roman"/>
                        </a:rPr>
                        <a:t>(один - много)</a:t>
                      </a:r>
                    </a:p>
                  </a:txBody>
                  <a:tcPr marL="53725" marR="5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4F4519"/>
                          </a:solidFill>
                          <a:latin typeface="+mn-lt"/>
                          <a:ea typeface="Calibri"/>
                          <a:cs typeface="Times New Roman"/>
                        </a:rPr>
                        <a:t>Великий колокольный звон</a:t>
                      </a:r>
                    </a:p>
                  </a:txBody>
                  <a:tcPr marL="53725" marR="5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89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ТРЕЗВОН</a:t>
                      </a:r>
                      <a:endParaRPr lang="ru-RU" sz="2000" b="1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4F4519"/>
                          </a:solidFill>
                          <a:latin typeface="+mn-lt"/>
                          <a:ea typeface="Calibri"/>
                          <a:cs typeface="Times New Roman"/>
                        </a:rPr>
                        <a:t>радостно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4F4519"/>
                          </a:solidFill>
                          <a:latin typeface="+mn-lt"/>
                          <a:ea typeface="Calibri"/>
                          <a:cs typeface="Times New Roman"/>
                        </a:rPr>
                        <a:t>празднично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4F4519"/>
                          </a:solidFill>
                          <a:latin typeface="+mn-lt"/>
                          <a:ea typeface="Calibri"/>
                          <a:cs typeface="Times New Roman"/>
                        </a:rPr>
                        <a:t>торжественно</a:t>
                      </a:r>
                    </a:p>
                  </a:txBody>
                  <a:tcPr marL="53725" marR="5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25" marR="5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25" marR="5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25" marR="5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25" marR="5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62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БЛАГОВЕСТ</a:t>
                      </a: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4F4519"/>
                          </a:solidFill>
                          <a:latin typeface="+mn-lt"/>
                          <a:ea typeface="Calibri"/>
                          <a:cs typeface="Times New Roman"/>
                        </a:rPr>
                        <a:t>медленно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4F4519"/>
                          </a:solidFill>
                          <a:latin typeface="+mn-lt"/>
                          <a:ea typeface="Calibri"/>
                          <a:cs typeface="Times New Roman"/>
                        </a:rPr>
                        <a:t>протяжно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4F4519"/>
                          </a:solidFill>
                          <a:latin typeface="+mn-lt"/>
                          <a:ea typeface="Calibri"/>
                          <a:cs typeface="Times New Roman"/>
                        </a:rPr>
                        <a:t>ровно</a:t>
                      </a:r>
                    </a:p>
                  </a:txBody>
                  <a:tcPr marL="53725" marR="5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25" marR="5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25" marR="5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25" marR="5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25" marR="5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89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НАБАТ</a:t>
                      </a: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4F4519"/>
                          </a:solidFill>
                          <a:latin typeface="+mn-lt"/>
                          <a:ea typeface="Calibri"/>
                          <a:cs typeface="Times New Roman"/>
                        </a:rPr>
                        <a:t>тревожно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4F4519"/>
                          </a:solidFill>
                          <a:latin typeface="+mn-lt"/>
                          <a:ea typeface="Calibri"/>
                          <a:cs typeface="Times New Roman"/>
                        </a:rPr>
                        <a:t>взволнованно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4F4519"/>
                          </a:solidFill>
                          <a:latin typeface="+mn-lt"/>
                          <a:ea typeface="Calibri"/>
                          <a:cs typeface="Times New Roman"/>
                        </a:rPr>
                        <a:t>часто</a:t>
                      </a:r>
                    </a:p>
                  </a:txBody>
                  <a:tcPr marL="53725" marR="5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25" marR="5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25" marR="5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25" marR="5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25" marR="5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4018" y="-2"/>
          <a:ext cx="8892478" cy="6686104"/>
        </p:xfrm>
        <a:graphic>
          <a:graphicData uri="http://schemas.openxmlformats.org/drawingml/2006/table">
            <a:tbl>
              <a:tblPr/>
              <a:tblGrid>
                <a:gridCol w="2195734"/>
                <a:gridCol w="1512168"/>
                <a:gridCol w="1440160"/>
                <a:gridCol w="1368152"/>
                <a:gridCol w="2376264"/>
              </a:tblGrid>
              <a:tr h="11967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название</a:t>
                      </a:r>
                    </a:p>
                  </a:txBody>
                  <a:tcPr marL="53725" marR="5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определи </a:t>
                      </a:r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порядок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25" marR="5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количество колоколов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(один - много)</a:t>
                      </a:r>
                    </a:p>
                  </a:txBody>
                  <a:tcPr marL="53725" marR="5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Великий колокольный звон</a:t>
                      </a:r>
                    </a:p>
                  </a:txBody>
                  <a:tcPr marL="53725" marR="5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89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ТРЕЗВОН</a:t>
                      </a:r>
                      <a:endParaRPr lang="ru-RU" sz="2000" b="1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радостно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празднично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торжественно</a:t>
                      </a:r>
                    </a:p>
                  </a:txBody>
                  <a:tcPr marL="53725" marR="5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 smtClean="0">
                          <a:solidFill>
                            <a:srgbClr val="C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endParaRPr lang="ru-RU" sz="4800" b="1" dirty="0">
                        <a:solidFill>
                          <a:srgbClr val="C0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25" marR="5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25" marR="5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 smtClean="0">
                          <a:solidFill>
                            <a:srgbClr val="C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+</a:t>
                      </a:r>
                      <a:endParaRPr lang="ru-RU" sz="4800" b="1" dirty="0">
                        <a:solidFill>
                          <a:srgbClr val="C0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25" marR="5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5000" b="1" dirty="0" smtClean="0">
                          <a:solidFill>
                            <a:srgbClr val="C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+</a:t>
                      </a:r>
                      <a:endParaRPr lang="ru-RU" sz="5000" b="1" dirty="0">
                        <a:solidFill>
                          <a:srgbClr val="C0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25" marR="5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62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БЛАГОВЕСТ</a:t>
                      </a: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медленно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протяжно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ровно</a:t>
                      </a:r>
                    </a:p>
                  </a:txBody>
                  <a:tcPr marL="53725" marR="5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 smtClean="0">
                          <a:solidFill>
                            <a:srgbClr val="C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ru-RU" sz="4800" b="1" dirty="0">
                        <a:solidFill>
                          <a:srgbClr val="C0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25" marR="5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 smtClean="0">
                          <a:solidFill>
                            <a:srgbClr val="C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+</a:t>
                      </a:r>
                      <a:endParaRPr lang="ru-RU" sz="4800" b="1" dirty="0">
                        <a:solidFill>
                          <a:srgbClr val="C0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25" marR="5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25" marR="5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25" marR="5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89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НАБАТ</a:t>
                      </a: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тревожно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взволнованно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часто</a:t>
                      </a:r>
                    </a:p>
                  </a:txBody>
                  <a:tcPr marL="53725" marR="5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 smtClean="0">
                          <a:solidFill>
                            <a:srgbClr val="C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ru-RU" sz="4800" b="1" dirty="0">
                        <a:solidFill>
                          <a:srgbClr val="C0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25" marR="5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solidFill>
                            <a:srgbClr val="C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+</a:t>
                      </a:r>
                      <a:endParaRPr lang="ru-RU" sz="4400" b="1" dirty="0">
                        <a:solidFill>
                          <a:srgbClr val="C0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25" marR="5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25" marR="5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25" marR="53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на\Desktop\СЕМИНАР\презентация\75508128_400x400_0bb51208059548132abb65d129ac2db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8278" y="3140968"/>
            <a:ext cx="4416294" cy="3411463"/>
          </a:xfrm>
          <a:prstGeom prst="rect">
            <a:avLst/>
          </a:prstGeom>
          <a:noFill/>
        </p:spPr>
      </p:pic>
      <p:pic>
        <p:nvPicPr>
          <p:cNvPr id="2051" name="Picture 3" descr="C:\Users\Елена\Desktop\СЕМИНАР\презентация\298418_6877-800x6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20216"/>
            <a:ext cx="4247536" cy="4576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7344" y="-24"/>
            <a:ext cx="4345250" cy="676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-214338"/>
            <a:ext cx="4786314" cy="5110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6000" b="1" i="1" dirty="0" smtClean="0">
              <a:solidFill>
                <a:srgbClr val="B19A39"/>
              </a:solidFill>
            </a:endParaRPr>
          </a:p>
          <a:p>
            <a:pPr algn="ctr">
              <a:lnSpc>
                <a:spcPct val="200000"/>
              </a:lnSpc>
            </a:pPr>
            <a:r>
              <a:rPr lang="ru-RU" sz="6000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7200" b="1" i="1" dirty="0" smtClean="0">
                <a:solidFill>
                  <a:srgbClr val="4F451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Епископ</a:t>
            </a:r>
            <a:r>
              <a:rPr lang="ru-RU" sz="7200" b="1" i="1" dirty="0" smtClean="0">
                <a:solidFill>
                  <a:srgbClr val="4F4519"/>
                </a:solidFill>
              </a:rPr>
              <a:t> </a:t>
            </a:r>
          </a:p>
          <a:p>
            <a:pPr algn="ctr">
              <a:lnSpc>
                <a:spcPct val="200000"/>
              </a:lnSpc>
            </a:pPr>
            <a:r>
              <a:rPr lang="ru-RU" sz="7200" b="1" i="1" dirty="0" smtClean="0">
                <a:solidFill>
                  <a:srgbClr val="4F451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Ноланский</a:t>
            </a:r>
            <a:endParaRPr lang="ru-RU" sz="7200" b="1" i="1" dirty="0">
              <a:solidFill>
                <a:srgbClr val="4F451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78645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8000" i="1" dirty="0" smtClean="0">
                <a:solidFill>
                  <a:srgbClr val="4F4519"/>
                </a:solidFill>
                <a:effectLst/>
                <a:latin typeface="+mn-lt"/>
              </a:rPr>
              <a:t>ВЕЛИКИЙ</a:t>
            </a:r>
            <a:br>
              <a:rPr lang="ru-RU" sz="8000" i="1" dirty="0" smtClean="0">
                <a:solidFill>
                  <a:srgbClr val="4F4519"/>
                </a:solidFill>
                <a:effectLst/>
                <a:latin typeface="+mn-lt"/>
              </a:rPr>
            </a:br>
            <a:r>
              <a:rPr lang="ru-RU" sz="8000" i="1" dirty="0" smtClean="0">
                <a:solidFill>
                  <a:srgbClr val="4F4519"/>
                </a:solidFill>
                <a:effectLst/>
                <a:latin typeface="+mn-lt"/>
              </a:rPr>
              <a:t>КОЛОКОЛЬНЫЙ</a:t>
            </a:r>
            <a:br>
              <a:rPr lang="ru-RU" sz="8000" i="1" dirty="0" smtClean="0">
                <a:solidFill>
                  <a:srgbClr val="4F4519"/>
                </a:solidFill>
                <a:effectLst/>
                <a:latin typeface="+mn-lt"/>
              </a:rPr>
            </a:br>
            <a:r>
              <a:rPr lang="ru-RU" sz="8000" i="1" dirty="0" smtClean="0">
                <a:solidFill>
                  <a:srgbClr val="4F4519"/>
                </a:solidFill>
                <a:effectLst/>
                <a:latin typeface="+mn-lt"/>
              </a:rPr>
              <a:t> ЗВОН</a:t>
            </a:r>
            <a:endParaRPr lang="ru-RU" sz="8000" i="1" dirty="0">
              <a:solidFill>
                <a:srgbClr val="4F4519"/>
              </a:solidFill>
              <a:effectLst/>
              <a:latin typeface="+mn-lt"/>
            </a:endParaRP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1988840"/>
            <a:ext cx="3600400" cy="1440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3356992"/>
            <a:ext cx="3024336" cy="5760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Елена\Desktop\СЕМИНАР\презентация\63890539_120_0001058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52205"/>
            <a:ext cx="8712968" cy="6173139"/>
          </a:xfrm>
          <a:prstGeom prst="rect">
            <a:avLst/>
          </a:prstGeom>
          <a:noFill/>
        </p:spPr>
      </p:pic>
    </p:spTree>
  </p:cSld>
  <p:clrMapOvr>
    <a:masterClrMapping/>
  </p:clrMapOvr>
  <p:transition advTm="7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F:\СЕМИНАР\презентация\1_1_~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8543" y="618384"/>
            <a:ext cx="8345905" cy="5474912"/>
          </a:xfrm>
          <a:prstGeom prst="rect">
            <a:avLst/>
          </a:prstGeom>
          <a:noFill/>
        </p:spPr>
      </p:pic>
      <p:pic>
        <p:nvPicPr>
          <p:cNvPr id="5" name="Picture 2" descr="F:\СЕМИНАР\презентация\12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0575" y="95250"/>
            <a:ext cx="7562850" cy="6667500"/>
          </a:xfrm>
          <a:prstGeom prst="rect">
            <a:avLst/>
          </a:prstGeom>
          <a:noFill/>
        </p:spPr>
      </p:pic>
      <p:pic>
        <p:nvPicPr>
          <p:cNvPr id="6" name="Picture 2" descr="F:\СЕМИНАР\презентация\6660737_Kolokola_Velikogo_Novgoroda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5235"/>
            <a:ext cx="9144000" cy="6868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Елена\Desktop\СЕМИНАР\презентация\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188641"/>
            <a:ext cx="5310324" cy="3600400"/>
          </a:xfrm>
          <a:prstGeom prst="rect">
            <a:avLst/>
          </a:prstGeom>
          <a:noFill/>
        </p:spPr>
      </p:pic>
      <p:pic>
        <p:nvPicPr>
          <p:cNvPr id="13315" name="Picture 3" descr="C:\Users\Елена\Desktop\СЕМИНАР\презентация\bilo1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2653829"/>
            <a:ext cx="4968552" cy="40155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Елена\Desktop\СЕМИНАР\презентация\32578789_800pxGeorge_bell_tow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352928" cy="6264696"/>
          </a:xfrm>
          <a:prstGeom prst="rect">
            <a:avLst/>
          </a:prstGeom>
          <a:noFill/>
        </p:spPr>
      </p:pic>
      <p:pic>
        <p:nvPicPr>
          <p:cNvPr id="3" name="Picture 2" descr="C:\Users\Елена\Desktop\СЕМИНАР\презентация\613-580x4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06642"/>
            <a:ext cx="8520946" cy="6390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14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Елена\Desktop\СЕМИНАР\презентация\0_52944_fd0a2770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685" y="116632"/>
            <a:ext cx="4896579" cy="6662012"/>
          </a:xfrm>
          <a:prstGeom prst="rect">
            <a:avLst/>
          </a:prstGeom>
          <a:noFill/>
        </p:spPr>
      </p:pic>
      <p:pic>
        <p:nvPicPr>
          <p:cNvPr id="3" name="Picture 2" descr="C:\Users\Елена\Desktop\СЕМИНАР\презентация\Greh_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72008"/>
            <a:ext cx="7736457" cy="6669360"/>
          </a:xfrm>
          <a:prstGeom prst="rect">
            <a:avLst/>
          </a:prstGeom>
          <a:noFill/>
        </p:spPr>
      </p:pic>
      <p:pic>
        <p:nvPicPr>
          <p:cNvPr id="4" name="Picture 2" descr="C:\Users\Елена\Desktop\СЕМИНАР\презентация\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90010"/>
            <a:ext cx="8964488" cy="67233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127</TotalTime>
  <Words>71</Words>
  <Application>Microsoft Office PowerPoint</Application>
  <PresentationFormat>Экран (4:3)</PresentationFormat>
  <Paragraphs>50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Слайд 1</vt:lpstr>
      <vt:lpstr>Слайд 2</vt:lpstr>
      <vt:lpstr>Слайд 3</vt:lpstr>
      <vt:lpstr>ВЕЛИКИЙ КОЛОКОЛЬНЫЙ  ЗВОН</vt:lpstr>
      <vt:lpstr>Слайд 5</vt:lpstr>
      <vt:lpstr>Слайд 6</vt:lpstr>
      <vt:lpstr>Слайд 7</vt:lpstr>
      <vt:lpstr>Слайд 8</vt:lpstr>
      <vt:lpstr>Слайд 9</vt:lpstr>
      <vt:lpstr>Слайд 10</vt:lpstr>
      <vt:lpstr>Благовест –  церковный звон одним большим колоколом, извещающий о начале богослужения. Медленные протяжные удары. </vt:lpstr>
      <vt:lpstr>Трезвон –  звон во все колокола  (в отличие от благовеста). Трезвон можно услышать во время праздников; торжественный, радостный. </vt:lpstr>
      <vt:lpstr>Набат –  оповещение и тревожный сигнал для сбора народа, частые удары в один колокол.  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14</cp:revision>
  <dcterms:created xsi:type="dcterms:W3CDTF">2012-11-05T14:57:51Z</dcterms:created>
  <dcterms:modified xsi:type="dcterms:W3CDTF">2012-11-11T20:28:56Z</dcterms:modified>
</cp:coreProperties>
</file>