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98" r:id="rId2"/>
    <p:sldId id="260" r:id="rId3"/>
    <p:sldId id="257" r:id="rId4"/>
    <p:sldId id="299" r:id="rId5"/>
    <p:sldId id="314" r:id="rId6"/>
    <p:sldId id="315" r:id="rId7"/>
    <p:sldId id="316" r:id="rId8"/>
    <p:sldId id="317" r:id="rId9"/>
    <p:sldId id="318" r:id="rId10"/>
    <p:sldId id="319" r:id="rId11"/>
    <p:sldId id="320" r:id="rId12"/>
    <p:sldId id="302" r:id="rId13"/>
    <p:sldId id="313" r:id="rId14"/>
    <p:sldId id="303" r:id="rId15"/>
    <p:sldId id="304" r:id="rId16"/>
    <p:sldId id="311" r:id="rId17"/>
    <p:sldId id="312" r:id="rId18"/>
    <p:sldId id="321" r:id="rId19"/>
    <p:sldId id="307" r:id="rId20"/>
    <p:sldId id="322" r:id="rId21"/>
    <p:sldId id="323" r:id="rId22"/>
    <p:sldId id="324" r:id="rId23"/>
    <p:sldId id="305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CC"/>
    <a:srgbClr val="009900"/>
    <a:srgbClr val="0033CC"/>
    <a:srgbClr val="DD6909"/>
    <a:srgbClr val="FF9933"/>
    <a:srgbClr val="FF0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90" y="3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  <a:cs typeface="Arial" charset="0"/>
              </a:defRPr>
            </a:lvl1pPr>
          </a:lstStyle>
          <a:p>
            <a:pPr>
              <a:defRPr/>
            </a:pPr>
            <a:fld id="{D8194759-D4D1-4A1D-A0BB-9F780441822D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2867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Щелчок правит 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fld id="{C6005A31-6437-419E-9B63-F28ED9905C8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405899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-52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-52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-52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-52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-52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45687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9A2E6-5D4E-418C-9D4A-4026614E6C09}" type="datetime1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www.logoped.ru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4348F9-2D7D-482A-97E9-AB40A55A13F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64805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462353-F485-4C9D-B82B-FA7C99F61C15}" type="datetime1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www.logoped.ru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9405D2-F5E6-40A0-8A46-541CCA15183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205276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88765-45C8-4DCD-8019-08729F9B5536}" type="datetime1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www.logoped.ru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0683D7-85C5-4DA5-9978-1255A93714D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623795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81CDE-5E68-4445-8B4A-49B5FBDD6991}" type="datetime1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www.logoped.ru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972BA2-FA72-450E-BA0A-F6F6F3284BE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34739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Титу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87777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9588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99005-BB84-4030-B3DC-35DC10EB1E63}" type="datetime1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www.logoped.ru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A0A21D-C5D8-4DF5-AF5A-7579776A849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57150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1914E7-332F-41E3-9DE2-81D3D100C984}" type="datetime1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www.logoped.ru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CFCB44-68EE-4BBD-8533-A284BB88A1C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30678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B9F5E-C60E-4B9F-A182-6218C0C9B95F}" type="datetime1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www.logoped.ru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D8F3C-DA49-4A1B-87D8-D5C7ED48C2D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87762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FE0D8-E3DF-490F-BC89-ADEE4C35B912}" type="datetime1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www.logoped.ru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22268B-F32C-4EE6-9960-EDB7CD6BC40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79428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61DB4-3F10-4F64-B598-FDAD7C51DCE5}" type="datetime1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www.logoped.ru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253439-1C23-4003-B235-4472DB2375D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11165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D7970-8D8D-429C-A92D-54DEC60342B5}" type="datetime1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www.logoped.ru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C21E27-983B-45F6-8A18-62618816B40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78730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D1B04EA-4772-4136-850B-84C8408E38CC}" type="datetime1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r>
              <a:rPr lang="ru-RU"/>
              <a:t>www.logoped.ru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0D602D33-EFFD-467D-9957-FA8D5E2AE55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  <p:sldLayoutId id="2147483813" r:id="rId12"/>
    <p:sldLayoutId id="2147483814" r:id="rId13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10" Type="http://schemas.openxmlformats.org/officeDocument/2006/relationships/image" Target="../media/image28.gif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www.logoped.ru</a:t>
            </a:r>
          </a:p>
        </p:txBody>
      </p:sp>
      <p:sp>
        <p:nvSpPr>
          <p:cNvPr id="5123" name="Rectangle 1026"/>
          <p:cNvSpPr>
            <a:spLocks noGrp="1"/>
          </p:cNvSpPr>
          <p:nvPr>
            <p:ph type="title"/>
          </p:nvPr>
        </p:nvSpPr>
        <p:spPr>
          <a:xfrm>
            <a:off x="539750" y="1125538"/>
            <a:ext cx="8229600" cy="1143000"/>
          </a:xfrm>
        </p:spPr>
        <p:txBody>
          <a:bodyPr/>
          <a:lstStyle/>
          <a:p>
            <a:r>
              <a:rPr lang="en-US" altLang="ru-RU" sz="3600" b="1" smtClean="0"/>
              <a:t/>
            </a:r>
            <a:br>
              <a:rPr lang="en-US" altLang="ru-RU" sz="3600" b="1" smtClean="0"/>
            </a:br>
            <a:r>
              <a:rPr lang="ru-RU" altLang="ru-RU" sz="3600" b="1" smtClean="0"/>
              <a:t>Семинар-практикум для </a:t>
            </a:r>
            <a:br>
              <a:rPr lang="ru-RU" altLang="ru-RU" sz="3600" b="1" smtClean="0"/>
            </a:br>
            <a:r>
              <a:rPr lang="ru-RU" altLang="ru-RU" sz="3600" b="1" smtClean="0"/>
              <a:t>учителей - логопедов</a:t>
            </a:r>
            <a:r>
              <a:rPr lang="ru-RU" altLang="ru-RU" sz="6000" smtClean="0"/>
              <a:t/>
            </a:r>
            <a:br>
              <a:rPr lang="ru-RU" altLang="ru-RU" sz="6000" smtClean="0"/>
            </a:br>
            <a:endParaRPr lang="ru-RU" altLang="ru-RU" smtClean="0"/>
          </a:p>
        </p:txBody>
      </p:sp>
      <p:sp>
        <p:nvSpPr>
          <p:cNvPr id="5124" name="Rectangle 102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Arial" panose="020B0604020202020204" pitchFamily="34" charset="0"/>
              <a:buNone/>
            </a:pPr>
            <a:endParaRPr lang="en-US" altLang="ru-RU" smtClean="0"/>
          </a:p>
          <a:p>
            <a:pPr algn="ctr">
              <a:buFont typeface="Arial" panose="020B0604020202020204" pitchFamily="34" charset="0"/>
              <a:buNone/>
            </a:pPr>
            <a:endParaRPr lang="en-US" altLang="ru-RU" smtClean="0"/>
          </a:p>
          <a:p>
            <a:pPr algn="ctr">
              <a:buFont typeface="Arial" panose="020B0604020202020204" pitchFamily="34" charset="0"/>
              <a:buNone/>
            </a:pPr>
            <a:r>
              <a:rPr lang="ru-RU" altLang="ru-RU" sz="4000" b="1" smtClean="0">
                <a:latin typeface="Monotype Corsiva" panose="03010101010201010101" pitchFamily="66" charset="0"/>
              </a:rPr>
              <a:t>«Обучение дошкольников элементам грамоты»</a:t>
            </a:r>
          </a:p>
          <a:p>
            <a:endParaRPr lang="ru-RU" altLang="ru-RU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539750" y="476250"/>
            <a:ext cx="8229600" cy="5976938"/>
          </a:xfrm>
        </p:spPr>
        <p:txBody>
          <a:bodyPr/>
          <a:lstStyle/>
          <a:p>
            <a:pPr algn="ctr">
              <a:buFont typeface="Arial" panose="020B0604020202020204" pitchFamily="34" charset="0"/>
              <a:buNone/>
            </a:pPr>
            <a:endParaRPr lang="ru-RU" altLang="ru-RU" sz="2800" b="1" smtClean="0"/>
          </a:p>
          <a:p>
            <a:pPr algn="ctr">
              <a:buFont typeface="Arial" panose="020B0604020202020204" pitchFamily="34" charset="0"/>
              <a:buNone/>
            </a:pPr>
            <a:r>
              <a:rPr lang="ru-RU" altLang="ru-RU" sz="2800" b="1" smtClean="0"/>
              <a:t>5. Закрепление нового материала. 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z="2400" smtClean="0"/>
              <a:t>Цель: развивать фонематические процессы, совершенствовать навык звукового анализа. 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ru-RU" altLang="ru-RU" sz="2800" b="1" smtClean="0"/>
              <a:t>6. Физминутка. 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ru-RU" altLang="ru-RU" sz="2800" b="1" smtClean="0"/>
              <a:t>7. Знакомство с буквой. 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z="2400" smtClean="0"/>
              <a:t>Цель: определить связь звука с его графическим образом. 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ru-RU" altLang="ru-RU" sz="2800" b="1" smtClean="0"/>
              <a:t>8. Формирование навыков чтения и печатания. 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z="2400" smtClean="0"/>
              <a:t>Цель: совершенствовать навык слогового чтения. 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ru-RU" altLang="ru-RU" sz="2800" b="1" smtClean="0"/>
              <a:t>9. Итог. Подводится итог занятия. 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www.logoped.ru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68313" y="549275"/>
            <a:ext cx="8229600" cy="1143000"/>
          </a:xfrm>
        </p:spPr>
        <p:txBody>
          <a:bodyPr/>
          <a:lstStyle/>
          <a:p>
            <a:r>
              <a:rPr lang="ru-RU" altLang="ru-RU" sz="4000" b="1" i="1" u="sng" smtClean="0"/>
              <a:t>Звуковой, звукобуквенный, слоговой анализ и синтез.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panose="020B0604020202020204" pitchFamily="34" charset="0"/>
              <a:buNone/>
            </a:pPr>
            <a:endParaRPr lang="ru-RU" altLang="ru-RU" b="1" smtClean="0"/>
          </a:p>
          <a:p>
            <a:pPr algn="ctr">
              <a:buFont typeface="Arial" panose="020B0604020202020204" pitchFamily="34" charset="0"/>
              <a:buNone/>
            </a:pPr>
            <a:r>
              <a:rPr lang="ru-RU" altLang="ru-RU" sz="2800" b="1" smtClean="0"/>
              <a:t>Звуки мы слышим, произносим, а буквы пишем и видим.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ru-RU" altLang="ru-RU" sz="2800" b="1" smtClean="0"/>
              <a:t>Для анализа дается </a:t>
            </a:r>
            <a:r>
              <a:rPr lang="ru-RU" altLang="ru-RU" sz="2800" b="1" smtClean="0">
                <a:solidFill>
                  <a:srgbClr val="CC0000"/>
                </a:solidFill>
              </a:rPr>
              <a:t>ТОЛЬКО ЗВУЧАЩЕЕ СЛОВО</a:t>
            </a:r>
            <a:r>
              <a:rPr lang="ru-RU" altLang="ru-RU" sz="2800" b="1" smtClean="0"/>
              <a:t>!</a:t>
            </a:r>
            <a:r>
              <a:rPr lang="ru-RU" altLang="ru-RU" sz="2800" smtClean="0"/>
              <a:t> 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ru-RU" altLang="ru-RU" sz="2800" smtClean="0"/>
              <a:t>Выделяя звуки в слове, ребенок должен опираться на звучащее слово, а не на записанное.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www.logoped.ru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www.logoped.ru</a:t>
            </a:r>
          </a:p>
        </p:txBody>
      </p:sp>
      <p:sp>
        <p:nvSpPr>
          <p:cNvPr id="9218" name="Прямоугольник 1"/>
          <p:cNvSpPr>
            <a:spLocks noChangeArrowheads="1"/>
          </p:cNvSpPr>
          <p:nvPr/>
        </p:nvSpPr>
        <p:spPr bwMode="auto">
          <a:xfrm>
            <a:off x="1973263" y="571500"/>
            <a:ext cx="56705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000" b="1">
                <a:solidFill>
                  <a:srgbClr val="C00000"/>
                </a:solidFill>
                <a:latin typeface="Comic Sans MS" panose="030F0702030302020204" pitchFamily="66" charset="0"/>
              </a:rPr>
              <a:t>Какие бывают звуки?</a:t>
            </a:r>
            <a:endParaRPr lang="ru-RU" altLang="ru-RU" sz="4000"/>
          </a:p>
        </p:txBody>
      </p:sp>
      <p:sp>
        <p:nvSpPr>
          <p:cNvPr id="9219" name="Прямоугольник 2"/>
          <p:cNvSpPr>
            <a:spLocks noChangeArrowheads="1"/>
          </p:cNvSpPr>
          <p:nvPr/>
        </p:nvSpPr>
        <p:spPr bwMode="auto">
          <a:xfrm>
            <a:off x="857250" y="1320800"/>
            <a:ext cx="7572375" cy="520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Comic Sans MS" panose="030F0702030302020204" pitchFamily="66" charset="0"/>
              </a:rPr>
              <a:t>Звуки бывают </a:t>
            </a:r>
            <a:r>
              <a:rPr lang="ru-RU" altLang="ru-RU" sz="2400" b="1">
                <a:solidFill>
                  <a:srgbClr val="FF0000"/>
                </a:solidFill>
                <a:latin typeface="Comic Sans MS" panose="030F0702030302020204" pitchFamily="66" charset="0"/>
              </a:rPr>
              <a:t>гласные</a:t>
            </a:r>
            <a:r>
              <a:rPr lang="ru-RU" altLang="ru-RU" sz="2400" b="1">
                <a:latin typeface="Comic Sans MS" panose="030F0702030302020204" pitchFamily="66" charset="0"/>
              </a:rPr>
              <a:t> и </a:t>
            </a:r>
            <a:r>
              <a:rPr lang="ru-RU" altLang="ru-RU" sz="2400" b="1">
                <a:solidFill>
                  <a:srgbClr val="FF0000"/>
                </a:solidFill>
                <a:latin typeface="Comic Sans MS" panose="030F0702030302020204" pitchFamily="66" charset="0"/>
              </a:rPr>
              <a:t>согласные</a:t>
            </a:r>
            <a:r>
              <a:rPr lang="ru-RU" altLang="ru-RU" sz="2400" b="1">
                <a:latin typeface="Comic Sans MS" panose="030F0702030302020204" pitchFamily="66" charset="0"/>
              </a:rPr>
              <a:t>. </a:t>
            </a:r>
          </a:p>
          <a:p>
            <a:pPr eaLnBrk="1" hangingPunct="1"/>
            <a:endParaRPr lang="ru-RU" altLang="ru-RU" sz="2400" b="1">
              <a:latin typeface="Comic Sans MS" panose="030F0702030302020204" pitchFamily="66" charset="0"/>
            </a:endParaRPr>
          </a:p>
          <a:p>
            <a:pPr algn="ctr" eaLnBrk="1" hangingPunct="1"/>
            <a:r>
              <a:rPr lang="ru-RU" altLang="ru-RU" sz="2400" b="1">
                <a:latin typeface="Comic Sans MS" panose="030F0702030302020204" pitchFamily="66" charset="0"/>
              </a:rPr>
              <a:t>Гласные звуки </a:t>
            </a:r>
            <a:r>
              <a:rPr lang="ru-RU" altLang="ru-RU" sz="2400" b="1">
                <a:solidFill>
                  <a:srgbClr val="FF0000"/>
                </a:solidFill>
                <a:latin typeface="Comic Sans MS" panose="030F0702030302020204" pitchFamily="66" charset="0"/>
              </a:rPr>
              <a:t>(А, О, У, И, Э, Ы)</a:t>
            </a:r>
            <a:r>
              <a:rPr lang="ru-RU" altLang="ru-RU" sz="2400" b="1">
                <a:latin typeface="Comic Sans MS" panose="030F0702030302020204" pitchFamily="66" charset="0"/>
              </a:rPr>
              <a:t> можно петь, воздушная струя выходит свободно, не встречает преграды. Обозначаем красным цветом. Обратите внимание, гласных букв больше, чем гласных звуков (10 букв и 6 звуков, что связано с особенностями употребления букв я, ю, е, ё (йотированных). </a:t>
            </a:r>
          </a:p>
          <a:p>
            <a:pPr algn="ctr" eaLnBrk="1" hangingPunct="1"/>
            <a:r>
              <a:rPr lang="ru-RU" altLang="ru-RU" sz="2400" b="1">
                <a:latin typeface="Comic Sans MS" panose="030F0702030302020204" pitchFamily="66" charset="0"/>
              </a:rPr>
              <a:t>Эти буквы обозначают слияние двух звуков [jа], [jо], [jу], [jэ].</a:t>
            </a:r>
          </a:p>
          <a:p>
            <a:pPr algn="ctr" eaLnBrk="1" hangingPunct="1"/>
            <a:r>
              <a:rPr lang="ru-RU" altLang="ru-RU" sz="2400" b="1">
                <a:solidFill>
                  <a:srgbClr val="FF0000"/>
                </a:solidFill>
                <a:latin typeface="Comic Sans MS" panose="030F0702030302020204" pitchFamily="66" charset="0"/>
              </a:rPr>
              <a:t>В детском саду слияние двух звуков не даётся!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www.logoped.ru</a:t>
            </a:r>
          </a:p>
        </p:txBody>
      </p:sp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214438" y="428625"/>
            <a:ext cx="671512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b="1">
                <a:solidFill>
                  <a:srgbClr val="C00000"/>
                </a:solidFill>
                <a:latin typeface="Comic Sans MS" panose="030F0702030302020204" pitchFamily="66" charset="0"/>
              </a:rPr>
              <a:t>Игра </a:t>
            </a:r>
          </a:p>
          <a:p>
            <a:pPr algn="ctr" eaLnBrk="1" hangingPunct="1"/>
            <a:r>
              <a:rPr lang="ru-RU" altLang="ru-RU" sz="4000" b="1">
                <a:solidFill>
                  <a:srgbClr val="C00000"/>
                </a:solidFill>
                <a:latin typeface="Comic Sans MS" panose="030F0702030302020204" pitchFamily="66" charset="0"/>
              </a:rPr>
              <a:t>«Подарки друзьям»</a:t>
            </a:r>
            <a:endParaRPr lang="ru-RU" altLang="ru-RU" sz="400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4150" y="3000372"/>
            <a:ext cx="1725502" cy="1428760"/>
          </a:xfrm>
          <a:prstGeom prst="rect">
            <a:avLst/>
          </a:prstGeom>
          <a:noFill/>
          <a:ln w="38100">
            <a:solidFill>
              <a:srgbClr val="0000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3071810"/>
            <a:ext cx="1702998" cy="1462086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571500" y="1714500"/>
            <a:ext cx="8072438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400" b="1">
                <a:latin typeface="Comic Sans MS" panose="030F0702030302020204" pitchFamily="66" charset="0"/>
              </a:rPr>
              <a:t>В домике с красной крышей живут гласные звуки, а в домике с синей крышей – согласные. Помоги снеговику разнести подарки.</a:t>
            </a:r>
            <a:endParaRPr lang="ru-RU" altLang="ru-RU" sz="2400" b="1"/>
          </a:p>
        </p:txBody>
      </p:sp>
      <p:pic>
        <p:nvPicPr>
          <p:cNvPr id="26627" name="Picture 3" descr="C:\Documents and Settings\Forester\Рабочий стол\АНИМЕ\22330-otkrytki-snegovik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8" y="3000375"/>
            <a:ext cx="1109662" cy="121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5214950"/>
            <a:ext cx="1519645" cy="1190623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8053" y="5429264"/>
            <a:ext cx="766757" cy="909445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26631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5105705"/>
            <a:ext cx="1357322" cy="1252253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26632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55157" y="5429264"/>
            <a:ext cx="1645801" cy="946196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26633" name="Picture 9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6260" y="4000504"/>
            <a:ext cx="923128" cy="928694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26635" name="Picture 11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3834" y="5072074"/>
            <a:ext cx="906464" cy="1315568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26636" name="Picture 12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9802" y="5214950"/>
            <a:ext cx="976314" cy="1163441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26638" name="Picture 1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857488" y="3929066"/>
            <a:ext cx="1102966" cy="1060448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www.logoped.ru</a:t>
            </a:r>
          </a:p>
        </p:txBody>
      </p:sp>
      <p:sp>
        <p:nvSpPr>
          <p:cNvPr id="10242" name="Прямоугольник 1"/>
          <p:cNvSpPr>
            <a:spLocks noChangeArrowheads="1"/>
          </p:cNvSpPr>
          <p:nvPr/>
        </p:nvSpPr>
        <p:spPr bwMode="auto">
          <a:xfrm>
            <a:off x="1973263" y="500063"/>
            <a:ext cx="56705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000" b="1">
                <a:solidFill>
                  <a:srgbClr val="C00000"/>
                </a:solidFill>
                <a:latin typeface="Comic Sans MS" panose="030F0702030302020204" pitchFamily="66" charset="0"/>
              </a:rPr>
              <a:t>Какие бывают звуки?</a:t>
            </a:r>
            <a:endParaRPr lang="ru-RU" altLang="ru-RU" sz="4000"/>
          </a:p>
        </p:txBody>
      </p:sp>
      <p:sp>
        <p:nvSpPr>
          <p:cNvPr id="10243" name="Прямоугольник 2"/>
          <p:cNvSpPr>
            <a:spLocks noChangeArrowheads="1"/>
          </p:cNvSpPr>
          <p:nvPr/>
        </p:nvSpPr>
        <p:spPr bwMode="auto">
          <a:xfrm>
            <a:off x="642938" y="1214438"/>
            <a:ext cx="7929562" cy="556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>
                <a:latin typeface="Comic Sans MS" panose="030F0702030302020204" pitchFamily="66" charset="0"/>
              </a:rPr>
              <a:t>Согласные звуки пропеть нельзя, воздушная струя встречает преграду (губы, зубы, язык). </a:t>
            </a:r>
          </a:p>
          <a:p>
            <a:pPr eaLnBrk="1" hangingPunct="1"/>
            <a:r>
              <a:rPr lang="ru-RU" altLang="ru-RU" sz="2400">
                <a:latin typeface="Comic Sans MS" panose="030F0702030302020204" pitchFamily="66" charset="0"/>
              </a:rPr>
              <a:t>Согласные звуки бывают </a:t>
            </a:r>
            <a:r>
              <a:rPr lang="ru-RU" altLang="ru-RU" sz="2400" b="1">
                <a:solidFill>
                  <a:srgbClr val="FF0000"/>
                </a:solidFill>
                <a:latin typeface="Comic Sans MS" panose="030F0702030302020204" pitchFamily="66" charset="0"/>
              </a:rPr>
              <a:t>мягкими</a:t>
            </a:r>
            <a:r>
              <a:rPr lang="ru-RU" altLang="ru-RU" sz="2400" b="1">
                <a:latin typeface="Comic Sans MS" panose="030F0702030302020204" pitchFamily="66" charset="0"/>
              </a:rPr>
              <a:t> </a:t>
            </a:r>
            <a:r>
              <a:rPr lang="ru-RU" altLang="ru-RU" sz="2400">
                <a:latin typeface="Comic Sans MS" panose="030F0702030302020204" pitchFamily="66" charset="0"/>
              </a:rPr>
              <a:t>и</a:t>
            </a:r>
            <a:r>
              <a:rPr lang="ru-RU" altLang="ru-RU" sz="2400" b="1">
                <a:latin typeface="Comic Sans MS" panose="030F0702030302020204" pitchFamily="66" charset="0"/>
              </a:rPr>
              <a:t> </a:t>
            </a:r>
            <a:r>
              <a:rPr lang="ru-RU" altLang="ru-RU" sz="2400" b="1">
                <a:solidFill>
                  <a:srgbClr val="FF0000"/>
                </a:solidFill>
                <a:latin typeface="Comic Sans MS" panose="030F0702030302020204" pitchFamily="66" charset="0"/>
              </a:rPr>
              <a:t>твердыми</a:t>
            </a:r>
            <a:r>
              <a:rPr lang="ru-RU" altLang="ru-RU" sz="2400">
                <a:latin typeface="Comic Sans MS" panose="030F0702030302020204" pitchFamily="66" charset="0"/>
              </a:rPr>
              <a:t>. Твердость и мягкость согласных звуков определяются на слух. </a:t>
            </a:r>
          </a:p>
          <a:p>
            <a:pPr eaLnBrk="1" hangingPunct="1"/>
            <a:r>
              <a:rPr lang="ru-RU" altLang="ru-RU" sz="2400">
                <a:latin typeface="Comic Sans MS" panose="030F0702030302020204" pitchFamily="66" charset="0"/>
              </a:rPr>
              <a:t>Твердые звуки обозначаются </a:t>
            </a:r>
            <a:r>
              <a:rPr lang="ru-RU" altLang="ru-RU" sz="2400" b="1">
                <a:solidFill>
                  <a:srgbClr val="0033CC"/>
                </a:solidFill>
                <a:latin typeface="Comic Sans MS" panose="030F0702030302020204" pitchFamily="66" charset="0"/>
              </a:rPr>
              <a:t>синим</a:t>
            </a:r>
            <a:r>
              <a:rPr lang="ru-RU" altLang="ru-RU" sz="2400">
                <a:latin typeface="Comic Sans MS" panose="030F0702030302020204" pitchFamily="66" charset="0"/>
              </a:rPr>
              <a:t> цветом, </a:t>
            </a:r>
          </a:p>
          <a:p>
            <a:pPr eaLnBrk="1" hangingPunct="1"/>
            <a:r>
              <a:rPr lang="ru-RU" altLang="ru-RU" sz="2400">
                <a:latin typeface="Comic Sans MS" panose="030F0702030302020204" pitchFamily="66" charset="0"/>
              </a:rPr>
              <a:t>мягкие — </a:t>
            </a:r>
            <a:r>
              <a:rPr lang="ru-RU" altLang="ru-RU" sz="2400" b="1">
                <a:solidFill>
                  <a:srgbClr val="009900"/>
                </a:solidFill>
                <a:latin typeface="Comic Sans MS" panose="030F0702030302020204" pitchFamily="66" charset="0"/>
              </a:rPr>
              <a:t>зеленым</a:t>
            </a:r>
            <a:r>
              <a:rPr lang="ru-RU" altLang="ru-RU" sz="2400">
                <a:latin typeface="Comic Sans MS" panose="030F0702030302020204" pitchFamily="66" charset="0"/>
              </a:rPr>
              <a:t> цветом. </a:t>
            </a:r>
          </a:p>
          <a:p>
            <a:pPr eaLnBrk="1" hangingPunct="1"/>
            <a:r>
              <a:rPr lang="ru-RU" altLang="ru-RU" sz="2400">
                <a:latin typeface="Comic Sans MS" panose="030F0702030302020204" pitchFamily="66" charset="0"/>
              </a:rPr>
              <a:t>Чтобы детям было понятнее, мы связываем твердые звуки с образом старшего брата со строгим, твердым характером, а мягкие звуки с образом младшего брата с веселым, мягким характером. </a:t>
            </a:r>
          </a:p>
          <a:p>
            <a:pPr eaLnBrk="1" hangingPunct="1"/>
            <a:endParaRPr lang="ru-RU" altLang="ru-RU" sz="2400">
              <a:latin typeface="Comic Sans MS" panose="030F0702030302020204" pitchFamily="66" charset="0"/>
            </a:endParaRPr>
          </a:p>
          <a:p>
            <a:pPr eaLnBrk="1" hangingPunct="1"/>
            <a:r>
              <a:rPr lang="ru-RU" altLang="ru-RU" sz="2400" b="1">
                <a:solidFill>
                  <a:srgbClr val="0033CC"/>
                </a:solidFill>
                <a:latin typeface="Comic Sans MS" panose="030F0702030302020204" pitchFamily="66" charset="0"/>
              </a:rPr>
              <a:t>Всегда твердые согласные</a:t>
            </a:r>
            <a:r>
              <a:rPr lang="ru-RU" altLang="ru-RU" sz="2400" b="1">
                <a:latin typeface="Comic Sans MS" panose="030F0702030302020204" pitchFamily="66" charset="0"/>
              </a:rPr>
              <a:t>: </a:t>
            </a:r>
            <a:r>
              <a:rPr lang="ru-RU" altLang="ru-RU" sz="2400">
                <a:latin typeface="Comic Sans MS" panose="030F0702030302020204" pitchFamily="66" charset="0"/>
              </a:rPr>
              <a:t>[ш] [ж] [ц].</a:t>
            </a:r>
          </a:p>
          <a:p>
            <a:pPr eaLnBrk="1" hangingPunct="1"/>
            <a:r>
              <a:rPr lang="ru-RU" altLang="ru-RU" sz="2400" b="1">
                <a:solidFill>
                  <a:srgbClr val="009900"/>
                </a:solidFill>
                <a:latin typeface="Comic Sans MS" panose="030F0702030302020204" pitchFamily="66" charset="0"/>
              </a:rPr>
              <a:t>Всегда мягкие согласные</a:t>
            </a:r>
            <a:r>
              <a:rPr lang="ru-RU" altLang="ru-RU" sz="2400">
                <a:latin typeface="Comic Sans MS" panose="030F0702030302020204" pitchFamily="66" charset="0"/>
              </a:rPr>
              <a:t>: [й] [ч] [щ].</a:t>
            </a:r>
          </a:p>
          <a:p>
            <a:pPr eaLnBrk="1" hangingPunct="1"/>
            <a:endParaRPr lang="ru-RU" altLang="ru-RU" sz="240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www.logoped.ru</a:t>
            </a:r>
          </a:p>
        </p:txBody>
      </p:sp>
      <p:sp>
        <p:nvSpPr>
          <p:cNvPr id="11266" name="Прямоугольник 1"/>
          <p:cNvSpPr>
            <a:spLocks noChangeArrowheads="1"/>
          </p:cNvSpPr>
          <p:nvPr/>
        </p:nvSpPr>
        <p:spPr bwMode="auto">
          <a:xfrm>
            <a:off x="1000125" y="461963"/>
            <a:ext cx="721518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b="1">
                <a:solidFill>
                  <a:srgbClr val="C00000"/>
                </a:solidFill>
                <a:latin typeface="Comic Sans MS" panose="030F0702030302020204" pitchFamily="66" charset="0"/>
              </a:rPr>
              <a:t>Игра </a:t>
            </a:r>
          </a:p>
          <a:p>
            <a:pPr algn="ctr" eaLnBrk="1" hangingPunct="1"/>
            <a:r>
              <a:rPr lang="ru-RU" altLang="ru-RU" sz="4000" b="1">
                <a:solidFill>
                  <a:srgbClr val="C00000"/>
                </a:solidFill>
                <a:latin typeface="Comic Sans MS" panose="030F0702030302020204" pitchFamily="66" charset="0"/>
              </a:rPr>
              <a:t>«Кто в домике живет?»</a:t>
            </a:r>
            <a:endParaRPr lang="ru-RU" altLang="ru-RU" sz="4000"/>
          </a:p>
        </p:txBody>
      </p:sp>
      <p:sp>
        <p:nvSpPr>
          <p:cNvPr id="11267" name="Прямоугольник 2"/>
          <p:cNvSpPr>
            <a:spLocks noChangeArrowheads="1"/>
          </p:cNvSpPr>
          <p:nvPr/>
        </p:nvSpPr>
        <p:spPr bwMode="auto">
          <a:xfrm>
            <a:off x="571500" y="1785938"/>
            <a:ext cx="80010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400">
                <a:latin typeface="Comic Sans MS" panose="030F0702030302020204" pitchFamily="66" charset="0"/>
              </a:rPr>
              <a:t>В домике с синей крышей живут твердые согласные звуки, а в домике с зеленой крышей – мягкие. Угадай, в каком домике живут животные?</a:t>
            </a:r>
          </a:p>
        </p:txBody>
      </p:sp>
      <p:pic>
        <p:nvPicPr>
          <p:cNvPr id="11268" name="Picture 11" descr="39d7e7a67a7d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500563"/>
            <a:ext cx="2286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70633">
            <a:off x="2094734" y="5007660"/>
            <a:ext cx="2056121" cy="1542091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  <a:extLst/>
        </p:spPr>
      </p:pic>
      <p:pic>
        <p:nvPicPr>
          <p:cNvPr id="11270" name="Picture 7" descr="05c15bcf1f7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5188" y="4391025"/>
            <a:ext cx="1785937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12" descr="26885dc6959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50" y="4481513"/>
            <a:ext cx="1947863" cy="194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Рисунок 11" descr="imgpreview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63" y="5264150"/>
            <a:ext cx="1214437" cy="109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3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84" y="3213333"/>
            <a:ext cx="1857395" cy="1572989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11274" name="Picture 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28" y="3224714"/>
            <a:ext cx="1885941" cy="1561608"/>
          </a:xfrm>
          <a:prstGeom prst="rect">
            <a:avLst/>
          </a:prstGeom>
          <a:noFill/>
          <a:ln w="38100">
            <a:solidFill>
              <a:srgbClr val="0000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10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1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www.logoped.ru</a:t>
            </a:r>
          </a:p>
        </p:txBody>
      </p:sp>
      <p:sp>
        <p:nvSpPr>
          <p:cNvPr id="12290" name="Прямоугольник 1"/>
          <p:cNvSpPr>
            <a:spLocks noChangeArrowheads="1"/>
          </p:cNvSpPr>
          <p:nvPr/>
        </p:nvSpPr>
        <p:spPr bwMode="auto">
          <a:xfrm>
            <a:off x="785813" y="1560513"/>
            <a:ext cx="7786687" cy="447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400">
                <a:latin typeface="Comic Sans MS" panose="030F0702030302020204" pitchFamily="66" charset="0"/>
              </a:rPr>
              <a:t>Согласные звуки так же бывают</a:t>
            </a:r>
            <a:r>
              <a:rPr lang="ru-RU" altLang="ru-RU" sz="240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2400" b="1">
                <a:solidFill>
                  <a:srgbClr val="C00000"/>
                </a:solidFill>
                <a:latin typeface="Comic Sans MS" panose="030F0702030302020204" pitchFamily="66" charset="0"/>
              </a:rPr>
              <a:t>глухими</a:t>
            </a:r>
            <a:r>
              <a:rPr lang="ru-RU" altLang="ru-RU" sz="2400">
                <a:solidFill>
                  <a:srgbClr val="002060"/>
                </a:solidFill>
                <a:latin typeface="Comic Sans MS" panose="030F0702030302020204" pitchFamily="66" charset="0"/>
              </a:rPr>
              <a:t> и </a:t>
            </a:r>
            <a:r>
              <a:rPr lang="ru-RU" altLang="ru-RU" sz="2400" b="1">
                <a:solidFill>
                  <a:srgbClr val="C00000"/>
                </a:solidFill>
                <a:latin typeface="Comic Sans MS" panose="030F0702030302020204" pitchFamily="66" charset="0"/>
              </a:rPr>
              <a:t>звонкими</a:t>
            </a:r>
            <a:r>
              <a:rPr lang="ru-RU" altLang="ru-RU" sz="2400">
                <a:solidFill>
                  <a:srgbClr val="002060"/>
                </a:solidFill>
                <a:latin typeface="Comic Sans MS" panose="030F0702030302020204" pitchFamily="66" charset="0"/>
              </a:rPr>
              <a:t>. </a:t>
            </a:r>
          </a:p>
          <a:p>
            <a:pPr algn="ctr" eaLnBrk="1" hangingPunct="1"/>
            <a:r>
              <a:rPr lang="ru-RU" altLang="ru-RU" sz="2400">
                <a:latin typeface="Comic Sans MS" panose="030F0702030302020204" pitchFamily="66" charset="0"/>
              </a:rPr>
              <a:t>Глухой звук образуется без участия голосовых складок. Детям объясняем, что при произнесении глухих звуков голос спит, а при произнесении звонких звуков голос звенит. </a:t>
            </a:r>
          </a:p>
          <a:p>
            <a:pPr algn="ctr" eaLnBrk="1" hangingPunct="1"/>
            <a:endParaRPr lang="ru-RU" altLang="ru-RU" sz="2400">
              <a:latin typeface="Comic Sans MS" panose="030F0702030302020204" pitchFamily="66" charset="0"/>
            </a:endParaRPr>
          </a:p>
          <a:p>
            <a:pPr algn="ctr" eaLnBrk="1" hangingPunct="1"/>
            <a:r>
              <a:rPr lang="ru-RU" altLang="ru-RU" sz="2400">
                <a:latin typeface="Comic Sans MS" panose="030F0702030302020204" pitchFamily="66" charset="0"/>
              </a:rPr>
              <a:t>Часто, чтобы различить эти звуки, ладонью прикасаемся к горлу и проверяем наличие вибрации, или дети ладошками закрывают ушки и слушают – тихо в ушках или звук сильный. </a:t>
            </a:r>
          </a:p>
          <a:p>
            <a:pPr eaLnBrk="1" hangingPunct="1"/>
            <a:endParaRPr lang="ru-RU" altLang="ru-RU" sz="2400">
              <a:latin typeface="Comic Sans MS" panose="030F0702030302020204" pitchFamily="66" charset="0"/>
            </a:endParaRPr>
          </a:p>
        </p:txBody>
      </p:sp>
      <p:sp>
        <p:nvSpPr>
          <p:cNvPr id="12291" name="Прямоугольник 2"/>
          <p:cNvSpPr>
            <a:spLocks noChangeArrowheads="1"/>
          </p:cNvSpPr>
          <p:nvPr/>
        </p:nvSpPr>
        <p:spPr bwMode="auto">
          <a:xfrm>
            <a:off x="500063" y="571500"/>
            <a:ext cx="80724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b="1">
                <a:solidFill>
                  <a:srgbClr val="C00000"/>
                </a:solidFill>
                <a:latin typeface="Comic Sans MS" panose="030F0702030302020204" pitchFamily="66" charset="0"/>
              </a:rPr>
              <a:t>Какие бывают звуки?</a:t>
            </a:r>
            <a:endParaRPr lang="ru-RU" altLang="ru-RU" sz="400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www.logoped.ru</a:t>
            </a:r>
          </a:p>
        </p:txBody>
      </p:sp>
      <p:sp>
        <p:nvSpPr>
          <p:cNvPr id="13314" name="Прямоугольник 1"/>
          <p:cNvSpPr>
            <a:spLocks noChangeArrowheads="1"/>
          </p:cNvSpPr>
          <p:nvPr/>
        </p:nvSpPr>
        <p:spPr bwMode="auto">
          <a:xfrm>
            <a:off x="571500" y="461963"/>
            <a:ext cx="80010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b="1">
                <a:solidFill>
                  <a:srgbClr val="C00000"/>
                </a:solidFill>
                <a:latin typeface="Comic Sans MS" panose="030F0702030302020204" pitchFamily="66" charset="0"/>
              </a:rPr>
              <a:t>Игра </a:t>
            </a:r>
          </a:p>
          <a:p>
            <a:pPr algn="ctr" eaLnBrk="1" hangingPunct="1"/>
            <a:r>
              <a:rPr lang="ru-RU" altLang="ru-RU" sz="4000" b="1">
                <a:solidFill>
                  <a:srgbClr val="C00000"/>
                </a:solidFill>
                <a:latin typeface="Comic Sans MS" panose="030F0702030302020204" pitchFamily="66" charset="0"/>
              </a:rPr>
              <a:t>«Звенит – не звенит»</a:t>
            </a:r>
            <a:endParaRPr lang="ru-RU" altLang="ru-RU" sz="4000"/>
          </a:p>
        </p:txBody>
      </p:sp>
      <p:sp>
        <p:nvSpPr>
          <p:cNvPr id="13315" name="Прямоугольник 3"/>
          <p:cNvSpPr>
            <a:spLocks noChangeArrowheads="1"/>
          </p:cNvSpPr>
          <p:nvPr/>
        </p:nvSpPr>
        <p:spPr bwMode="auto">
          <a:xfrm>
            <a:off x="571500" y="1785938"/>
            <a:ext cx="80010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400">
                <a:latin typeface="Comic Sans MS" panose="030F0702030302020204" pitchFamily="66" charset="0"/>
              </a:rPr>
              <a:t>Если в начале слова звонкий согласный — поднимите карточку с колокольчиком, если </a:t>
            </a:r>
          </a:p>
          <a:p>
            <a:pPr algn="ctr" eaLnBrk="1" hangingPunct="1"/>
            <a:r>
              <a:rPr lang="ru-RU" altLang="ru-RU" sz="2400">
                <a:latin typeface="Comic Sans MS" panose="030F0702030302020204" pitchFamily="66" charset="0"/>
              </a:rPr>
              <a:t>глухой — карточку, где колокольчик зачеркнут.</a:t>
            </a:r>
          </a:p>
        </p:txBody>
      </p:sp>
      <p:sp>
        <p:nvSpPr>
          <p:cNvPr id="21509" name="Прямоугольник 4"/>
          <p:cNvSpPr>
            <a:spLocks noChangeArrowheads="1"/>
          </p:cNvSpPr>
          <p:nvPr/>
        </p:nvSpPr>
        <p:spPr bwMode="auto">
          <a:xfrm>
            <a:off x="2286000" y="3105150"/>
            <a:ext cx="457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/>
              <a:t> </a:t>
            </a:r>
          </a:p>
        </p:txBody>
      </p:sp>
      <p:pic>
        <p:nvPicPr>
          <p:cNvPr id="1331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3" y="4797425"/>
            <a:ext cx="1214437" cy="1597025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1331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88" y="4883150"/>
            <a:ext cx="860425" cy="1406525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13319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8" y="4714875"/>
            <a:ext cx="857250" cy="1639888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13320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26238" y="5429250"/>
            <a:ext cx="1755775" cy="949325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13321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93975" y="5000625"/>
            <a:ext cx="849313" cy="1249363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13322" name="Picture 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32" y="3571876"/>
            <a:ext cx="1385887" cy="928688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13323" name="Picture 1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72132" y="3786188"/>
            <a:ext cx="1562100" cy="925512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13324" name="Picture 1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86182" y="3214688"/>
            <a:ext cx="1393825" cy="1000125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17" name="Рисунок 16" descr="Kolok3.gi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" y="2857500"/>
            <a:ext cx="1243012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Рисунок 18" descr="Kolok3.gi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8063" y="2857500"/>
            <a:ext cx="1243012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328" name="AutoShape 16"/>
          <p:cNvCxnSpPr>
            <a:cxnSpLocks noChangeShapeType="1"/>
          </p:cNvCxnSpPr>
          <p:nvPr/>
        </p:nvCxnSpPr>
        <p:spPr bwMode="auto">
          <a:xfrm rot="5400000" flipH="1" flipV="1">
            <a:off x="7250907" y="2893218"/>
            <a:ext cx="1428750" cy="1071563"/>
          </a:xfrm>
          <a:prstGeom prst="straightConnector1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1143000"/>
          </a:xfrm>
        </p:spPr>
        <p:txBody>
          <a:bodyPr/>
          <a:lstStyle/>
          <a:p>
            <a:pPr algn="l"/>
            <a:r>
              <a:rPr lang="ru-RU" altLang="ru-RU" smtClean="0"/>
              <a:t>        </a:t>
            </a:r>
            <a:r>
              <a:rPr lang="ru-RU" altLang="ru-RU" sz="3600" smtClean="0"/>
              <a:t>Работа со схемой слова</a:t>
            </a:r>
          </a:p>
        </p:txBody>
      </p:sp>
      <p:sp>
        <p:nvSpPr>
          <p:cNvPr id="22531" name="Rectangle 3"/>
          <p:cNvSpPr>
            <a:spLocks noGrp="1"/>
          </p:cNvSpPr>
          <p:nvPr>
            <p:ph type="body" idx="1"/>
          </p:nvPr>
        </p:nvSpPr>
        <p:spPr>
          <a:xfrm>
            <a:off x="468313" y="1557338"/>
            <a:ext cx="8229600" cy="4525962"/>
          </a:xfrm>
        </p:spPr>
        <p:txBody>
          <a:bodyPr/>
          <a:lstStyle/>
          <a:p>
            <a:pPr algn="ctr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altLang="ru-RU" sz="1800" smtClean="0"/>
              <a:t>                 МАЛИНА                                                                                        </a:t>
            </a:r>
          </a:p>
          <a:p>
            <a:pPr>
              <a:lnSpc>
                <a:spcPct val="80000"/>
              </a:lnSpc>
            </a:pPr>
            <a:r>
              <a:rPr lang="ru-RU" altLang="ru-RU" sz="1800" smtClean="0"/>
              <a:t>определяем количество слогов.</a:t>
            </a:r>
          </a:p>
          <a:p>
            <a:pPr>
              <a:lnSpc>
                <a:spcPct val="80000"/>
              </a:lnSpc>
            </a:pPr>
            <a:r>
              <a:rPr lang="ru-RU" altLang="ru-RU" sz="1800" smtClean="0"/>
              <a:t>произносим 1-й слог МА-</a:t>
            </a:r>
          </a:p>
          <a:p>
            <a:pPr>
              <a:lnSpc>
                <a:spcPct val="80000"/>
              </a:lnSpc>
            </a:pPr>
            <a:r>
              <a:rPr lang="ru-RU" altLang="ru-RU" sz="1800" smtClean="0"/>
              <a:t>какой звук первый? (М) Какой это звук? (согласный, твёрдый, звонкий)</a:t>
            </a:r>
          </a:p>
          <a:p>
            <a:pPr>
              <a:lnSpc>
                <a:spcPct val="80000"/>
              </a:lnSpc>
            </a:pPr>
            <a:r>
              <a:rPr lang="ru-RU" altLang="ru-RU" sz="1800" smtClean="0"/>
              <a:t>какой 2-й звук? (А) Какой это звук? (гласный)</a:t>
            </a:r>
          </a:p>
          <a:p>
            <a:pPr>
              <a:lnSpc>
                <a:spcPct val="80000"/>
              </a:lnSpc>
            </a:pPr>
            <a:r>
              <a:rPr lang="ru-RU" altLang="ru-RU" sz="1800" smtClean="0"/>
              <a:t>произносим 2 слог  ЛИ</a:t>
            </a:r>
          </a:p>
          <a:p>
            <a:pPr>
              <a:lnSpc>
                <a:spcPct val="80000"/>
              </a:lnSpc>
            </a:pPr>
            <a:r>
              <a:rPr lang="ru-RU" altLang="ru-RU" sz="1800" smtClean="0"/>
              <a:t>какой звук в этом слоге 1-й? (Л</a:t>
            </a:r>
            <a:r>
              <a:rPr lang="en-US" altLang="ru-RU" sz="1800" smtClean="0"/>
              <a:t>’</a:t>
            </a:r>
            <a:r>
              <a:rPr lang="ru-RU" altLang="ru-RU" sz="1800" smtClean="0"/>
              <a:t>) Какой это звук? (согласный, мягкий, звонкий)</a:t>
            </a:r>
          </a:p>
          <a:p>
            <a:pPr>
              <a:lnSpc>
                <a:spcPct val="80000"/>
              </a:lnSpc>
            </a:pPr>
            <a:r>
              <a:rPr lang="ru-RU" altLang="ru-RU" sz="1800" smtClean="0"/>
              <a:t>какой звук 2-й? (И) Какой это звук? (гласный)</a:t>
            </a:r>
          </a:p>
          <a:p>
            <a:pPr>
              <a:lnSpc>
                <a:spcPct val="80000"/>
              </a:lnSpc>
            </a:pPr>
            <a:r>
              <a:rPr lang="ru-RU" altLang="ru-RU" sz="1800" smtClean="0"/>
              <a:t>произносим 3 слог НА</a:t>
            </a:r>
          </a:p>
          <a:p>
            <a:pPr>
              <a:lnSpc>
                <a:spcPct val="80000"/>
              </a:lnSpc>
            </a:pPr>
            <a:r>
              <a:rPr lang="ru-RU" altLang="ru-RU" sz="1800" smtClean="0"/>
              <a:t>какой звук первый? (Н) Какой это звук? (согласный, твёрдый, звонкий)</a:t>
            </a:r>
          </a:p>
          <a:p>
            <a:pPr>
              <a:lnSpc>
                <a:spcPct val="80000"/>
              </a:lnSpc>
            </a:pPr>
            <a:r>
              <a:rPr lang="ru-RU" altLang="ru-RU" sz="1800" smtClean="0"/>
              <a:t>какой 2-й звук? (А) Какой это звук? (гласный)</a:t>
            </a:r>
          </a:p>
          <a:p>
            <a:pPr>
              <a:lnSpc>
                <a:spcPct val="80000"/>
              </a:lnSpc>
            </a:pPr>
            <a:r>
              <a:rPr lang="ru-RU" altLang="ru-RU" sz="1800" smtClean="0"/>
              <a:t>называем звуки по - порядку;                                    </a:t>
            </a:r>
          </a:p>
          <a:p>
            <a:pPr>
              <a:lnSpc>
                <a:spcPct val="80000"/>
              </a:lnSpc>
            </a:pPr>
            <a:r>
              <a:rPr lang="ru-RU" altLang="ru-RU" sz="1800" smtClean="0"/>
              <a:t>определяем количество звуков в слове;</a:t>
            </a:r>
          </a:p>
          <a:p>
            <a:pPr>
              <a:lnSpc>
                <a:spcPct val="80000"/>
              </a:lnSpc>
            </a:pPr>
            <a:r>
              <a:rPr lang="ru-RU" altLang="ru-RU" sz="1800" smtClean="0"/>
              <a:t>сколько в слове гласных звуков? Назовите их по - порядку;</a:t>
            </a:r>
          </a:p>
          <a:p>
            <a:pPr>
              <a:lnSpc>
                <a:spcPct val="80000"/>
              </a:lnSpc>
            </a:pPr>
            <a:r>
              <a:rPr lang="ru-RU" altLang="ru-RU" sz="1800" smtClean="0"/>
              <a:t>сколько согласных звуков.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3132138" y="1628775"/>
            <a:ext cx="431800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3563938" y="1628775"/>
            <a:ext cx="360362" cy="2159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ru-RU" altLang="ru-RU">
              <a:solidFill>
                <a:srgbClr val="CC0000"/>
              </a:solidFill>
            </a:endParaRPr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3924300" y="1628775"/>
            <a:ext cx="360363" cy="21590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4284663" y="1628775"/>
            <a:ext cx="431800" cy="2159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4716463" y="1628775"/>
            <a:ext cx="360362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5076825" y="1628775"/>
            <a:ext cx="358775" cy="2159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www.logoped.ru</a:t>
            </a:r>
          </a:p>
        </p:txBody>
      </p:sp>
      <p:sp>
        <p:nvSpPr>
          <p:cNvPr id="14" name="Овал 13"/>
          <p:cNvSpPr/>
          <p:nvPr/>
        </p:nvSpPr>
        <p:spPr>
          <a:xfrm>
            <a:off x="3571875" y="5143500"/>
            <a:ext cx="914400" cy="914400"/>
          </a:xfrm>
          <a:prstGeom prst="ellipse">
            <a:avLst/>
          </a:prstGeom>
          <a:solidFill>
            <a:schemeClr val="bg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4786313" y="5143500"/>
            <a:ext cx="914400" cy="914400"/>
          </a:xfrm>
          <a:prstGeom prst="ellipse">
            <a:avLst/>
          </a:prstGeom>
          <a:solidFill>
            <a:schemeClr val="bg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6000750" y="5157788"/>
            <a:ext cx="914400" cy="914400"/>
          </a:xfrm>
          <a:prstGeom prst="ellipse">
            <a:avLst/>
          </a:prstGeom>
          <a:solidFill>
            <a:schemeClr val="bg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357438" y="5143500"/>
            <a:ext cx="914400" cy="914400"/>
          </a:xfrm>
          <a:prstGeom prst="ellipse">
            <a:avLst/>
          </a:prstGeom>
          <a:solidFill>
            <a:schemeClr val="bg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357438" y="5143500"/>
            <a:ext cx="914400" cy="941388"/>
          </a:xfrm>
          <a:prstGeom prst="ellipse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611188" y="1052513"/>
            <a:ext cx="80010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800">
                <a:solidFill>
                  <a:srgbClr val="002060"/>
                </a:solidFill>
                <a:latin typeface="Comic Sans MS" panose="030F0702030302020204" pitchFamily="66" charset="0"/>
              </a:rPr>
              <a:t>Звуко-буквенный анализ слова </a:t>
            </a:r>
            <a:r>
              <a:rPr lang="ru-RU" altLang="ru-RU" sz="2800" b="1">
                <a:solidFill>
                  <a:srgbClr val="002060"/>
                </a:solidFill>
                <a:latin typeface="Comic Sans MS" panose="030F0702030302020204" pitchFamily="66" charset="0"/>
              </a:rPr>
              <a:t>ЛИСА</a:t>
            </a:r>
          </a:p>
        </p:txBody>
      </p:sp>
      <p:pic>
        <p:nvPicPr>
          <p:cNvPr id="4" name="Содержимое 3" descr="0_1f015_ba04a906_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313" y="1916113"/>
            <a:ext cx="4276725" cy="264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Овал 9"/>
          <p:cNvSpPr/>
          <p:nvPr/>
        </p:nvSpPr>
        <p:spPr>
          <a:xfrm>
            <a:off x="3571875" y="5143500"/>
            <a:ext cx="914400" cy="9144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786313" y="5143500"/>
            <a:ext cx="914400" cy="914400"/>
          </a:xfrm>
          <a:prstGeom prst="ellipse">
            <a:avLst/>
          </a:prstGeom>
          <a:solidFill>
            <a:srgbClr val="0033CC"/>
          </a:solidFill>
          <a:ln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000750" y="5143500"/>
            <a:ext cx="914400" cy="9144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421" name="Прямоугольник 16"/>
          <p:cNvSpPr>
            <a:spLocks noChangeArrowheads="1"/>
          </p:cNvSpPr>
          <p:nvPr/>
        </p:nvSpPr>
        <p:spPr bwMode="auto">
          <a:xfrm>
            <a:off x="2571750" y="6000750"/>
            <a:ext cx="4730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>
                <a:solidFill>
                  <a:srgbClr val="002060"/>
                </a:solidFill>
              </a:rPr>
              <a:t>Л</a:t>
            </a:r>
          </a:p>
        </p:txBody>
      </p:sp>
      <p:sp>
        <p:nvSpPr>
          <p:cNvPr id="17422" name="Прямоугольник 17"/>
          <p:cNvSpPr>
            <a:spLocks noChangeArrowheads="1"/>
          </p:cNvSpPr>
          <p:nvPr/>
        </p:nvSpPr>
        <p:spPr bwMode="auto">
          <a:xfrm>
            <a:off x="3786188" y="6000750"/>
            <a:ext cx="4905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>
                <a:solidFill>
                  <a:srgbClr val="002060"/>
                </a:solidFill>
                <a:latin typeface="Comic Sans MS" panose="030F0702030302020204" pitchFamily="66" charset="0"/>
              </a:rPr>
              <a:t>И</a:t>
            </a:r>
          </a:p>
        </p:txBody>
      </p:sp>
      <p:sp>
        <p:nvSpPr>
          <p:cNvPr id="17423" name="Прямоугольник 18"/>
          <p:cNvSpPr>
            <a:spLocks noChangeArrowheads="1"/>
          </p:cNvSpPr>
          <p:nvPr/>
        </p:nvSpPr>
        <p:spPr bwMode="auto">
          <a:xfrm>
            <a:off x="5000625" y="5988050"/>
            <a:ext cx="4381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>
                <a:solidFill>
                  <a:srgbClr val="002060"/>
                </a:solidFill>
                <a:latin typeface="Comic Sans MS" panose="030F0702030302020204" pitchFamily="66" charset="0"/>
              </a:rPr>
              <a:t>С</a:t>
            </a:r>
          </a:p>
        </p:txBody>
      </p:sp>
      <p:sp>
        <p:nvSpPr>
          <p:cNvPr id="17424" name="Прямоугольник 19"/>
          <p:cNvSpPr>
            <a:spLocks noChangeArrowheads="1"/>
          </p:cNvSpPr>
          <p:nvPr/>
        </p:nvSpPr>
        <p:spPr bwMode="auto">
          <a:xfrm>
            <a:off x="6215063" y="6000750"/>
            <a:ext cx="4841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>
                <a:solidFill>
                  <a:srgbClr val="002060"/>
                </a:solidFill>
                <a:latin typeface="Comic Sans MS" panose="030F0702030302020204" pitchFamily="66" charset="0"/>
              </a:rPr>
              <a:t>А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" grpId="0"/>
      <p:bldP spid="10" grpId="0" animBg="1"/>
      <p:bldP spid="11" grpId="0" animBg="1"/>
      <p:bldP spid="12" grpId="0" animBg="1"/>
      <p:bldP spid="17421" grpId="0"/>
      <p:bldP spid="17422" grpId="0"/>
      <p:bldP spid="17423" grpId="0"/>
      <p:bldP spid="174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 err="1"/>
              <a:t>www.logoped.ru</a:t>
            </a:r>
            <a:endParaRPr lang="ru-RU" dirty="0"/>
          </a:p>
        </p:txBody>
      </p:sp>
      <p:sp>
        <p:nvSpPr>
          <p:cNvPr id="6147" name="Rectangle 1027"/>
          <p:cNvSpPr>
            <a:spLocks noGrp="1"/>
          </p:cNvSpPr>
          <p:nvPr>
            <p:ph type="body" idx="1"/>
          </p:nvPr>
        </p:nvSpPr>
        <p:spPr>
          <a:xfrm>
            <a:off x="539750" y="692150"/>
            <a:ext cx="8229600" cy="4525963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ru-RU" altLang="ru-RU" sz="2400" b="1" i="1" smtClean="0"/>
              <a:t>Цель:</a:t>
            </a:r>
            <a:r>
              <a:rPr lang="ru-RU" altLang="ru-RU" sz="2400" smtClean="0"/>
              <a:t> повысить компетентность педагогов в теоретическом и практическом  вопросе по подготовке детей с ОНР к обучению грамоте.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z="2400" b="1" i="1" smtClean="0"/>
              <a:t>Задачи:</a:t>
            </a:r>
            <a:r>
              <a:rPr lang="ru-RU" altLang="ru-RU" sz="2400" smtClean="0"/>
              <a:t> </a:t>
            </a:r>
          </a:p>
          <a:p>
            <a:r>
              <a:rPr lang="ru-RU" altLang="ru-RU" sz="2400" smtClean="0"/>
              <a:t>Познакомить педагогов с методическими аспектами при обучении дошкольников с ОНР  элементам грамоты. Систематизировать знания педагогов в области обучения грамоте. </a:t>
            </a:r>
          </a:p>
          <a:p>
            <a:r>
              <a:rPr lang="ru-RU" altLang="ru-RU" sz="2400" smtClean="0"/>
              <a:t>Уточнить знания педагогов о методике проведения занятий по обучению грамоте детей с ОНР.</a:t>
            </a:r>
          </a:p>
          <a:p>
            <a:r>
              <a:rPr lang="ru-RU" altLang="ru-RU" sz="2400" smtClean="0"/>
              <a:t>Рекомендации логопедам по использованию методической литературы, дидактических материалов, рабочих тетрадей.</a:t>
            </a:r>
          </a:p>
          <a:p>
            <a:endParaRPr lang="ru-RU" altLang="ru-RU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i="1" u="sng" smtClean="0"/>
              <a:t>Приёмы работы с буквой.</a:t>
            </a:r>
          </a:p>
        </p:txBody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ru-RU" altLang="ru-RU" sz="2800" smtClean="0"/>
              <a:t>Показывая буквы, надо произносить не ее официальное алфавитное название, а тот звук, который эта буква обозначает.</a:t>
            </a:r>
          </a:p>
          <a:p>
            <a:pPr>
              <a:buFont typeface="Arial" panose="020B0604020202020204" pitchFamily="34" charset="0"/>
              <a:buNone/>
            </a:pPr>
            <a:endParaRPr lang="ru-RU" altLang="ru-RU" sz="2800" smtClean="0"/>
          </a:p>
          <a:p>
            <a:pPr>
              <a:buFont typeface="Arial" panose="020B0604020202020204" pitchFamily="34" charset="0"/>
              <a:buNone/>
            </a:pPr>
            <a:r>
              <a:rPr lang="ru-RU" altLang="ru-RU" sz="2800" u="sng" smtClean="0"/>
              <a:t>Например</a:t>
            </a:r>
            <a:r>
              <a:rPr lang="ru-RU" altLang="ru-RU" sz="2800" smtClean="0"/>
              <a:t>, звук [м] мы произносим отрывисто: м! и букву м необходимо называть так же: м! Ни в коем случае ЭМ или МЭ.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600" smtClean="0"/>
              <a:t>Запоминание образа буквы можно организовать по-разному:</a:t>
            </a:r>
          </a:p>
        </p:txBody>
      </p:sp>
      <p:sp>
        <p:nvSpPr>
          <p:cNvPr id="2560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80000"/>
              </a:lnSpc>
            </a:pPr>
            <a:r>
              <a:rPr lang="ru-RU" altLang="ru-RU" sz="2400" b="1" smtClean="0"/>
              <a:t>написать букву в воздухе, на столе;</a:t>
            </a:r>
          </a:p>
          <a:p>
            <a:pPr marL="609600" indent="-609600">
              <a:lnSpc>
                <a:spcPct val="80000"/>
              </a:lnSpc>
            </a:pPr>
            <a:r>
              <a:rPr lang="ru-RU" altLang="ru-RU" sz="2400" b="1" smtClean="0"/>
              <a:t>выложить печатную букву из карандашей, счётных палочек, шнурков, верёвочек;</a:t>
            </a:r>
          </a:p>
          <a:p>
            <a:pPr marL="609600" indent="-609600">
              <a:lnSpc>
                <a:spcPct val="80000"/>
              </a:lnSpc>
            </a:pPr>
            <a:r>
              <a:rPr lang="ru-RU" altLang="ru-RU" sz="2400" b="1" smtClean="0"/>
              <a:t>написать букву пальчиком на манке или другой мелкой крупе;</a:t>
            </a:r>
          </a:p>
          <a:p>
            <a:pPr marL="609600" indent="-609600">
              <a:lnSpc>
                <a:spcPct val="80000"/>
              </a:lnSpc>
            </a:pPr>
            <a:r>
              <a:rPr lang="ru-RU" altLang="ru-RU" sz="2400" b="1" smtClean="0"/>
              <a:t>выложить букву из крупных и мелких пуговиц, бусинок, фасоли и т.д.;</a:t>
            </a:r>
          </a:p>
          <a:p>
            <a:pPr marL="609600" indent="-609600">
              <a:lnSpc>
                <a:spcPct val="80000"/>
              </a:lnSpc>
            </a:pPr>
            <a:r>
              <a:rPr lang="ru-RU" altLang="ru-RU" sz="2400" b="1" smtClean="0"/>
              <a:t>вырывать, вырезать из бумаги образ буквы;</a:t>
            </a:r>
          </a:p>
          <a:p>
            <a:pPr marL="609600" indent="-609600">
              <a:lnSpc>
                <a:spcPct val="80000"/>
              </a:lnSpc>
            </a:pPr>
            <a:r>
              <a:rPr lang="ru-RU" altLang="ru-RU" sz="2400" b="1" smtClean="0"/>
              <a:t>вылепить из пластилина, теста;</a:t>
            </a:r>
          </a:p>
          <a:p>
            <a:pPr marL="609600" indent="-609600">
              <a:lnSpc>
                <a:spcPct val="80000"/>
              </a:lnSpc>
            </a:pPr>
            <a:r>
              <a:rPr lang="ru-RU" altLang="ru-RU" sz="2400" b="1" smtClean="0"/>
              <a:t>написать на плакате букву разных размеров, разного цвета;</a:t>
            </a:r>
          </a:p>
          <a:p>
            <a:pPr marL="609600" indent="-609600">
              <a:lnSpc>
                <a:spcPct val="80000"/>
              </a:lnSpc>
            </a:pPr>
            <a:r>
              <a:rPr lang="ru-RU" altLang="ru-RU" sz="2400" b="1" smtClean="0"/>
              <a:t>выбрать (подчеркнуть) нужную букву в тексте.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Arial" panose="020B0604020202020204" pitchFamily="34" charset="0"/>
              <a:buNone/>
            </a:pPr>
            <a:r>
              <a:rPr lang="ru-RU" altLang="ru-RU" sz="3600" b="1" i="1" u="sng" smtClean="0"/>
              <a:t>Профилактика дисграфии и дислексии.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www.logoped.ru</a:t>
            </a:r>
          </a:p>
        </p:txBody>
      </p:sp>
      <p:sp>
        <p:nvSpPr>
          <p:cNvPr id="276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Arial" panose="020B0604020202020204" pitchFamily="34" charset="0"/>
              <a:buNone/>
            </a:pPr>
            <a:r>
              <a:rPr lang="ru-RU" altLang="ru-RU" smtClean="0"/>
              <a:t>Игры с буквами для профилактики дисграфии и дислексии: «</a:t>
            </a:r>
            <a:r>
              <a:rPr lang="ru-RU" altLang="ru-RU" b="1" smtClean="0"/>
              <a:t>Допиши недостающий элемент буквы», «Зашумленные буквы», «Переверни букву», «Спрятавшиеся буквы»</a:t>
            </a:r>
            <a:r>
              <a:rPr lang="ru-RU" altLang="ru-RU" smtClean="0"/>
              <a:t> и т.п.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www.logoped.ru</a:t>
            </a:r>
          </a:p>
        </p:txBody>
      </p:sp>
      <p:sp>
        <p:nvSpPr>
          <p:cNvPr id="3379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i="1" dirty="0" smtClean="0">
                <a:latin typeface="+mn-lt"/>
                <a:ea typeface="+mn-ea"/>
                <a:cs typeface="+mn-cs"/>
              </a:rPr>
              <a:t>План семинара</a:t>
            </a:r>
            <a:endParaRPr lang="ru-RU" dirty="0" smtClean="0"/>
          </a:p>
        </p:txBody>
      </p:sp>
      <p:sp>
        <p:nvSpPr>
          <p:cNvPr id="717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en-US" altLang="ru-RU" sz="2800" smtClean="0"/>
              <a:t>     I </a:t>
            </a:r>
            <a:r>
              <a:rPr lang="ru-RU" altLang="ru-RU" sz="2800" smtClean="0"/>
              <a:t>часть – </a:t>
            </a:r>
            <a:r>
              <a:rPr lang="ru-RU" altLang="ru-RU" sz="2800" b="1" smtClean="0"/>
              <a:t>теоретическая</a:t>
            </a:r>
            <a:r>
              <a:rPr lang="ru-RU" altLang="ru-RU" sz="2800" smtClean="0"/>
              <a:t>.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altLang="ru-RU" sz="2800" smtClean="0"/>
              <a:t>    </a:t>
            </a:r>
            <a:endParaRPr lang="ru-RU" altLang="ru-RU" sz="2800" smtClean="0"/>
          </a:p>
          <a:p>
            <a:pPr>
              <a:buFont typeface="Arial" panose="020B0604020202020204" pitchFamily="34" charset="0"/>
              <a:buNone/>
            </a:pPr>
            <a:r>
              <a:rPr lang="ru-RU" altLang="ru-RU" sz="2800" smtClean="0"/>
              <a:t>    </a:t>
            </a:r>
            <a:r>
              <a:rPr lang="en-US" altLang="ru-RU" sz="2800" smtClean="0"/>
              <a:t> II</a:t>
            </a:r>
            <a:r>
              <a:rPr lang="ru-RU" altLang="ru-RU" sz="2800" smtClean="0"/>
              <a:t> часть – </a:t>
            </a:r>
            <a:r>
              <a:rPr lang="ru-RU" altLang="ru-RU" sz="2800" b="1" smtClean="0"/>
              <a:t>практическая</a:t>
            </a:r>
            <a:r>
              <a:rPr lang="ru-RU" altLang="ru-RU" sz="2800" smtClean="0"/>
              <a:t>.</a:t>
            </a:r>
          </a:p>
          <a:p>
            <a:pPr algn="ctr"/>
            <a:r>
              <a:rPr lang="ru-RU" altLang="ru-RU" sz="2400" smtClean="0"/>
              <a:t>Организация и планирование занятий по ОГ.</a:t>
            </a:r>
          </a:p>
          <a:p>
            <a:pPr algn="ctr"/>
            <a:r>
              <a:rPr lang="ru-RU" altLang="ru-RU" sz="2400" smtClean="0"/>
              <a:t>Звуковой, звукобуквенный, слоговой анализ и синтез.</a:t>
            </a:r>
          </a:p>
          <a:p>
            <a:pPr algn="ctr"/>
            <a:r>
              <a:rPr lang="ru-RU" altLang="ru-RU" sz="2400" smtClean="0"/>
              <a:t>Приёмы работы с буквой. Приёмы обучения чтению.</a:t>
            </a:r>
          </a:p>
          <a:p>
            <a:pPr algn="ctr"/>
            <a:r>
              <a:rPr lang="ru-RU" altLang="ru-RU" sz="2400" smtClean="0"/>
              <a:t>Профилактика дисграфии и дислексии.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www.logoped.ru</a:t>
            </a:r>
          </a:p>
        </p:txBody>
      </p:sp>
      <p:sp>
        <p:nvSpPr>
          <p:cNvPr id="8195" name="Rectangle 3"/>
          <p:cNvSpPr>
            <a:spLocks noGrp="1"/>
          </p:cNvSpPr>
          <p:nvPr>
            <p:ph type="body" idx="1"/>
          </p:nvPr>
        </p:nvSpPr>
        <p:spPr>
          <a:xfrm>
            <a:off x="468313" y="1341438"/>
            <a:ext cx="8229600" cy="4525962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en-US" altLang="ru-RU" b="1" smtClean="0"/>
              <a:t>   </a:t>
            </a:r>
            <a:r>
              <a:rPr lang="ru-RU" altLang="ru-RU" b="1" smtClean="0"/>
              <a:t>Грамота</a:t>
            </a:r>
            <a:r>
              <a:rPr lang="ru-RU" altLang="ru-RU" smtClean="0"/>
              <a:t> – это овладение умением читать и писать тексты, излагать свои мысли в письменной форме, понимать при чтении не только значение отдельных слов и предложений, но и смысл текста, то есть овладение письменной речью</a:t>
            </a:r>
            <a:r>
              <a:rPr lang="ru-RU" altLang="ru-RU" b="1" smtClean="0"/>
              <a:t>.</a:t>
            </a:r>
            <a:endParaRPr lang="ru-RU" altLang="ru-RU" smtClean="0"/>
          </a:p>
          <a:p>
            <a:endParaRPr lang="ru-RU" altLang="ru-RU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 </a:t>
            </a:r>
            <a:r>
              <a:rPr lang="ru-RU" altLang="ru-RU" sz="2800" b="1" u="sng" smtClean="0">
                <a:latin typeface="Gungsuh" pitchFamily="18" charset="-127"/>
                <a:ea typeface="Gungsuh" pitchFamily="18" charset="-127"/>
              </a:rPr>
              <a:t>Основные компоненты, которые входят в процесс обучения грамоте</a:t>
            </a:r>
            <a:endParaRPr lang="ru-RU" altLang="ru-RU" sz="2800" b="1" smtClean="0">
              <a:latin typeface="Gungsuh" pitchFamily="18" charset="-127"/>
              <a:ea typeface="Gungsuh" pitchFamily="18" charset="-127"/>
            </a:endParaRP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2000" smtClean="0"/>
              <a:t>сформированность звуковой стороны речи, т.е. ребенок должен владеть правильным, чётким произношением звуков всех фонематических групп (свистящих, шипящих, соноров);</a:t>
            </a:r>
          </a:p>
          <a:p>
            <a:r>
              <a:rPr lang="ru-RU" altLang="ru-RU" sz="2000" smtClean="0"/>
              <a:t>сформированность фонематических процессов, т.е. умение слышать, различать и дифференцировать звуки родного языка;</a:t>
            </a:r>
          </a:p>
          <a:p>
            <a:r>
              <a:rPr lang="ru-RU" altLang="ru-RU" sz="2000" smtClean="0"/>
              <a:t>готовность к звукобуквенному анализу и синтезу звукового состава слова;</a:t>
            </a:r>
          </a:p>
          <a:p>
            <a:r>
              <a:rPr lang="ru-RU" altLang="ru-RU" sz="2000" smtClean="0"/>
              <a:t>знакомство с терминами: "звук", "слог", "слово", "предложение", звуки гласные, согласные, твердые, мягкие, глухие, звонкие, ударение;</a:t>
            </a:r>
          </a:p>
          <a:p>
            <a:r>
              <a:rPr lang="ru-RU" altLang="ru-RU" sz="2000" smtClean="0"/>
              <a:t>умение работать со схемой слова, разрезной азбукой;</a:t>
            </a:r>
          </a:p>
          <a:p>
            <a:r>
              <a:rPr lang="ru-RU" altLang="ru-RU" sz="2000" smtClean="0"/>
              <a:t>владение навыками чтения;</a:t>
            </a:r>
          </a:p>
          <a:p>
            <a:r>
              <a:rPr lang="ru-RU" altLang="ru-RU" sz="2000" smtClean="0"/>
              <a:t>умение «печатать» буквы, слоги, слова, предложения.</a:t>
            </a:r>
          </a:p>
          <a:p>
            <a:endParaRPr lang="ru-RU" altLang="ru-RU" sz="2000" smtClean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www.logoped.ru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mtClean="0"/>
              <a:t>Требования начальной школы стали выше;</a:t>
            </a:r>
          </a:p>
          <a:p>
            <a:r>
              <a:rPr lang="ru-RU" altLang="ru-RU" smtClean="0"/>
              <a:t>Появилось много трудностей в обучении детей письму и чтению в школе;</a:t>
            </a:r>
          </a:p>
          <a:p>
            <a:r>
              <a:rPr lang="ru-RU" altLang="ru-RU" smtClean="0"/>
              <a:t>Не все дети справляются с темпом, предложенным школьной программой;</a:t>
            </a:r>
          </a:p>
          <a:p>
            <a:r>
              <a:rPr lang="ru-RU" altLang="ru-RU" smtClean="0"/>
              <a:t>Так как мы логопеды работаем на опережение. </a:t>
            </a:r>
          </a:p>
          <a:p>
            <a:endParaRPr lang="ru-RU" altLang="ru-RU" smtClean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www.logoped.ru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620713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2800" b="1" dirty="0" smtClean="0">
                <a:latin typeface="+mn-lt"/>
                <a:ea typeface="+mn-ea"/>
                <a:cs typeface="+mn-cs"/>
              </a:rPr>
              <a:t>На ООД по обучению грамоте учителя-логопеда используют следующий дидактический материал:</a:t>
            </a:r>
            <a:br>
              <a:rPr lang="ru-RU" sz="2800" b="1" dirty="0" smtClean="0">
                <a:latin typeface="+mn-lt"/>
                <a:ea typeface="+mn-ea"/>
                <a:cs typeface="+mn-cs"/>
              </a:rPr>
            </a:br>
            <a:endParaRPr lang="ru-RU" sz="2800" b="1" dirty="0" smtClean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2000" smtClean="0"/>
              <a:t>таблички  для артикуляционной характеристики звуков; </a:t>
            </a:r>
          </a:p>
          <a:p>
            <a:r>
              <a:rPr lang="ru-RU" altLang="ru-RU" sz="2000" smtClean="0"/>
              <a:t>профили звуков;</a:t>
            </a:r>
          </a:p>
          <a:p>
            <a:r>
              <a:rPr lang="ru-RU" altLang="ru-RU" sz="2000" smtClean="0"/>
              <a:t>схема слова (для определения позиции звука в слове); </a:t>
            </a:r>
          </a:p>
          <a:p>
            <a:r>
              <a:rPr lang="ru-RU" altLang="ru-RU" sz="2000" smtClean="0"/>
              <a:t>карточ­ки-звуки (согласные, гласные, твердые, мягкие, звонкие, глухие);</a:t>
            </a:r>
          </a:p>
          <a:p>
            <a:r>
              <a:rPr lang="ru-RU" altLang="ru-RU" sz="2000" smtClean="0"/>
              <a:t>схемы для анализа предложений;</a:t>
            </a:r>
          </a:p>
          <a:p>
            <a:r>
              <a:rPr lang="ru-RU" altLang="ru-RU" sz="2000" smtClean="0"/>
              <a:t>кроссворды, ребусы;</a:t>
            </a:r>
          </a:p>
          <a:p>
            <a:r>
              <a:rPr lang="ru-RU" altLang="ru-RU" sz="2000" smtClean="0"/>
              <a:t>тетради, буквари, разрезная азбука;</a:t>
            </a:r>
          </a:p>
          <a:p>
            <a:r>
              <a:rPr lang="ru-RU" altLang="ru-RU" sz="2000" smtClean="0"/>
              <a:t>наглядный материал (картинки, буквы в картинках и т.д.);</a:t>
            </a:r>
          </a:p>
          <a:p>
            <a:r>
              <a:rPr lang="ru-RU" altLang="ru-RU" sz="2000" smtClean="0"/>
              <a:t>дидактические, настольные игры. </a:t>
            </a:r>
          </a:p>
          <a:p>
            <a:endParaRPr lang="ru-RU" altLang="ru-RU" sz="2000" smtClean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www.logoped.ru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539750" y="765175"/>
            <a:ext cx="8229600" cy="849313"/>
          </a:xfrm>
        </p:spPr>
        <p:txBody>
          <a:bodyPr/>
          <a:lstStyle/>
          <a:p>
            <a:r>
              <a:rPr lang="en-US" altLang="ru-RU" sz="3600" b="1" i="1" u="sng" smtClean="0"/>
              <a:t/>
            </a:r>
            <a:br>
              <a:rPr lang="en-US" altLang="ru-RU" sz="3600" b="1" i="1" u="sng" smtClean="0"/>
            </a:br>
            <a:r>
              <a:rPr lang="ru-RU" altLang="ru-RU" sz="3600" b="1" i="1" u="sng" smtClean="0"/>
              <a:t>Организация и планирование занятий по обучению грамоте.</a:t>
            </a:r>
            <a:r>
              <a:rPr lang="ru-RU" altLang="ru-RU" smtClean="0"/>
              <a:t/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ru-RU" altLang="ru-RU" smtClean="0"/>
              <a:t>    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z="2800" b="1" smtClean="0"/>
              <a:t>                   1. Организационный момент. 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z="2800" smtClean="0"/>
              <a:t>    Цель организационного момента: ввести в тему занятия, создать положительный настрой на обучение, пробуждать интерес к познанию новых звуков, а также осуществлять коррекцию психофизических функций. Основная задача педагога – включить детей в работу с первых минут занятия. 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www.logoped.ru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Содержимое 2"/>
          <p:cNvSpPr>
            <a:spLocks noGrp="1"/>
          </p:cNvSpPr>
          <p:nvPr>
            <p:ph idx="1"/>
          </p:nvPr>
        </p:nvSpPr>
        <p:spPr>
          <a:xfrm>
            <a:off x="468313" y="692150"/>
            <a:ext cx="8229600" cy="5761038"/>
          </a:xfrm>
        </p:spPr>
        <p:txBody>
          <a:bodyPr/>
          <a:lstStyle/>
          <a:p>
            <a:pPr algn="ctr">
              <a:buFont typeface="Arial" panose="020B0604020202020204" pitchFamily="34" charset="0"/>
              <a:buNone/>
            </a:pPr>
            <a:r>
              <a:rPr lang="ru-RU" altLang="ru-RU" sz="1800" smtClean="0"/>
              <a:t>    </a:t>
            </a:r>
            <a:r>
              <a:rPr lang="ru-RU" altLang="ru-RU" sz="2400" b="1" smtClean="0"/>
              <a:t>2. Повторение пройденного материала. 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z="2000" smtClean="0"/>
              <a:t>Цель: актуализировать знания детей. 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ru-RU" altLang="ru-RU" sz="2400" b="1" smtClean="0"/>
              <a:t>3. Сообщение новой темы. 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z="2000" smtClean="0"/>
              <a:t>Цель: направить внимание детей к изучаемому звуку, к восприятию новых и повторению пройденных звуков. 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ru-RU" altLang="ru-RU" sz="2400" b="1" smtClean="0"/>
              <a:t>4. Характеристика звуков по артикуляционным и акустическим признакам. 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z="2000" smtClean="0"/>
              <a:t>Цель: упражнять детей анализировать звуки по акустическим и артикуляционным признакам. 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z="2000" smtClean="0"/>
              <a:t>На данном этапе реализуются следующие задачи: 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z="2000" smtClean="0"/>
              <a:t>- уточнение артикуляции – положение губ, языка и зубов при произнесении изучаемого звука; 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z="2000" smtClean="0"/>
              <a:t>- уточняются акустические признаки звуков: гласный – согласный, согласный мягкий – твердый, звонкий - глухой;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z="2000" smtClean="0"/>
              <a:t>- звуки обозначаются цветными символами. </a:t>
            </a:r>
          </a:p>
          <a:p>
            <a:endParaRPr lang="ru-RU" altLang="ru-RU" sz="1800" smtClean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www.logoped.ru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233_MRKкрасиво">
  <a:themeElements>
    <a:clrScheme name="233_MRKкрасиво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33_MRKкрасиво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33_MRKкрасиво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233_MRKкрасиво</Template>
  <TotalTime>1419</TotalTime>
  <Words>1222</Words>
  <Application>Microsoft Office PowerPoint</Application>
  <PresentationFormat>Экран (4:3)</PresentationFormat>
  <Paragraphs>154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0" baseType="lpstr">
      <vt:lpstr>Arial</vt:lpstr>
      <vt:lpstr>Calibri</vt:lpstr>
      <vt:lpstr>Times New Roman</vt:lpstr>
      <vt:lpstr>Monotype Corsiva</vt:lpstr>
      <vt:lpstr>Gungsuh</vt:lpstr>
      <vt:lpstr>Comic Sans MS</vt:lpstr>
      <vt:lpstr>233_MRKкрасиво</vt:lpstr>
      <vt:lpstr> Семинар-практикум для  учителей - логопедов </vt:lpstr>
      <vt:lpstr>Презентация PowerPoint</vt:lpstr>
      <vt:lpstr>План семинара</vt:lpstr>
      <vt:lpstr>Презентация PowerPoint</vt:lpstr>
      <vt:lpstr> Основные компоненты, которые входят в процесс обучения грамоте</vt:lpstr>
      <vt:lpstr>Презентация PowerPoint</vt:lpstr>
      <vt:lpstr>На ООД по обучению грамоте учителя-логопеда используют следующий дидактический материал: </vt:lpstr>
      <vt:lpstr> Организация и планирование занятий по обучению грамоте. </vt:lpstr>
      <vt:lpstr>Презентация PowerPoint</vt:lpstr>
      <vt:lpstr>Презентация PowerPoint</vt:lpstr>
      <vt:lpstr>Звуковой, звукобуквенный, слоговой анализ и синтез.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        Работа со схемой слова</vt:lpstr>
      <vt:lpstr>Презентация PowerPoint</vt:lpstr>
      <vt:lpstr>Приёмы работы с буквой.</vt:lpstr>
      <vt:lpstr>Запоминание образа буквы можно организовать по-разному: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Учебно-методическая разработка   Игры и упражнения на развитие и усвоение навыков полного звукового анализа</dc:title>
  <dc:creator>ДОМ</dc:creator>
  <cp:lastModifiedBy>Психолог</cp:lastModifiedBy>
  <cp:revision>147</cp:revision>
  <dcterms:created xsi:type="dcterms:W3CDTF">2013-11-30T13:02:52Z</dcterms:created>
  <dcterms:modified xsi:type="dcterms:W3CDTF">2017-10-10T13:49:49Z</dcterms:modified>
</cp:coreProperties>
</file>