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70" r:id="rId3"/>
    <p:sldId id="274" r:id="rId4"/>
    <p:sldId id="273" r:id="rId5"/>
    <p:sldId id="275" r:id="rId6"/>
    <p:sldId id="271" r:id="rId7"/>
    <p:sldId id="272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6" r:id="rId16"/>
    <p:sldId id="264" r:id="rId17"/>
    <p:sldId id="265" r:id="rId18"/>
    <p:sldId id="266" r:id="rId19"/>
    <p:sldId id="267" r:id="rId20"/>
    <p:sldId id="269" r:id="rId21"/>
    <p:sldId id="268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CC"/>
    <a:srgbClr val="009999"/>
    <a:srgbClr val="000066"/>
    <a:srgbClr val="D60093"/>
    <a:srgbClr val="CCFF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871C7F-AEE0-4612-A00D-B2DC7466D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0F001-F649-4D2B-B48D-954D1322D8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AA314-9AD6-46F7-AAA6-7B1CD30146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7C4E-BAE5-43F8-A410-7F1F5EC824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14BF9-4858-4BB0-86A7-B72388BA76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CF314-8531-4C3C-8224-3EC2AFB4F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5EB5C-FE60-42E6-95CB-5ACD702B71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6B9A-87EB-4801-8ACF-58EC49DC71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E5DB9-12A4-4067-ABB4-95E7FC27AA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C6295-9D7E-4C34-83A7-CE36CAB394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B5CAE-5595-4E79-94DF-92938628F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801A6C-9A37-41FB-826C-78D8F3C0E3B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11.xml"/><Relationship Id="rId7" Type="http://schemas.openxmlformats.org/officeDocument/2006/relationships/slide" Target="slide16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0.xml"/><Relationship Id="rId4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7" name="Group 9"/>
          <p:cNvGrpSpPr>
            <a:grpSpLocks/>
          </p:cNvGrpSpPr>
          <p:nvPr/>
        </p:nvGrpSpPr>
        <p:grpSpPr bwMode="auto">
          <a:xfrm>
            <a:off x="6732588" y="0"/>
            <a:ext cx="2411412" cy="2133600"/>
            <a:chOff x="970" y="396"/>
            <a:chExt cx="2832" cy="2844"/>
          </a:xfrm>
        </p:grpSpPr>
        <p:sp>
          <p:nvSpPr>
            <p:cNvPr id="2053" name="Puzzle3"/>
            <p:cNvSpPr>
              <a:spLocks noEditPoints="1" noChangeArrowheads="1"/>
            </p:cNvSpPr>
            <p:nvPr/>
          </p:nvSpPr>
          <p:spPr bwMode="auto">
            <a:xfrm>
              <a:off x="2349" y="396"/>
              <a:ext cx="1113" cy="1511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" name="Puzzle2"/>
            <p:cNvSpPr>
              <a:spLocks noEditPoints="1" noChangeArrowheads="1"/>
            </p:cNvSpPr>
            <p:nvPr/>
          </p:nvSpPr>
          <p:spPr bwMode="auto">
            <a:xfrm>
              <a:off x="2025" y="1497"/>
              <a:ext cx="1777" cy="1377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" name="Puzzle4"/>
            <p:cNvSpPr>
              <a:spLocks noEditPoints="1" noChangeArrowheads="1"/>
            </p:cNvSpPr>
            <p:nvPr/>
          </p:nvSpPr>
          <p:spPr bwMode="auto">
            <a:xfrm>
              <a:off x="1338" y="1480"/>
              <a:ext cx="1071" cy="1760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Puzzle1"/>
            <p:cNvSpPr>
              <a:spLocks noEditPoints="1" noChangeArrowheads="1"/>
            </p:cNvSpPr>
            <p:nvPr/>
          </p:nvSpPr>
          <p:spPr bwMode="auto">
            <a:xfrm>
              <a:off x="970" y="853"/>
              <a:ext cx="1799" cy="1049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755650" y="2852738"/>
            <a:ext cx="7451725" cy="32400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"Обыкновенные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дроби"</a:t>
            </a:r>
          </a:p>
        </p:txBody>
      </p:sp>
      <p:sp>
        <p:nvSpPr>
          <p:cNvPr id="2077" name="WordArt 29"/>
          <p:cNvSpPr>
            <a:spLocks noChangeArrowheads="1" noChangeShapeType="1" noTextEdit="1"/>
          </p:cNvSpPr>
          <p:nvPr/>
        </p:nvSpPr>
        <p:spPr bwMode="auto">
          <a:xfrm>
            <a:off x="1692275" y="765175"/>
            <a:ext cx="4535488" cy="1571625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8181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Урок – мозаика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 теме: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36" name="Rectangle 20"/>
          <p:cNvSpPr>
            <a:spLocks noChangeArrowheads="1"/>
          </p:cNvSpPr>
          <p:nvPr/>
        </p:nvSpPr>
        <p:spPr bwMode="auto">
          <a:xfrm>
            <a:off x="250825" y="4437063"/>
            <a:ext cx="8642350" cy="1728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2835" name="Rectangle 19"/>
          <p:cNvSpPr>
            <a:spLocks noChangeArrowheads="1"/>
          </p:cNvSpPr>
          <p:nvPr/>
        </p:nvSpPr>
        <p:spPr bwMode="auto">
          <a:xfrm>
            <a:off x="250825" y="1700213"/>
            <a:ext cx="8642350" cy="22336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folHlink"/>
                </a:solidFill>
              </a:rPr>
              <a:t>Какое число лишнее?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25663"/>
            <a:ext cx="792162" cy="1231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b="1" u="sng">
                <a:latin typeface="Arial" charset="0"/>
                <a:cs typeface="Arial" charset="0"/>
              </a:rPr>
              <a:t>5    </a:t>
            </a:r>
          </a:p>
          <a:p>
            <a:pPr>
              <a:buFont typeface="Wingdings" pitchFamily="2" charset="2"/>
              <a:buNone/>
            </a:pPr>
            <a:r>
              <a:rPr lang="ru-RU" sz="4800" b="1">
                <a:latin typeface="Arial" charset="0"/>
                <a:cs typeface="Arial" charset="0"/>
              </a:rPr>
              <a:t>6</a:t>
            </a:r>
            <a:endParaRPr lang="en-US" sz="4800" b="1">
              <a:latin typeface="Arial" charset="0"/>
              <a:cs typeface="Arial" charset="0"/>
            </a:endParaRP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1403350" y="2133600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7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8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2555875" y="2125663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    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auto">
          <a:xfrm>
            <a:off x="3635375" y="2133600"/>
            <a:ext cx="12255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31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100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5219700" y="2133600"/>
            <a:ext cx="10795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18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6516688" y="2133600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56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49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7667625" y="2133600"/>
            <a:ext cx="14763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111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205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323850" y="4508500"/>
            <a:ext cx="1008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6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1692275" y="4502150"/>
            <a:ext cx="1008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29" name="Rectangle 13"/>
          <p:cNvSpPr>
            <a:spLocks noChangeArrowheads="1"/>
          </p:cNvSpPr>
          <p:nvPr/>
        </p:nvSpPr>
        <p:spPr bwMode="auto">
          <a:xfrm>
            <a:off x="3132138" y="4508500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46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13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4859338" y="4508500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17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6516688" y="4508500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38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21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8027988" y="4508500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42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2833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333375"/>
            <a:ext cx="504825" cy="431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2834" name="Picture 18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620713"/>
            <a:ext cx="1152525" cy="74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Основное свойство дроби</a:t>
            </a: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2125663"/>
            <a:ext cx="792162" cy="12319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b="1" u="sng"/>
              <a:t>а    </a:t>
            </a:r>
          </a:p>
          <a:p>
            <a:pPr>
              <a:buFont typeface="Wingdings" pitchFamily="2" charset="2"/>
              <a:buNone/>
            </a:pPr>
            <a:r>
              <a:rPr lang="en-US" sz="4000" b="1"/>
              <a:t>b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1331913" y="2133600"/>
            <a:ext cx="15113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* </a:t>
            </a: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* 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3635375" y="2060575"/>
            <a:ext cx="15113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а : </a:t>
            </a: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: 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5651500" y="2413000"/>
            <a:ext cx="26638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=0,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=0)</a:t>
            </a:r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2916238" y="2420938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=</a:t>
            </a:r>
            <a:endParaRPr lang="ru-RU" sz="3200" b="1"/>
          </a:p>
        </p:txBody>
      </p:sp>
      <p:sp>
        <p:nvSpPr>
          <p:cNvPr id="163849" name="Text Box 9"/>
          <p:cNvSpPr txBox="1">
            <a:spLocks noChangeArrowheads="1"/>
          </p:cNvSpPr>
          <p:nvPr/>
        </p:nvSpPr>
        <p:spPr bwMode="auto">
          <a:xfrm>
            <a:off x="827088" y="2420938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=</a:t>
            </a:r>
            <a:endParaRPr lang="ru-RU" sz="3200" b="1"/>
          </a:p>
        </p:txBody>
      </p:sp>
      <p:sp>
        <p:nvSpPr>
          <p:cNvPr id="163850" name="Line 10"/>
          <p:cNvSpPr>
            <a:spLocks noChangeShapeType="1"/>
          </p:cNvSpPr>
          <p:nvPr/>
        </p:nvSpPr>
        <p:spPr bwMode="auto">
          <a:xfrm flipH="1">
            <a:off x="6227763" y="2492375"/>
            <a:ext cx="21590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51" name="Line 11"/>
          <p:cNvSpPr>
            <a:spLocks noChangeShapeType="1"/>
          </p:cNvSpPr>
          <p:nvPr/>
        </p:nvSpPr>
        <p:spPr bwMode="auto">
          <a:xfrm flipH="1">
            <a:off x="7451725" y="2492375"/>
            <a:ext cx="21590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53" name="AutoShape 13"/>
          <p:cNvSpPr>
            <a:spLocks/>
          </p:cNvSpPr>
          <p:nvPr/>
        </p:nvSpPr>
        <p:spPr bwMode="auto">
          <a:xfrm rot="16071872">
            <a:off x="1980406" y="3283744"/>
            <a:ext cx="214313" cy="936625"/>
          </a:xfrm>
          <a:prstGeom prst="leftBracket">
            <a:avLst>
              <a:gd name="adj" fmla="val 4651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54" name="AutoShape 14"/>
          <p:cNvSpPr>
            <a:spLocks/>
          </p:cNvSpPr>
          <p:nvPr/>
        </p:nvSpPr>
        <p:spPr bwMode="auto">
          <a:xfrm rot="16071872">
            <a:off x="4212431" y="3283744"/>
            <a:ext cx="214313" cy="936625"/>
          </a:xfrm>
          <a:prstGeom prst="leftBracket">
            <a:avLst>
              <a:gd name="adj" fmla="val 4651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>
            <a:off x="0" y="4581525"/>
            <a:ext cx="341947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ПРИВЕДЕНИЕ К </a:t>
            </a:r>
          </a:p>
          <a:p>
            <a:pPr algn="ctr">
              <a:spcBef>
                <a:spcPct val="50000"/>
              </a:spcBef>
            </a:pPr>
            <a:r>
              <a:rPr lang="ru-RU" sz="24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НОВОМУ</a:t>
            </a:r>
          </a:p>
          <a:p>
            <a:pPr algn="ctr">
              <a:spcBef>
                <a:spcPct val="50000"/>
              </a:spcBef>
            </a:pPr>
            <a:r>
              <a:rPr lang="ru-RU" sz="24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ЗНАМЕНАТЕЛЮ</a:t>
            </a:r>
          </a:p>
          <a:p>
            <a:pPr algn="ctr">
              <a:spcBef>
                <a:spcPct val="50000"/>
              </a:spcBef>
            </a:pPr>
            <a:endParaRPr lang="ru-RU" sz="2400" b="1"/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3276600" y="4508500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СОКРАЩЕНИЕ</a:t>
            </a:r>
          </a:p>
        </p:txBody>
      </p:sp>
      <p:sp>
        <p:nvSpPr>
          <p:cNvPr id="163857" name="Line 17"/>
          <p:cNvSpPr>
            <a:spLocks noChangeShapeType="1"/>
          </p:cNvSpPr>
          <p:nvPr/>
        </p:nvSpPr>
        <p:spPr bwMode="auto">
          <a:xfrm flipH="1">
            <a:off x="1835150" y="3933825"/>
            <a:ext cx="433388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58" name="Line 18"/>
          <p:cNvSpPr>
            <a:spLocks noChangeShapeType="1"/>
          </p:cNvSpPr>
          <p:nvPr/>
        </p:nvSpPr>
        <p:spPr bwMode="auto">
          <a:xfrm>
            <a:off x="4356100" y="3933825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59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82167" y="1288473"/>
            <a:ext cx="8229600" cy="1371600"/>
          </a:xfrm>
        </p:spPr>
        <p:txBody>
          <a:bodyPr/>
          <a:lstStyle/>
          <a:p>
            <a:r>
              <a:rPr lang="ru-RU" sz="4000">
                <a:solidFill>
                  <a:schemeClr val="folHlink"/>
                </a:solidFill>
              </a:rPr>
              <a:t>Сократить дробь: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78779" y="3502748"/>
            <a:ext cx="936625" cy="1231900"/>
          </a:xfrm>
          <a:noFill/>
          <a:ln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u="sng" dirty="0"/>
              <a:t>5    </a:t>
            </a:r>
          </a:p>
          <a:p>
            <a:pPr>
              <a:buFont typeface="Wingdings" pitchFamily="2" charset="2"/>
              <a:buNone/>
            </a:pPr>
            <a:r>
              <a:rPr lang="ru-RU" sz="4000" b="1" dirty="0"/>
              <a:t>10</a:t>
            </a:r>
            <a:endParaRPr lang="en-US" sz="4000" b="1" dirty="0"/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2502765" y="3433475"/>
            <a:ext cx="1008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16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32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5251017" y="3508664"/>
            <a:ext cx="1008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45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72" name="Rectangle 8"/>
          <p:cNvSpPr>
            <a:spLocks noChangeArrowheads="1"/>
          </p:cNvSpPr>
          <p:nvPr/>
        </p:nvSpPr>
        <p:spPr bwMode="auto">
          <a:xfrm>
            <a:off x="6879215" y="3522519"/>
            <a:ext cx="10795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9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21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80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5325" y="5805488"/>
            <a:ext cx="504825" cy="431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4881" name="Picture 17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04813"/>
            <a:ext cx="952500" cy="619125"/>
          </a:xfrm>
          <a:prstGeom prst="rect">
            <a:avLst/>
          </a:prstGeom>
          <a:noFill/>
        </p:spPr>
      </p:pic>
      <p:pic>
        <p:nvPicPr>
          <p:cNvPr id="164882" name="Picture 18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5157788"/>
            <a:ext cx="95250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06" name="Rectangle 18"/>
          <p:cNvSpPr>
            <a:spLocks noChangeArrowheads="1"/>
          </p:cNvSpPr>
          <p:nvPr/>
        </p:nvSpPr>
        <p:spPr bwMode="auto">
          <a:xfrm>
            <a:off x="4716463" y="5157788"/>
            <a:ext cx="4284662" cy="14398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905" name="Rectangle 17"/>
          <p:cNvSpPr>
            <a:spLocks noChangeArrowheads="1"/>
          </p:cNvSpPr>
          <p:nvPr/>
        </p:nvSpPr>
        <p:spPr bwMode="auto">
          <a:xfrm>
            <a:off x="142875" y="5157788"/>
            <a:ext cx="4284663" cy="1439862"/>
          </a:xfrm>
          <a:prstGeom prst="rect">
            <a:avLst/>
          </a:prstGeom>
          <a:solidFill>
            <a:srgbClr val="66FFCC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r>
              <a:rPr lang="ru-RU"/>
              <a:t>Сравнение дробей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4244975" cy="43926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/>
              <a:t>Если дроби нам такие</a:t>
            </a:r>
          </a:p>
          <a:p>
            <a:pPr algn="r">
              <a:buFont typeface="Wingdings" pitchFamily="2" charset="2"/>
              <a:buNone/>
            </a:pPr>
            <a:r>
              <a:rPr lang="ru-RU" sz="2400" b="1"/>
              <a:t> две даны,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У которых знаменатели</a:t>
            </a:r>
          </a:p>
          <a:p>
            <a:pPr algn="r">
              <a:buFont typeface="Wingdings" pitchFamily="2" charset="2"/>
              <a:buNone/>
            </a:pPr>
            <a:r>
              <a:rPr lang="ru-RU" sz="2400" b="1"/>
              <a:t> равны,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Будет больше дробь,</a:t>
            </a:r>
          </a:p>
          <a:p>
            <a:pPr algn="r">
              <a:buFont typeface="Wingdings" pitchFamily="2" charset="2"/>
              <a:buNone/>
            </a:pPr>
            <a:r>
              <a:rPr lang="ru-RU" sz="2400" b="1"/>
              <a:t> запомните бесспорно,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Только та, числитель … </a:t>
            </a:r>
          </a:p>
          <a:p>
            <a:pPr algn="r">
              <a:buFont typeface="Wingdings" pitchFamily="2" charset="2"/>
              <a:buNone/>
            </a:pPr>
            <a:r>
              <a:rPr lang="ru-RU" sz="2400" b="1"/>
              <a:t>у которой.</a:t>
            </a:r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9538"/>
            <a:ext cx="4171950" cy="31511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А если дроби нам такие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две даны,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У которых числители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равны,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Будет больше та,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                         бесспорно,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Знаменатель </a:t>
            </a:r>
            <a:r>
              <a:rPr lang="ru-RU" sz="2400" b="1" dirty="0" smtClean="0"/>
              <a:t>… </a:t>
            </a:r>
            <a:r>
              <a:rPr lang="ru-RU" sz="2400" b="1" dirty="0"/>
              <a:t>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/>
              <a:t>                            которой.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250825" y="5084763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1258888" y="5084763"/>
            <a:ext cx="7921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1979613" y="5229225"/>
            <a:ext cx="25209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24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sz="40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</a:p>
        </p:txBody>
      </p:sp>
      <p:sp>
        <p:nvSpPr>
          <p:cNvPr id="165898" name="Text Box 10"/>
          <p:cNvSpPr txBox="1">
            <a:spLocks noChangeArrowheads="1"/>
          </p:cNvSpPr>
          <p:nvPr/>
        </p:nvSpPr>
        <p:spPr bwMode="auto">
          <a:xfrm>
            <a:off x="755650" y="54451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CCFFCC"/>
                </a:solidFill>
              </a:rPr>
              <a:t>&gt;</a:t>
            </a:r>
            <a:endParaRPr lang="ru-RU" sz="2800" b="1">
              <a:solidFill>
                <a:srgbClr val="CCFFCC"/>
              </a:solidFill>
            </a:endParaRP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4787900" y="5157788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5364163" y="54451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CCFFCC"/>
                </a:solidFill>
              </a:rPr>
              <a:t>&gt;</a:t>
            </a:r>
            <a:endParaRPr lang="ru-RU" sz="2800" b="1">
              <a:solidFill>
                <a:srgbClr val="CCFFCC"/>
              </a:solidFill>
            </a:endParaRPr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auto">
          <a:xfrm>
            <a:off x="5940425" y="5157788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6588125" y="5157788"/>
            <a:ext cx="25558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24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n-US" sz="40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</a:t>
            </a: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</a:p>
        </p:txBody>
      </p:sp>
      <p:sp>
        <p:nvSpPr>
          <p:cNvPr id="165903" name="AutoShape 1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54927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Сравните дроби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323850" y="378936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25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72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1979613" y="378936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26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72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2411413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3" name="Rectangle 7"/>
          <p:cNvSpPr>
            <a:spLocks noChangeArrowheads="1"/>
          </p:cNvSpPr>
          <p:nvPr/>
        </p:nvSpPr>
        <p:spPr bwMode="auto">
          <a:xfrm>
            <a:off x="7164388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10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13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4" name="Rectangle 8"/>
          <p:cNvSpPr>
            <a:spLocks noChangeArrowheads="1"/>
          </p:cNvSpPr>
          <p:nvPr/>
        </p:nvSpPr>
        <p:spPr bwMode="auto">
          <a:xfrm>
            <a:off x="827088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5" name="Rectangle 9"/>
          <p:cNvSpPr>
            <a:spLocks noChangeArrowheads="1"/>
          </p:cNvSpPr>
          <p:nvPr/>
        </p:nvSpPr>
        <p:spPr bwMode="auto">
          <a:xfrm>
            <a:off x="5364163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4716463" y="522922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7" name="Rectangle 11"/>
          <p:cNvSpPr>
            <a:spLocks noChangeArrowheads="1"/>
          </p:cNvSpPr>
          <p:nvPr/>
        </p:nvSpPr>
        <p:spPr bwMode="auto">
          <a:xfrm>
            <a:off x="3203575" y="522922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8" name="Rectangle 12"/>
          <p:cNvSpPr>
            <a:spLocks noChangeArrowheads="1"/>
          </p:cNvSpPr>
          <p:nvPr/>
        </p:nvSpPr>
        <p:spPr bwMode="auto">
          <a:xfrm>
            <a:off x="7451725" y="378936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9" name="Rectangle 13"/>
          <p:cNvSpPr>
            <a:spLocks noChangeArrowheads="1"/>
          </p:cNvSpPr>
          <p:nvPr/>
        </p:nvSpPr>
        <p:spPr bwMode="auto">
          <a:xfrm>
            <a:off x="6156325" y="378936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1908175" y="1916113"/>
            <a:ext cx="503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и</a:t>
            </a:r>
          </a:p>
        </p:txBody>
      </p:sp>
      <p:sp>
        <p:nvSpPr>
          <p:cNvPr id="167951" name="Text Box 15"/>
          <p:cNvSpPr txBox="1">
            <a:spLocks noChangeArrowheads="1"/>
          </p:cNvSpPr>
          <p:nvPr/>
        </p:nvSpPr>
        <p:spPr bwMode="auto">
          <a:xfrm>
            <a:off x="6516688" y="1916113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и</a:t>
            </a: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7021513" y="4005263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и</a:t>
            </a:r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3995738" y="5445125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и</a:t>
            </a: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1331913" y="4005263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/>
              <a:t>и</a:t>
            </a:r>
          </a:p>
        </p:txBody>
      </p:sp>
      <p:pic>
        <p:nvPicPr>
          <p:cNvPr id="167957" name="Picture 21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349500"/>
            <a:ext cx="1471613" cy="2414588"/>
          </a:xfrm>
          <a:prstGeom prst="rect">
            <a:avLst/>
          </a:prstGeom>
          <a:noFill/>
        </p:spPr>
      </p:pic>
      <p:pic>
        <p:nvPicPr>
          <p:cNvPr id="167959" name="Picture 23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476250"/>
            <a:ext cx="952500" cy="619125"/>
          </a:xfrm>
          <a:prstGeom prst="rect">
            <a:avLst/>
          </a:prstGeom>
          <a:noFill/>
        </p:spPr>
      </p:pic>
      <p:sp>
        <p:nvSpPr>
          <p:cNvPr id="16796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3413" y="6011863"/>
            <a:ext cx="504825" cy="431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0011-011-Fizkultminu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782" y="232064"/>
            <a:ext cx="8465127" cy="634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79" name="Rectangle 19"/>
          <p:cNvSpPr>
            <a:spLocks noChangeArrowheads="1"/>
          </p:cNvSpPr>
          <p:nvPr/>
        </p:nvSpPr>
        <p:spPr bwMode="auto">
          <a:xfrm>
            <a:off x="395288" y="2708275"/>
            <a:ext cx="8424862" cy="3889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00013"/>
            <a:ext cx="8229600" cy="1371601"/>
          </a:xfrm>
        </p:spPr>
        <p:txBody>
          <a:bodyPr/>
          <a:lstStyle/>
          <a:p>
            <a:r>
              <a:rPr lang="ru-RU"/>
              <a:t>Сложение дробей</a:t>
            </a: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1474788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2914650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4645025" y="1117600"/>
            <a:ext cx="14398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1+3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6804025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3852863" y="134143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=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2339975" y="1341438"/>
            <a:ext cx="503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+</a:t>
            </a:r>
          </a:p>
        </p:txBody>
      </p:sp>
      <p:sp>
        <p:nvSpPr>
          <p:cNvPr id="168970" name="Text Box 10"/>
          <p:cNvSpPr txBox="1">
            <a:spLocks noChangeArrowheads="1"/>
          </p:cNvSpPr>
          <p:nvPr/>
        </p:nvSpPr>
        <p:spPr bwMode="auto">
          <a:xfrm>
            <a:off x="6084888" y="134143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=</a:t>
            </a:r>
          </a:p>
        </p:txBody>
      </p:sp>
      <p:sp>
        <p:nvSpPr>
          <p:cNvPr id="168971" name="Text Box 11"/>
          <p:cNvSpPr txBox="1">
            <a:spLocks noChangeArrowheads="1"/>
          </p:cNvSpPr>
          <p:nvPr/>
        </p:nvSpPr>
        <p:spPr bwMode="auto">
          <a:xfrm>
            <a:off x="539750" y="2781300"/>
            <a:ext cx="828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>
                <a:solidFill>
                  <a:schemeClr val="bg2"/>
                </a:solidFill>
              </a:rPr>
              <a:t>Чтобы сложить дроби с одинаковыми знаменателями, нужно сложить их числители, а знаменатель оставить прежним.</a:t>
            </a:r>
          </a:p>
        </p:txBody>
      </p:sp>
      <p:sp>
        <p:nvSpPr>
          <p:cNvPr id="168972" name="Rectangle 12"/>
          <p:cNvSpPr>
            <a:spLocks noChangeArrowheads="1"/>
          </p:cNvSpPr>
          <p:nvPr/>
        </p:nvSpPr>
        <p:spPr bwMode="auto">
          <a:xfrm>
            <a:off x="2339975" y="4941888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8973" name="Rectangle 13"/>
          <p:cNvSpPr>
            <a:spLocks noChangeArrowheads="1"/>
          </p:cNvSpPr>
          <p:nvPr/>
        </p:nvSpPr>
        <p:spPr bwMode="auto">
          <a:xfrm>
            <a:off x="4067175" y="4941888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8974" name="Rectangle 14"/>
          <p:cNvSpPr>
            <a:spLocks noChangeArrowheads="1"/>
          </p:cNvSpPr>
          <p:nvPr/>
        </p:nvSpPr>
        <p:spPr bwMode="auto">
          <a:xfrm>
            <a:off x="5724525" y="4941888"/>
            <a:ext cx="16557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a+b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3205163" y="515778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5148263" y="515778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168978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6" name="Rectangle 12"/>
          <p:cNvSpPr>
            <a:spLocks noChangeArrowheads="1"/>
          </p:cNvSpPr>
          <p:nvPr/>
        </p:nvSpPr>
        <p:spPr bwMode="auto">
          <a:xfrm>
            <a:off x="1547813" y="184467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7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9997" name="Rectangle 13"/>
          <p:cNvSpPr>
            <a:spLocks noChangeArrowheads="1"/>
          </p:cNvSpPr>
          <p:nvPr/>
        </p:nvSpPr>
        <p:spPr bwMode="auto">
          <a:xfrm>
            <a:off x="4067175" y="18367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2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9998" name="Rectangle 14"/>
          <p:cNvSpPr>
            <a:spLocks noChangeArrowheads="1"/>
          </p:cNvSpPr>
          <p:nvPr/>
        </p:nvSpPr>
        <p:spPr bwMode="auto">
          <a:xfrm>
            <a:off x="7019925" y="19161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6000" b="1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en-US" sz="6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0" y="3608966"/>
            <a:ext cx="8893175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ru-RU" sz="4000" b="1" dirty="0"/>
              <a:t> </a:t>
            </a:r>
            <a:r>
              <a:rPr lang="ru-RU" sz="3600" b="1" dirty="0">
                <a:solidFill>
                  <a:srgbClr val="66FFCC"/>
                </a:solidFill>
              </a:rPr>
              <a:t>За первый час расчищено    всей дороги, за второй час    всей дороги. Какую часть дороги расчистили за 2 часа?</a:t>
            </a:r>
          </a:p>
        </p:txBody>
      </p:sp>
      <p:sp>
        <p:nvSpPr>
          <p:cNvPr id="170000" name="Rectangle 16"/>
          <p:cNvSpPr>
            <a:spLocks noChangeArrowheads="1"/>
          </p:cNvSpPr>
          <p:nvPr/>
        </p:nvSpPr>
        <p:spPr bwMode="auto">
          <a:xfrm>
            <a:off x="6948488" y="3429000"/>
            <a:ext cx="7921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 u="sng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endParaRPr lang="en-US" sz="3200" b="1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0001" name="Rectangle 17"/>
          <p:cNvSpPr>
            <a:spLocks noChangeArrowheads="1"/>
          </p:cNvSpPr>
          <p:nvPr/>
        </p:nvSpPr>
        <p:spPr bwMode="auto">
          <a:xfrm>
            <a:off x="6443663" y="4284663"/>
            <a:ext cx="7921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 u="sng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endParaRPr lang="en-US" sz="3200" b="1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0002" name="AutoShape 1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04825" cy="431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0003" name="Line 19"/>
          <p:cNvSpPr>
            <a:spLocks noChangeShapeType="1"/>
          </p:cNvSpPr>
          <p:nvPr/>
        </p:nvSpPr>
        <p:spPr bwMode="auto">
          <a:xfrm>
            <a:off x="1116013" y="3500438"/>
            <a:ext cx="698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0004" name="Picture 20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952500" cy="619125"/>
          </a:xfrm>
          <a:prstGeom prst="rect">
            <a:avLst/>
          </a:prstGeom>
          <a:noFill/>
        </p:spPr>
      </p:pic>
      <p:pic>
        <p:nvPicPr>
          <p:cNvPr id="170006" name="Picture 22" descr="C:\Documents and Settings\Admin\Рабочий стол\red-plus-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9173" y="2168815"/>
            <a:ext cx="721446" cy="719794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5419144" y="1717963"/>
            <a:ext cx="153583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8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Заголовок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Найдите неизвестное число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0"/>
            <a:ext cx="8229600" cy="1371600"/>
          </a:xfrm>
        </p:spPr>
        <p:txBody>
          <a:bodyPr/>
          <a:lstStyle/>
          <a:p>
            <a:r>
              <a:rPr lang="ru-RU"/>
              <a:t>Сложение смешанных дробей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484313"/>
            <a:ext cx="4171950" cy="504031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</a:rPr>
              <a:t>I</a:t>
            </a:r>
            <a:r>
              <a:rPr lang="ru-RU" sz="2000" b="1">
                <a:solidFill>
                  <a:srgbClr val="FF0000"/>
                </a:solidFill>
              </a:rPr>
              <a:t> способ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1.Представить каждую смешанную дробь в виде суммы целой и дробной частей.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2.Отдельно сложить целые части.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3.Отдельно сложить дробные части.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4.Записать сумму в виде смешанной дроби</a:t>
            </a:r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2725"/>
            <a:ext cx="4244975" cy="4754563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</a:rPr>
              <a:t>II</a:t>
            </a:r>
            <a:r>
              <a:rPr lang="ru-RU" sz="2000" b="1">
                <a:solidFill>
                  <a:srgbClr val="FF0000"/>
                </a:solidFill>
              </a:rPr>
              <a:t> способ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1.Представить каждую смешанную дробь в виде неправильной.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2.Применить правило сложения обыкновен-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ных дробей.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3.В полученной сумме выделить целую часть.</a:t>
            </a:r>
          </a:p>
        </p:txBody>
      </p:sp>
      <p:sp>
        <p:nvSpPr>
          <p:cNvPr id="17101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1015" name="Picture 7" descr="plane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5876925"/>
            <a:ext cx="1296987" cy="84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038600" cy="27352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>
                <a:solidFill>
                  <a:schemeClr val="folHlink"/>
                </a:solidFill>
              </a:rPr>
              <a:t>Представьте в виде</a:t>
            </a:r>
          </a:p>
          <a:p>
            <a:pPr algn="ctr">
              <a:buFont typeface="Wingdings" pitchFamily="2" charset="2"/>
              <a:buNone/>
            </a:pPr>
            <a:r>
              <a:rPr lang="ru-RU" sz="2400">
                <a:solidFill>
                  <a:schemeClr val="folHlink"/>
                </a:solidFill>
              </a:rPr>
              <a:t> неправильной дроби:</a:t>
            </a:r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3"/>
            <a:ext cx="4038600" cy="28082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solidFill>
                  <a:schemeClr val="folHlink"/>
                </a:solidFill>
              </a:rPr>
              <a:t>Выделите целую часть из неправильной дроби: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971550" y="12684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2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2987675" y="12684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5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4787900" y="141287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17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323850" y="141287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5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6" name="Rectangle 10"/>
          <p:cNvSpPr>
            <a:spLocks noChangeArrowheads="1"/>
          </p:cNvSpPr>
          <p:nvPr/>
        </p:nvSpPr>
        <p:spPr bwMode="auto">
          <a:xfrm>
            <a:off x="2411413" y="1412875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5400" b="1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n-US" sz="5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7" name="Rectangle 11"/>
          <p:cNvSpPr>
            <a:spLocks noChangeArrowheads="1"/>
          </p:cNvSpPr>
          <p:nvPr/>
        </p:nvSpPr>
        <p:spPr bwMode="auto">
          <a:xfrm>
            <a:off x="6011863" y="14049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17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8" name="Rectangle 12"/>
          <p:cNvSpPr>
            <a:spLocks noChangeArrowheads="1"/>
          </p:cNvSpPr>
          <p:nvPr/>
        </p:nvSpPr>
        <p:spPr bwMode="auto">
          <a:xfrm>
            <a:off x="7164388" y="14049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23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468313" y="3933825"/>
            <a:ext cx="82073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ru-RU" sz="3600"/>
              <a:t>В ящике  было 5  кг яблок, а в корзине – на 1   кг больше. Сколько килограммов яблок было в корзине?</a:t>
            </a:r>
          </a:p>
        </p:txBody>
      </p:sp>
      <p:graphicFrame>
        <p:nvGraphicFramePr>
          <p:cNvPr id="173077" name="Group 21"/>
          <p:cNvGraphicFramePr>
            <a:graphicFrameLocks noGrp="1"/>
          </p:cNvGraphicFramePr>
          <p:nvPr/>
        </p:nvGraphicFramePr>
        <p:xfrm>
          <a:off x="4643438" y="333375"/>
          <a:ext cx="4105275" cy="2881313"/>
        </p:xfrm>
        <a:graphic>
          <a:graphicData uri="http://schemas.openxmlformats.org/drawingml/2006/table">
            <a:tbl>
              <a:tblPr/>
              <a:tblGrid>
                <a:gridCol w="4105275"/>
              </a:tblGrid>
              <a:tr h="288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3084" name="Group 28"/>
          <p:cNvGraphicFramePr>
            <a:graphicFrameLocks noGrp="1"/>
          </p:cNvGraphicFramePr>
          <p:nvPr/>
        </p:nvGraphicFramePr>
        <p:xfrm>
          <a:off x="323850" y="331788"/>
          <a:ext cx="4105275" cy="2881313"/>
        </p:xfrm>
        <a:graphic>
          <a:graphicData uri="http://schemas.openxmlformats.org/drawingml/2006/table">
            <a:tbl>
              <a:tblPr/>
              <a:tblGrid>
                <a:gridCol w="4105275"/>
              </a:tblGrid>
              <a:tr h="288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3085" name="Text Box 29"/>
          <p:cNvSpPr txBox="1">
            <a:spLocks noChangeArrowheads="1"/>
          </p:cNvSpPr>
          <p:nvPr/>
        </p:nvSpPr>
        <p:spPr bwMode="auto">
          <a:xfrm>
            <a:off x="4716463" y="4079875"/>
            <a:ext cx="6492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/>
              <a:t>7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17</a:t>
            </a:r>
          </a:p>
        </p:txBody>
      </p:sp>
      <p:sp>
        <p:nvSpPr>
          <p:cNvPr id="173086" name="Text Box 30"/>
          <p:cNvSpPr txBox="1">
            <a:spLocks noChangeArrowheads="1"/>
          </p:cNvSpPr>
          <p:nvPr/>
        </p:nvSpPr>
        <p:spPr bwMode="auto">
          <a:xfrm>
            <a:off x="3706813" y="4872038"/>
            <a:ext cx="6492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/>
              <a:t>3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17</a:t>
            </a:r>
          </a:p>
        </p:txBody>
      </p:sp>
      <p:graphicFrame>
        <p:nvGraphicFramePr>
          <p:cNvPr id="173093" name="Group 37"/>
          <p:cNvGraphicFramePr>
            <a:graphicFrameLocks noGrp="1"/>
          </p:cNvGraphicFramePr>
          <p:nvPr/>
        </p:nvGraphicFramePr>
        <p:xfrm>
          <a:off x="323850" y="3933825"/>
          <a:ext cx="8424863" cy="2663825"/>
        </p:xfrm>
        <a:graphic>
          <a:graphicData uri="http://schemas.openxmlformats.org/drawingml/2006/table">
            <a:tbl>
              <a:tblPr/>
              <a:tblGrid>
                <a:gridCol w="8424863"/>
              </a:tblGrid>
              <a:tr h="266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3094" name="Text Box 38"/>
          <p:cNvSpPr txBox="1">
            <a:spLocks noChangeArrowheads="1"/>
          </p:cNvSpPr>
          <p:nvPr/>
        </p:nvSpPr>
        <p:spPr bwMode="auto">
          <a:xfrm>
            <a:off x="1042988" y="3357563"/>
            <a:ext cx="6769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Решите задачу:</a:t>
            </a:r>
          </a:p>
        </p:txBody>
      </p:sp>
      <p:sp>
        <p:nvSpPr>
          <p:cNvPr id="173095" name="AutoShape 3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1225" y="6310313"/>
            <a:ext cx="504825" cy="431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7" name="WordArt 13"/>
          <p:cNvSpPr>
            <a:spLocks noChangeArrowheads="1" noChangeShapeType="1" noTextEdit="1"/>
          </p:cNvSpPr>
          <p:nvPr/>
        </p:nvSpPr>
        <p:spPr bwMode="auto">
          <a:xfrm>
            <a:off x="827088" y="836613"/>
            <a:ext cx="7705725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934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Impact"/>
              </a:rPr>
              <a:t>« Попасть в дроби » 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4787900" y="4797425"/>
            <a:ext cx="410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Немецкая поговорка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21" name="Rectangle 17"/>
          <p:cNvSpPr>
            <a:spLocks noChangeArrowheads="1"/>
          </p:cNvSpPr>
          <p:nvPr/>
        </p:nvSpPr>
        <p:spPr bwMode="auto">
          <a:xfrm>
            <a:off x="323850" y="2636838"/>
            <a:ext cx="8569325" cy="3744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00013"/>
            <a:ext cx="8229600" cy="1371601"/>
          </a:xfrm>
        </p:spPr>
        <p:txBody>
          <a:bodyPr/>
          <a:lstStyle/>
          <a:p>
            <a:r>
              <a:rPr lang="ru-RU"/>
              <a:t>Вычитание дробей</a:t>
            </a: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1187450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2698750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4140200" y="1117600"/>
            <a:ext cx="14398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8-1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6372225" y="112553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solidFill>
                  <a:srgbClr val="66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4000" b="1">
              <a:solidFill>
                <a:srgbClr val="66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3563938" y="134143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=</a:t>
            </a:r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2197100" y="1341438"/>
            <a:ext cx="503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-</a:t>
            </a:r>
          </a:p>
        </p:txBody>
      </p:sp>
      <p:sp>
        <p:nvSpPr>
          <p:cNvPr id="175113" name="Text Box 9"/>
          <p:cNvSpPr txBox="1">
            <a:spLocks noChangeArrowheads="1"/>
          </p:cNvSpPr>
          <p:nvPr/>
        </p:nvSpPr>
        <p:spPr bwMode="auto">
          <a:xfrm>
            <a:off x="5653088" y="134143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FFCC"/>
                </a:solidFill>
              </a:rPr>
              <a:t>=</a:t>
            </a:r>
          </a:p>
        </p:txBody>
      </p:sp>
      <p:sp>
        <p:nvSpPr>
          <p:cNvPr id="175114" name="Text Box 10"/>
          <p:cNvSpPr txBox="1">
            <a:spLocks noChangeArrowheads="1"/>
          </p:cNvSpPr>
          <p:nvPr/>
        </p:nvSpPr>
        <p:spPr bwMode="auto">
          <a:xfrm>
            <a:off x="539750" y="2781300"/>
            <a:ext cx="8280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>
                <a:solidFill>
                  <a:schemeClr val="bg2"/>
                </a:solidFill>
              </a:rPr>
              <a:t>Чтобы найти разность дробей с одинаковыми знаменателями, надо из числителя первой дроби вычесть числитель второй, а знаменатель оставить прежним.</a:t>
            </a:r>
          </a:p>
        </p:txBody>
      </p:sp>
      <p:sp>
        <p:nvSpPr>
          <p:cNvPr id="175115" name="Rectangle 11"/>
          <p:cNvSpPr>
            <a:spLocks noChangeArrowheads="1"/>
          </p:cNvSpPr>
          <p:nvPr/>
        </p:nvSpPr>
        <p:spPr bwMode="auto">
          <a:xfrm>
            <a:off x="2627313" y="4941888"/>
            <a:ext cx="7921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75116" name="Rectangle 12"/>
          <p:cNvSpPr>
            <a:spLocks noChangeArrowheads="1"/>
          </p:cNvSpPr>
          <p:nvPr/>
        </p:nvSpPr>
        <p:spPr bwMode="auto">
          <a:xfrm>
            <a:off x="4356100" y="4941888"/>
            <a:ext cx="7921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75117" name="Rectangle 13"/>
          <p:cNvSpPr>
            <a:spLocks noChangeArrowheads="1"/>
          </p:cNvSpPr>
          <p:nvPr/>
        </p:nvSpPr>
        <p:spPr bwMode="auto">
          <a:xfrm>
            <a:off x="5795963" y="4941888"/>
            <a:ext cx="16557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а-</a:t>
            </a:r>
            <a:r>
              <a:rPr lang="en-US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3563938" y="515778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5364163" y="5157788"/>
            <a:ext cx="503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175120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1" name="Oval 21"/>
          <p:cNvSpPr>
            <a:spLocks noChangeArrowheads="1"/>
          </p:cNvSpPr>
          <p:nvPr/>
        </p:nvSpPr>
        <p:spPr bwMode="auto">
          <a:xfrm>
            <a:off x="5076825" y="3860800"/>
            <a:ext cx="2519363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00" name="Oval 20"/>
          <p:cNvSpPr>
            <a:spLocks noChangeArrowheads="1"/>
          </p:cNvSpPr>
          <p:nvPr/>
        </p:nvSpPr>
        <p:spPr bwMode="auto">
          <a:xfrm>
            <a:off x="5003800" y="1412875"/>
            <a:ext cx="2519363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099" name="Oval 19"/>
          <p:cNvSpPr>
            <a:spLocks noChangeArrowheads="1"/>
          </p:cNvSpPr>
          <p:nvPr/>
        </p:nvSpPr>
        <p:spPr bwMode="auto">
          <a:xfrm>
            <a:off x="611188" y="3860800"/>
            <a:ext cx="2519362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098" name="Oval 18"/>
          <p:cNvSpPr>
            <a:spLocks noChangeArrowheads="1"/>
          </p:cNvSpPr>
          <p:nvPr/>
        </p:nvSpPr>
        <p:spPr bwMode="auto">
          <a:xfrm>
            <a:off x="539750" y="1412875"/>
            <a:ext cx="2519363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r>
              <a:rPr lang="ru-RU" sz="4000">
                <a:solidFill>
                  <a:schemeClr val="folHlink"/>
                </a:solidFill>
              </a:rPr>
              <a:t>Найдите разность: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755650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9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1908175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7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6372225" y="17002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6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7" name="Rectangle 7"/>
          <p:cNvSpPr>
            <a:spLocks noChangeArrowheads="1"/>
          </p:cNvSpPr>
          <p:nvPr/>
        </p:nvSpPr>
        <p:spPr bwMode="auto">
          <a:xfrm>
            <a:off x="5292725" y="1916113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2124075" y="4292600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1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684213" y="4502150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90" name="Rectangle 10"/>
          <p:cNvSpPr>
            <a:spLocks noChangeArrowheads="1"/>
          </p:cNvSpPr>
          <p:nvPr/>
        </p:nvSpPr>
        <p:spPr bwMode="auto">
          <a:xfrm>
            <a:off x="1692275" y="4502150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91" name="Rectangle 11"/>
          <p:cNvSpPr>
            <a:spLocks noChangeArrowheads="1"/>
          </p:cNvSpPr>
          <p:nvPr/>
        </p:nvSpPr>
        <p:spPr bwMode="auto">
          <a:xfrm>
            <a:off x="5292725" y="4508500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endParaRPr lang="en-US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92" name="Rectangle 12"/>
          <p:cNvSpPr>
            <a:spLocks noChangeArrowheads="1"/>
          </p:cNvSpPr>
          <p:nvPr/>
        </p:nvSpPr>
        <p:spPr bwMode="auto">
          <a:xfrm>
            <a:off x="6372225" y="4357688"/>
            <a:ext cx="9366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3  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1403350" y="44370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/>
              <a:t>-</a:t>
            </a:r>
          </a:p>
        </p:txBody>
      </p:sp>
      <p:sp>
        <p:nvSpPr>
          <p:cNvPr id="174094" name="Text Box 14"/>
          <p:cNvSpPr txBox="1">
            <a:spLocks noChangeArrowheads="1"/>
          </p:cNvSpPr>
          <p:nvPr/>
        </p:nvSpPr>
        <p:spPr bwMode="auto">
          <a:xfrm>
            <a:off x="1619250" y="1773238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/>
              <a:t>-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6084888" y="44370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/>
              <a:t>-</a:t>
            </a:r>
          </a:p>
        </p:txBody>
      </p:sp>
      <p:sp>
        <p:nvSpPr>
          <p:cNvPr id="174096" name="Text Box 16"/>
          <p:cNvSpPr txBox="1">
            <a:spLocks noChangeArrowheads="1"/>
          </p:cNvSpPr>
          <p:nvPr/>
        </p:nvSpPr>
        <p:spPr bwMode="auto">
          <a:xfrm>
            <a:off x="6011863" y="184467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/>
              <a:t>-</a:t>
            </a:r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3706813" y="2924175"/>
            <a:ext cx="93662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800"/>
              <a:t>?</a:t>
            </a:r>
          </a:p>
        </p:txBody>
      </p:sp>
      <p:sp>
        <p:nvSpPr>
          <p:cNvPr id="174103" name="Line 23"/>
          <p:cNvSpPr>
            <a:spLocks noChangeShapeType="1"/>
          </p:cNvSpPr>
          <p:nvPr/>
        </p:nvSpPr>
        <p:spPr bwMode="auto">
          <a:xfrm flipV="1">
            <a:off x="4427538" y="2997200"/>
            <a:ext cx="4318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04" name="Line 24"/>
          <p:cNvSpPr>
            <a:spLocks noChangeShapeType="1"/>
          </p:cNvSpPr>
          <p:nvPr/>
        </p:nvSpPr>
        <p:spPr bwMode="auto">
          <a:xfrm flipH="1" flipV="1">
            <a:off x="3203575" y="3141663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05" name="Line 25"/>
          <p:cNvSpPr>
            <a:spLocks noChangeShapeType="1"/>
          </p:cNvSpPr>
          <p:nvPr/>
        </p:nvSpPr>
        <p:spPr bwMode="auto">
          <a:xfrm flipH="1">
            <a:off x="3348038" y="4221163"/>
            <a:ext cx="5762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06" name="Line 26"/>
          <p:cNvSpPr>
            <a:spLocks noChangeShapeType="1"/>
          </p:cNvSpPr>
          <p:nvPr/>
        </p:nvSpPr>
        <p:spPr bwMode="auto">
          <a:xfrm>
            <a:off x="4140200" y="4221163"/>
            <a:ext cx="5762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5" y="1821873"/>
            <a:ext cx="8229600" cy="1371600"/>
          </a:xfrm>
        </p:spPr>
        <p:txBody>
          <a:bodyPr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САМОСТОЯТЕЛЬНАЯ РАБОТА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ttp://6gdz.ru/images/matemat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366656"/>
            <a:ext cx="3540228" cy="2613869"/>
          </a:xfrm>
          <a:prstGeom prst="rect">
            <a:avLst/>
          </a:prstGeom>
          <a:noFill/>
        </p:spPr>
      </p:pic>
      <p:pic>
        <p:nvPicPr>
          <p:cNvPr id="1028" name="Picture 4" descr="https://encrypted-tbn0.gstatic.com/images?q=tbn:ANd9GcRhJ9EsCG0YaPdMEGFout92qr4m2lw0L18CWdxZLStFhvFq3A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3357" y="4630448"/>
            <a:ext cx="2257425" cy="2028826"/>
          </a:xfrm>
          <a:prstGeom prst="rect">
            <a:avLst/>
          </a:prstGeom>
          <a:noFill/>
        </p:spPr>
      </p:pic>
      <p:pic>
        <p:nvPicPr>
          <p:cNvPr id="1030" name="Picture 6" descr="http://axmama.ru/wp-content/uploads/2014/08/Obuchenie-detej-matemati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557" y="266701"/>
            <a:ext cx="1742498" cy="1454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8238"/>
            <a:ext cx="8229600" cy="1371600"/>
          </a:xfrm>
        </p:spPr>
        <p:txBody>
          <a:bodyPr/>
          <a:lstStyle/>
          <a:p>
            <a:r>
              <a:rPr lang="ru-RU" sz="8000" b="1" i="1" dirty="0" smtClean="0">
                <a:latin typeface="Monotype Corsiva" pitchFamily="66" charset="0"/>
              </a:rPr>
              <a:t>Решим примеры</a:t>
            </a:r>
            <a:endParaRPr lang="ru-RU" sz="8000" b="1" i="1" dirty="0">
              <a:latin typeface="Monotype Corsiva" pitchFamily="66" charset="0"/>
            </a:endParaRPr>
          </a:p>
        </p:txBody>
      </p:sp>
      <p:pic>
        <p:nvPicPr>
          <p:cNvPr id="35842" name="Picture 2" descr="http://skladreferatov.ru/img/shkola-neznay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684" y="3386426"/>
            <a:ext cx="3209925" cy="3200401"/>
          </a:xfrm>
          <a:prstGeom prst="rect">
            <a:avLst/>
          </a:prstGeom>
          <a:noFill/>
        </p:spPr>
      </p:pic>
      <p:pic>
        <p:nvPicPr>
          <p:cNvPr id="35844" name="Picture 4" descr="http://mihailovoschool.ucoz.ru/Image2/PoManevati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2944" y="228600"/>
            <a:ext cx="4067753" cy="2259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Домашнее задание</a:t>
            </a:r>
            <a:endParaRPr lang="ru-RU" sz="8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235" y="1981200"/>
            <a:ext cx="8562109" cy="411480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задачу с дробями, написать на листочке, подписать и сдать с решением.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1" name="Picture 3" descr="C:\Documents and Settings\Admin\Рабочий стол\polovinnaya-no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6451" y="3574473"/>
            <a:ext cx="3063585" cy="3063585"/>
          </a:xfrm>
          <a:prstGeom prst="rect">
            <a:avLst/>
          </a:prstGeom>
          <a:noFill/>
        </p:spPr>
      </p:pic>
      <p:pic>
        <p:nvPicPr>
          <p:cNvPr id="186372" name="Picture 4" descr="C:\Documents and Settings\Admin\Рабочий стол\0003-003-Do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656" y="193964"/>
            <a:ext cx="3084946" cy="2313709"/>
          </a:xfrm>
          <a:prstGeom prst="rect">
            <a:avLst/>
          </a:prstGeom>
          <a:noFill/>
        </p:spPr>
      </p:pic>
      <p:pic>
        <p:nvPicPr>
          <p:cNvPr id="186370" name="Picture 2" descr="C:\Documents and Settings\Admin\Рабочий стол\311156_10151252864242128_665197422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5335" y="1646796"/>
            <a:ext cx="3997756" cy="2648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 descr="C:\Documents and Settings\Admin\Рабочий стол\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945" y="207818"/>
            <a:ext cx="8575964" cy="6431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 descr="C:\Documents and Settings\Admin\Рабочий стол\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526" y="207818"/>
            <a:ext cx="8603673" cy="6452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2325" y="144463"/>
            <a:ext cx="4332288" cy="6524625"/>
          </a:xfrm>
          <a:prstGeom prst="rect">
            <a:avLst/>
          </a:prstGeom>
          <a:noFill/>
        </p:spPr>
      </p:pic>
      <p:pic>
        <p:nvPicPr>
          <p:cNvPr id="181253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4463"/>
            <a:ext cx="3819525" cy="652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Picture 3" descr="C:\Documents and Settings\Admin\Рабочий стол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9" y="571499"/>
            <a:ext cx="7938655" cy="5953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3492500" y="2205038"/>
            <a:ext cx="2305050" cy="2017712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66"/>
                </a:solidFill>
              </a:rPr>
              <a:t>Обыкновенные</a:t>
            </a:r>
          </a:p>
          <a:p>
            <a:pPr algn="ctr"/>
            <a:r>
              <a:rPr lang="ru-RU" b="1">
                <a:solidFill>
                  <a:srgbClr val="000066"/>
                </a:solidFill>
              </a:rPr>
              <a:t>дроби</a:t>
            </a:r>
          </a:p>
        </p:txBody>
      </p:sp>
      <p:sp>
        <p:nvSpPr>
          <p:cNvPr id="66568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492500" y="187325"/>
            <a:ext cx="2305050" cy="2017713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Понятие дроби</a:t>
            </a:r>
          </a:p>
          <a:p>
            <a:pPr algn="ctr"/>
            <a:r>
              <a:rPr lang="ru-RU">
                <a:hlinkClick r:id="rId2" action="ppaction://hlinksldjump"/>
              </a:rPr>
              <a:t>Виды дробей</a:t>
            </a:r>
            <a:endParaRPr lang="ru-RU"/>
          </a:p>
        </p:txBody>
      </p:sp>
      <p:sp>
        <p:nvSpPr>
          <p:cNvPr id="66569" name="AutoShape 9"/>
          <p:cNvSpPr>
            <a:spLocks noChangeArrowheads="1"/>
          </p:cNvSpPr>
          <p:nvPr/>
        </p:nvSpPr>
        <p:spPr bwMode="auto">
          <a:xfrm>
            <a:off x="5219700" y="1196975"/>
            <a:ext cx="2305050" cy="2017713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Основное свойство</a:t>
            </a:r>
          </a:p>
          <a:p>
            <a:pPr algn="ctr"/>
            <a:r>
              <a:rPr lang="ru-RU">
                <a:hlinkClick r:id="rId3" action="ppaction://hlinksldjump"/>
              </a:rPr>
              <a:t>дроби</a:t>
            </a:r>
            <a:endParaRPr lang="ru-RU"/>
          </a:p>
        </p:txBody>
      </p:sp>
      <p:sp>
        <p:nvSpPr>
          <p:cNvPr id="66570" name="AutoShape 10"/>
          <p:cNvSpPr>
            <a:spLocks noChangeArrowheads="1"/>
          </p:cNvSpPr>
          <p:nvPr/>
        </p:nvSpPr>
        <p:spPr bwMode="auto">
          <a:xfrm>
            <a:off x="5219700" y="3213100"/>
            <a:ext cx="2305050" cy="2017713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4" action="ppaction://hlinksldjump"/>
              </a:rPr>
              <a:t>Сравнение дробей</a:t>
            </a:r>
            <a:endParaRPr lang="ru-RU"/>
          </a:p>
        </p:txBody>
      </p:sp>
      <p:sp>
        <p:nvSpPr>
          <p:cNvPr id="66572" name="AutoShape 12"/>
          <p:cNvSpPr>
            <a:spLocks noChangeArrowheads="1"/>
          </p:cNvSpPr>
          <p:nvPr/>
        </p:nvSpPr>
        <p:spPr bwMode="auto">
          <a:xfrm>
            <a:off x="1763713" y="1196975"/>
            <a:ext cx="2305050" cy="2017713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5" action="ppaction://hlinksldjump"/>
              </a:rPr>
              <a:t>Вычитание</a:t>
            </a:r>
          </a:p>
          <a:p>
            <a:pPr algn="ctr"/>
            <a:r>
              <a:rPr lang="ru-RU">
                <a:hlinkClick r:id="rId5" action="ppaction://hlinksldjump"/>
              </a:rPr>
              <a:t>дробей</a:t>
            </a:r>
            <a:endParaRPr lang="ru-RU"/>
          </a:p>
        </p:txBody>
      </p:sp>
      <p:sp>
        <p:nvSpPr>
          <p:cNvPr id="66573" name="AutoShape 1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63713" y="3213100"/>
            <a:ext cx="2305050" cy="2017713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6" action="ppaction://hlinksldjump"/>
              </a:rPr>
              <a:t>Сложение </a:t>
            </a:r>
          </a:p>
          <a:p>
            <a:pPr algn="ctr"/>
            <a:r>
              <a:rPr lang="ru-RU">
                <a:hlinkClick r:id="rId6" action="ppaction://hlinksldjump"/>
              </a:rPr>
              <a:t>смешанных</a:t>
            </a:r>
          </a:p>
          <a:p>
            <a:pPr algn="ctr"/>
            <a:r>
              <a:rPr lang="ru-RU">
                <a:hlinkClick r:id="rId6" action="ppaction://hlinksldjump"/>
              </a:rPr>
              <a:t>дробей</a:t>
            </a:r>
            <a:endParaRPr lang="ru-RU"/>
          </a:p>
        </p:txBody>
      </p:sp>
      <p:sp>
        <p:nvSpPr>
          <p:cNvPr id="66574" name="AutoShape 14"/>
          <p:cNvSpPr>
            <a:spLocks noChangeArrowheads="1"/>
          </p:cNvSpPr>
          <p:nvPr/>
        </p:nvSpPr>
        <p:spPr bwMode="auto">
          <a:xfrm>
            <a:off x="34925" y="2205038"/>
            <a:ext cx="2305050" cy="2017712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Деление</a:t>
            </a:r>
          </a:p>
          <a:p>
            <a:pPr algn="ctr"/>
            <a:r>
              <a:rPr lang="ru-RU"/>
              <a:t>дробей</a:t>
            </a:r>
          </a:p>
        </p:txBody>
      </p:sp>
      <p:sp>
        <p:nvSpPr>
          <p:cNvPr id="66575" name="AutoShape 15"/>
          <p:cNvSpPr>
            <a:spLocks noChangeArrowheads="1"/>
          </p:cNvSpPr>
          <p:nvPr/>
        </p:nvSpPr>
        <p:spPr bwMode="auto">
          <a:xfrm>
            <a:off x="34925" y="188913"/>
            <a:ext cx="2305050" cy="2017712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Умножение</a:t>
            </a:r>
          </a:p>
          <a:p>
            <a:pPr algn="ctr"/>
            <a:r>
              <a:rPr lang="ru-RU"/>
              <a:t>дробей</a:t>
            </a:r>
          </a:p>
        </p:txBody>
      </p:sp>
      <p:sp>
        <p:nvSpPr>
          <p:cNvPr id="66576" name="AutoShape 16"/>
          <p:cNvSpPr>
            <a:spLocks noChangeArrowheads="1"/>
          </p:cNvSpPr>
          <p:nvPr/>
        </p:nvSpPr>
        <p:spPr bwMode="auto">
          <a:xfrm>
            <a:off x="3490913" y="4221163"/>
            <a:ext cx="2305050" cy="2017712"/>
          </a:xfrm>
          <a:prstGeom prst="hexagon">
            <a:avLst>
              <a:gd name="adj" fmla="val 29507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7" action="ppaction://hlinksldjump"/>
              </a:rPr>
              <a:t>Сложение дробей</a:t>
            </a:r>
            <a:endParaRPr lang="ru-RU"/>
          </a:p>
        </p:txBody>
      </p:sp>
      <p:pic>
        <p:nvPicPr>
          <p:cNvPr id="66578" name="Picture 18" descr="planet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92950" y="5235575"/>
            <a:ext cx="1763713" cy="1146175"/>
          </a:xfrm>
          <a:prstGeom prst="rect">
            <a:avLst/>
          </a:prstGeom>
          <a:noFill/>
        </p:spPr>
      </p:pic>
      <p:sp>
        <p:nvSpPr>
          <p:cNvPr id="66579" name="Text Box 19"/>
          <p:cNvSpPr txBox="1">
            <a:spLocks noChangeArrowheads="1"/>
          </p:cNvSpPr>
          <p:nvPr/>
        </p:nvSpPr>
        <p:spPr bwMode="auto">
          <a:xfrm>
            <a:off x="684213" y="1196975"/>
            <a:ext cx="79216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900"/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665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6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8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200"/>
                            </p:stCondLst>
                            <p:childTnLst>
                              <p:par>
                                <p:cTn id="7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6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nimBg="1"/>
      <p:bldP spid="66568" grpId="0" animBg="1"/>
      <p:bldP spid="66569" grpId="0" animBg="1"/>
      <p:bldP spid="66570" grpId="0" animBg="1"/>
      <p:bldP spid="66572" grpId="0" animBg="1"/>
      <p:bldP spid="66573" grpId="0" animBg="1"/>
      <p:bldP spid="66574" grpId="0" animBg="1"/>
      <p:bldP spid="66575" grpId="0" animBg="1"/>
      <p:bldP spid="66576" grpId="0" animBg="1"/>
      <p:bldP spid="665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r>
              <a:rPr lang="ru-RU"/>
              <a:t>Понятие дроби. Виды дробей.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Каждый может за версту </a:t>
            </a:r>
          </a:p>
          <a:p>
            <a:pPr>
              <a:buFont typeface="Wingdings" pitchFamily="2" charset="2"/>
              <a:buNone/>
            </a:pPr>
            <a:r>
              <a:rPr lang="ru-RU"/>
              <a:t>Видеть дробную черту.</a:t>
            </a:r>
          </a:p>
          <a:p>
            <a:pPr>
              <a:buFont typeface="Wingdings" pitchFamily="2" charset="2"/>
              <a:buNone/>
            </a:pPr>
            <a:r>
              <a:rPr lang="ru-RU"/>
              <a:t>Над чертой – </a:t>
            </a:r>
            <a:r>
              <a:rPr lang="ru-RU" b="1"/>
              <a:t>числитель</a:t>
            </a:r>
            <a:r>
              <a:rPr lang="ru-RU"/>
              <a:t>, знайте.</a:t>
            </a:r>
          </a:p>
          <a:p>
            <a:pPr>
              <a:buFont typeface="Wingdings" pitchFamily="2" charset="2"/>
              <a:buNone/>
            </a:pPr>
            <a:r>
              <a:rPr lang="ru-RU"/>
              <a:t>Под чертою – </a:t>
            </a:r>
            <a:r>
              <a:rPr lang="ru-RU" b="1"/>
              <a:t>знаменатель</a:t>
            </a:r>
            <a:r>
              <a:rPr lang="ru-RU"/>
              <a:t>.</a:t>
            </a:r>
          </a:p>
          <a:p>
            <a:pPr>
              <a:buFont typeface="Wingdings" pitchFamily="2" charset="2"/>
              <a:buNone/>
            </a:pPr>
            <a:r>
              <a:rPr lang="ru-RU"/>
              <a:t>Дробь такую непременно</a:t>
            </a:r>
          </a:p>
          <a:p>
            <a:pPr>
              <a:buFont typeface="Wingdings" pitchFamily="2" charset="2"/>
              <a:buNone/>
            </a:pPr>
            <a:r>
              <a:rPr lang="ru-RU"/>
              <a:t>Надо звать … </a:t>
            </a:r>
          </a:p>
        </p:txBody>
      </p:sp>
      <p:sp>
        <p:nvSpPr>
          <p:cNvPr id="16179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6092825"/>
            <a:ext cx="504825" cy="431800"/>
          </a:xfrm>
          <a:prstGeom prst="actionButtonHelp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1800" name="Picture 8" descr="ма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716338"/>
            <a:ext cx="3311525" cy="296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706</TotalTime>
  <Words>518</Words>
  <Application>Microsoft Office PowerPoint</Application>
  <PresentationFormat>Экран (4:3)</PresentationFormat>
  <Paragraphs>246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Текстура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Понятие дроби. Виды дробей.</vt:lpstr>
      <vt:lpstr>Какое число лишнее? </vt:lpstr>
      <vt:lpstr>Основное свойство дроби</vt:lpstr>
      <vt:lpstr>Сократить дробь:</vt:lpstr>
      <vt:lpstr>Сравнение дробей</vt:lpstr>
      <vt:lpstr>Сравните дроби</vt:lpstr>
      <vt:lpstr>Слайд 15</vt:lpstr>
      <vt:lpstr>Сложение дробей</vt:lpstr>
      <vt:lpstr>Найдите неизвестное число</vt:lpstr>
      <vt:lpstr>Сложение смешанных дробей</vt:lpstr>
      <vt:lpstr>Слайд 19</vt:lpstr>
      <vt:lpstr>Вычитание дробей</vt:lpstr>
      <vt:lpstr>Найдите разность:</vt:lpstr>
      <vt:lpstr>САМОСТОЯТЕЛЬНАЯ РАБОТА</vt:lpstr>
      <vt:lpstr>Решим примеры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24</cp:revision>
  <dcterms:created xsi:type="dcterms:W3CDTF">2006-03-11T17:12:20Z</dcterms:created>
  <dcterms:modified xsi:type="dcterms:W3CDTF">2015-02-02T16:32:50Z</dcterms:modified>
</cp:coreProperties>
</file>