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0" r:id="rId10"/>
    <p:sldId id="281" r:id="rId11"/>
    <p:sldId id="282" r:id="rId12"/>
    <p:sldId id="283" r:id="rId13"/>
    <p:sldId id="28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857232"/>
            <a:ext cx="67151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«</a:t>
            </a:r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Рисование песком </a:t>
            </a:r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-</a:t>
            </a:r>
          </a:p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как </a:t>
            </a:r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способ развития зрительного восприятия у дошкольников </a:t>
            </a:r>
            <a:endParaRPr lang="ru-RU" sz="2800" b="1" i="1" dirty="0" smtClean="0">
              <a:solidFill>
                <a:srgbClr val="0000FF"/>
              </a:solidFill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с </a:t>
            </a:r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нарушением зрения»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714744" y="3786190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Bookman Old Style" pitchFamily="18" charset="0"/>
              </a:rPr>
              <a:t>Подготовила: </a:t>
            </a:r>
          </a:p>
          <a:p>
            <a:pPr algn="r"/>
            <a:r>
              <a:rPr lang="ru-RU" i="1" dirty="0" smtClean="0">
                <a:latin typeface="Bookman Old Style" pitchFamily="18" charset="0"/>
              </a:rPr>
              <a:t>учитель-дефектолог </a:t>
            </a:r>
          </a:p>
          <a:p>
            <a:pPr algn="r"/>
            <a:r>
              <a:rPr lang="ru-RU" i="1" dirty="0" smtClean="0">
                <a:latin typeface="Bookman Old Style" pitchFamily="18" charset="0"/>
              </a:rPr>
              <a:t>МАДОУ «Колокольчик»</a:t>
            </a:r>
          </a:p>
          <a:p>
            <a:pPr algn="r"/>
            <a:r>
              <a:rPr lang="ru-RU" i="1" dirty="0" smtClean="0">
                <a:latin typeface="Bookman Old Style" pitchFamily="18" charset="0"/>
              </a:rPr>
              <a:t>Уфимцева А.Н.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614364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Bookman Old Style" pitchFamily="18" charset="0"/>
              </a:rPr>
              <a:t>Когалым</a:t>
            </a:r>
            <a:r>
              <a:rPr lang="ru-RU" i="1" dirty="0" smtClean="0">
                <a:latin typeface="Bookman Old Style" pitchFamily="18" charset="0"/>
              </a:rPr>
              <a:t>, 2016 г.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392909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Реализация основных мероприятий: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-занятия с детьми, индивидуальные и подгрупповые;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 итоговые совместные занятия с родителями : «Педагог-ребенок-родитель», «Родитель-ребенок»;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 мастер-классы для педагогов ДОУ « Возможности использование рисования песком в работе с детьми с нарушением зрения»;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 мастер-классы для педагогов города </a:t>
            </a:r>
            <a:r>
              <a:rPr lang="ru-RU" sz="2000" i="1" dirty="0" err="1" smtClean="0">
                <a:latin typeface="Bookman Old Style" pitchFamily="18" charset="0"/>
              </a:rPr>
              <a:t>К</a:t>
            </a:r>
            <a:r>
              <a:rPr lang="ru-RU" sz="2000" i="1" dirty="0" err="1" smtClean="0">
                <a:latin typeface="Bookman Old Style" pitchFamily="18" charset="0"/>
              </a:rPr>
              <a:t>огалыма</a:t>
            </a:r>
            <a:r>
              <a:rPr lang="ru-RU" sz="2000" i="1" dirty="0" smtClean="0">
                <a:latin typeface="Bookman Old Style" pitchFamily="18" charset="0"/>
              </a:rPr>
              <a:t>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 оформление стендов «Рисуем песком», альбомов «Наши песочные шедевры»;</a:t>
            </a:r>
            <a:br>
              <a:rPr lang="ru-RU" sz="2000" i="1" dirty="0" smtClean="0">
                <a:latin typeface="Bookman Old Style" pitchFamily="18" charset="0"/>
              </a:rPr>
            </a:b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5" name="Picture 3" descr="C:\Users\uzer\Desktop\фото с телефона\Pictures\Camera Roll\РАБОТА\WP_20150521_15_42_53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000504"/>
            <a:ext cx="4118122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Реализация основных мероприятий: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6" name="Picture 2" descr="C:\Users\uzer\Desktop\фото с телефона\Pictures\Camera Roll\РАБОТА\WP_20150423_15_41_20_Pro__high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350046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uzer\Desktop\ВСЕ ФОТО\Детский сад фото\МОЯ РАБОТА\песок\WP_20151221_09_38_23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285860"/>
            <a:ext cx="3343196" cy="2256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uzer\Desktop\WP_20150416_17_13_23_Pro__highr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928934"/>
            <a:ext cx="3724744" cy="2714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uzer\Desktop\фото с телефона\Pictures\Camera Roll\РАБОТА\WP_20151207_10_14_27_P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1142984"/>
            <a:ext cx="3286148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4429132"/>
            <a:ext cx="3295749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7" descr="C:\Users\uzer\Desktop\WP_20150116_17_29_05_Pr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3714752"/>
            <a:ext cx="3216590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Реализация основных мероприятий: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12" name="Picture 2" descr="C:\Users\uzer\Desktop\WP_20151211_09_44_35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021" y="1214422"/>
            <a:ext cx="3278210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Users\uzer\Desktop\фото с телефона\Pictures\Camera Roll\РАБОТА\WP_20151125_18_09_31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214422"/>
            <a:ext cx="3429024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4" descr="C:\Users\uzer\Desktop\фото с телефона\Pictures\Camera Roll\РАБОТА\WP_20150506_16_24_49_P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357430"/>
            <a:ext cx="3376989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3" descr="C:\Users\uzer\Desktop\фото с телефона\Pictures\Camera Roll\РАБОТА\WP_20150602_17_46_10_P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000504"/>
            <a:ext cx="3214710" cy="2134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4" descr="C:\Users\uzer\Desktop\фото с телефона\Pictures\Camera Roll\РАБОТА\WP_20150602_17_36_53_Pro__highr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4071942"/>
            <a:ext cx="362224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Список литературы: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2000" i="1" dirty="0"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500174"/>
            <a:ext cx="821537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 smtClean="0">
                <a:latin typeface="Bookman Old Style" pitchFamily="18" charset="0"/>
              </a:rPr>
              <a:t>Мариелла</a:t>
            </a:r>
            <a:r>
              <a:rPr lang="ru-RU" i="1" dirty="0" smtClean="0">
                <a:latin typeface="Bookman Old Style" pitchFamily="18" charset="0"/>
              </a:rPr>
              <a:t> </a:t>
            </a:r>
            <a:r>
              <a:rPr lang="ru-RU" i="1" dirty="0" err="1" smtClean="0">
                <a:latin typeface="Bookman Old Style" pitchFamily="18" charset="0"/>
              </a:rPr>
              <a:t>Зейц</a:t>
            </a:r>
            <a:r>
              <a:rPr lang="ru-RU" i="1" dirty="0" smtClean="0">
                <a:latin typeface="Bookman Old Style" pitchFamily="18" charset="0"/>
              </a:rPr>
              <a:t>. Пишем и рисуем на песке. Настольная песочница: (адаптированный перевод с английского) – М.ИНТ,2010 </a:t>
            </a:r>
            <a:r>
              <a:rPr lang="ru-RU" i="1" dirty="0" err="1" smtClean="0">
                <a:latin typeface="Bookman Old Style" pitchFamily="18" charset="0"/>
              </a:rPr>
              <a:t>Т.Д.Зинкевич-Евстигнеева</a:t>
            </a:r>
            <a:r>
              <a:rPr lang="ru-RU" i="1" dirty="0" smtClean="0">
                <a:latin typeface="Bookman Old Style" pitchFamily="18" charset="0"/>
              </a:rPr>
              <a:t> «Практикум по песочной терапии», СПб «Речь»,2006. </a:t>
            </a:r>
            <a:endParaRPr lang="ru-RU" i="1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Алена </a:t>
            </a:r>
            <a:r>
              <a:rPr lang="ru-RU" i="1" dirty="0" err="1" smtClean="0">
                <a:latin typeface="Bookman Old Style" pitchFamily="18" charset="0"/>
              </a:rPr>
              <a:t>Войнова</a:t>
            </a:r>
            <a:r>
              <a:rPr lang="ru-RU" i="1" dirty="0" smtClean="0">
                <a:latin typeface="Bookman Old Style" pitchFamily="18" charset="0"/>
              </a:rPr>
              <a:t>. Песочное рисование.- Ростов </a:t>
            </a:r>
            <a:r>
              <a:rPr lang="ru-RU" i="1" dirty="0" err="1" smtClean="0">
                <a:latin typeface="Bookman Old Style" pitchFamily="18" charset="0"/>
              </a:rPr>
              <a:t>н</a:t>
            </a:r>
            <a:r>
              <a:rPr lang="ru-RU" i="1" dirty="0" smtClean="0">
                <a:latin typeface="Bookman Old Style" pitchFamily="18" charset="0"/>
              </a:rPr>
              <a:t>/Д: Феникс,2014 </a:t>
            </a:r>
            <a:r>
              <a:rPr lang="ru-RU" i="1" dirty="0" err="1" smtClean="0">
                <a:latin typeface="Bookman Old Style" pitchFamily="18" charset="0"/>
              </a:rPr>
              <a:t>О.Ю.Епанчинцева</a:t>
            </a:r>
            <a:r>
              <a:rPr lang="ru-RU" i="1" dirty="0" smtClean="0">
                <a:latin typeface="Bookman Old Style" pitchFamily="18" charset="0"/>
              </a:rPr>
              <a:t>. </a:t>
            </a:r>
            <a:r>
              <a:rPr lang="ru-RU" i="1" dirty="0" smtClean="0">
                <a:latin typeface="Bookman Old Style" pitchFamily="18" charset="0"/>
              </a:rPr>
              <a:t>Роль </a:t>
            </a:r>
            <a:r>
              <a:rPr lang="ru-RU" i="1" dirty="0" smtClean="0">
                <a:latin typeface="Bookman Old Style" pitchFamily="18" charset="0"/>
              </a:rPr>
              <a:t>песочной терапии в развитии эмоциональной сферы детей дошкольного возраста: Конспекты занятий. Картотека игр.- </a:t>
            </a:r>
            <a:r>
              <a:rPr lang="ru-RU" i="1" dirty="0" err="1" smtClean="0">
                <a:latin typeface="Bookman Old Style" pitchFamily="18" charset="0"/>
              </a:rPr>
              <a:t>СПб.:ООО</a:t>
            </a:r>
            <a:r>
              <a:rPr lang="ru-RU" i="1" dirty="0" smtClean="0">
                <a:latin typeface="Bookman Old Style" pitchFamily="18" charset="0"/>
              </a:rPr>
              <a:t> «Издательство «Детство-пресс»,2011 </a:t>
            </a:r>
            <a:endParaRPr lang="ru-RU" i="1" dirty="0" smtClean="0">
              <a:latin typeface="Bookman Old Style" pitchFamily="18" charset="0"/>
            </a:endParaRPr>
          </a:p>
          <a:p>
            <a:r>
              <a:rPr lang="ru-RU" i="1" dirty="0" smtClean="0">
                <a:latin typeface="Bookman Old Style" pitchFamily="18" charset="0"/>
              </a:rPr>
              <a:t>Н.В.Козуб</a:t>
            </a:r>
            <a:r>
              <a:rPr lang="ru-RU" i="1" dirty="0" smtClean="0">
                <a:latin typeface="Bookman Old Style" pitchFamily="18" charset="0"/>
              </a:rPr>
              <a:t>, Э.И. </a:t>
            </a:r>
            <a:r>
              <a:rPr lang="ru-RU" i="1" dirty="0" err="1" smtClean="0">
                <a:latin typeface="Bookman Old Style" pitchFamily="18" charset="0"/>
              </a:rPr>
              <a:t>Осипчук</a:t>
            </a:r>
            <a:r>
              <a:rPr lang="ru-RU" i="1" dirty="0" smtClean="0">
                <a:latin typeface="Bookman Old Style" pitchFamily="18" charset="0"/>
              </a:rPr>
              <a:t>. В гостях у Песочной Феи. Организация педагогической песочницы и игр с песком для детей дошкольного возраста. Методическое пособие для воспитателей и психологов дошкольных учреждений. – СПб.: Речь; М.: Сфера, </a:t>
            </a:r>
            <a:r>
              <a:rPr lang="ru-RU" i="1" dirty="0" err="1" smtClean="0">
                <a:latin typeface="Bookman Old Style" pitchFamily="18" charset="0"/>
              </a:rPr>
              <a:t>Н.А.Сакович</a:t>
            </a:r>
            <a:r>
              <a:rPr lang="ru-RU" i="1" dirty="0" smtClean="0">
                <a:latin typeface="Bookman Old Style" pitchFamily="18" charset="0"/>
              </a:rPr>
              <a:t>. Технология игры в песок. Игры на мосту.- </a:t>
            </a:r>
            <a:r>
              <a:rPr lang="ru-RU" i="1" dirty="0" err="1" smtClean="0">
                <a:latin typeface="Bookman Old Style" pitchFamily="18" charset="0"/>
              </a:rPr>
              <a:t>СПб.:Речь</a:t>
            </a:r>
            <a:r>
              <a:rPr lang="ru-RU" i="1" dirty="0" smtClean="0">
                <a:latin typeface="Bookman Old Style" pitchFamily="18" charset="0"/>
              </a:rPr>
              <a:t>, Н.В.Дубровская. Рисунки, спрятанные в пальчиках. Настольно-методическое пособие.- СПб.: «Детство-пресс»,2003. Справочник старшего воспитателя дошкольного учреждения. 5 май </a:t>
            </a:r>
            <a:r>
              <a:rPr lang="ru-RU" i="1" dirty="0" smtClean="0">
                <a:latin typeface="Bookman Old Style" pitchFamily="18" charset="0"/>
              </a:rPr>
              <a:t>Статья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857652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Участники проекта</a:t>
            </a:r>
            <a:r>
              <a:rPr lang="ru-RU" sz="2400" dirty="0" smtClean="0">
                <a:solidFill>
                  <a:srgbClr val="0000FF"/>
                </a:solidFill>
                <a:latin typeface="Bookman Old Style" pitchFamily="18" charset="0"/>
              </a:rPr>
              <a:t>: </a:t>
            </a:r>
            <a: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  <a:t>дети с нарушением зрения МАДОУ «Колокольчик»,учитель-дефектолог, воспитатели групп комбинированной направленности, родители.</a:t>
            </a:r>
            <a:b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Вид проекта</a:t>
            </a:r>
            <a: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  <a:t>: инновационный, долгосрочный.</a:t>
            </a:r>
            <a:b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Срок реализации проекта: </a:t>
            </a:r>
            <a: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  <a:t>2015-2017 гг.</a:t>
            </a:r>
            <a:br>
              <a:rPr lang="ru-RU" sz="2400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2400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5" name="Picture 5" descr="C:\Users\uzer\Desktop\фото с телефона\Pictures\Camera Roll\РАБОТА\WP_20150521_15_53_21_Pro__high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572008"/>
            <a:ext cx="321467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214422"/>
            <a:ext cx="742955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0FF"/>
                </a:solidFill>
                <a:latin typeface="Bookman Old Style" pitchFamily="18" charset="0"/>
              </a:rPr>
              <a:t>Проблема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: 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дети 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с нарушением зрения получают недостаточно информации об окружающем мире, либо она искажена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Зрительное восприятие у таких детей происходит на суженной сенсорной основе, вследствие этого снижается качественный уровень представлений о том, что их окружает.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5" name="Picture 2" descr="C:\Users\uzer\Desktop\фото с телефона\Pictures\Camera Roll\РАБОТА\WP_20151217_17_00_28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14818"/>
            <a:ext cx="3516337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400" b="1" i="1" dirty="0" smtClean="0">
                <a:latin typeface="Bookman Old Style" pitchFamily="18" charset="0"/>
              </a:rPr>
              <a:t>«Самая лучшая игрушка для детей -это кучка песка»</a:t>
            </a:r>
            <a:br>
              <a:rPr lang="ru-RU" sz="2400" b="1" i="1" dirty="0" smtClean="0">
                <a:latin typeface="Bookman Old Style" pitchFamily="18" charset="0"/>
              </a:rPr>
            </a:br>
            <a:r>
              <a:rPr lang="ru-RU" sz="2400" b="1" i="1" dirty="0" smtClean="0">
                <a:latin typeface="Bookman Old Style" pitchFamily="18" charset="0"/>
              </a:rPr>
              <a:t>К.И.Ушинский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828680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latin typeface="Bookman Old Style" pitchFamily="18" charset="0"/>
              </a:rPr>
              <a:t>Актуальность проекта:</a:t>
            </a:r>
          </a:p>
          <a:p>
            <a:r>
              <a:rPr lang="ru-RU" sz="2000" i="1" u="sng" dirty="0" smtClean="0">
                <a:latin typeface="Bookman Old Style" pitchFamily="18" charset="0"/>
              </a:rPr>
              <a:t>С каждым годом увеличивается количество детей с нарушением зрения. Поиск новых инновационных путей решения проблем развития зрительного восприятия у детей с нарушением зрения- главная задача учителя-дефектолога.</a:t>
            </a:r>
            <a:endParaRPr lang="ru-RU" sz="2000" i="1" u="sng" dirty="0" smtClean="0">
              <a:latin typeface="Bookman Old Style" pitchFamily="18" charset="0"/>
            </a:endParaRPr>
          </a:p>
        </p:txBody>
      </p:sp>
      <p:pic>
        <p:nvPicPr>
          <p:cNvPr id="5" name="Picture 2" descr="C:\Users\uzer\Desktop\ВСЕ ФОТО\Camera Roll\WP_20150429_15_51_59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714752"/>
            <a:ext cx="4286280" cy="2714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0000FF"/>
                </a:solidFill>
                <a:latin typeface="Bookman Old Style" pitchFamily="18" charset="0"/>
              </a:rPr>
              <a:t>Цель: </a:t>
            </a:r>
            <a:r>
              <a:rPr lang="ru-RU" sz="2700" i="1" dirty="0" smtClean="0">
                <a:solidFill>
                  <a:srgbClr val="0000FF"/>
                </a:solidFill>
                <a:latin typeface="Bookman Old Style" pitchFamily="18" charset="0"/>
              </a:rPr>
              <a:t>развитие зрительного восприятия, а также осязательных и тактильно-кинестетических функций у детей с нарушением зрения посредством рисования песком</a:t>
            </a:r>
            <a:r>
              <a:rPr lang="ru-RU" i="1" dirty="0" smtClean="0">
                <a:solidFill>
                  <a:srgbClr val="0000FF"/>
                </a:solidFill>
              </a:rPr>
              <a:t>.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00306"/>
            <a:ext cx="828680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Задачи:</a:t>
            </a:r>
          </a:p>
          <a:p>
            <a:r>
              <a:rPr lang="ru-RU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развивать зрительное восприятие;</a:t>
            </a:r>
          </a:p>
          <a:p>
            <a:r>
              <a:rPr lang="ru-RU" dirty="0" smtClean="0"/>
              <a:t>-</a:t>
            </a:r>
            <a:r>
              <a:rPr lang="ru-RU" sz="2000" i="1" dirty="0" smtClean="0">
                <a:latin typeface="Bookman Old Style" pitchFamily="18" charset="0"/>
              </a:rPr>
              <a:t>развивать умения передавать форму, строение предмета</a:t>
            </a:r>
            <a:r>
              <a:rPr lang="ru-RU" sz="2000" i="1" dirty="0" smtClean="0">
                <a:latin typeface="Bookman Old Style" pitchFamily="18" charset="0"/>
              </a:rPr>
              <a:t>, правильные </a:t>
            </a:r>
            <a:r>
              <a:rPr lang="ru-RU" sz="2000" i="1" dirty="0" smtClean="0">
                <a:latin typeface="Bookman Old Style" pitchFamily="18" charset="0"/>
              </a:rPr>
              <a:t>пропорции его частей, используя разные оттенки света и тени; </a:t>
            </a:r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учить создавать статичные песочные картины с учётом ритма, симметрии; </a:t>
            </a:r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развивать композиционные умения при изображении групп предметов или сюжета; </a:t>
            </a:r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развивать художественно –эстетический вкус</a:t>
            </a:r>
            <a:r>
              <a:rPr lang="ru-RU" sz="2000" i="1" dirty="0" smtClean="0">
                <a:latin typeface="Bookman Old Style" pitchFamily="18" charset="0"/>
              </a:rPr>
              <a:t>;</a:t>
            </a:r>
          </a:p>
          <a:p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-воспитывать навыки сотрудничества, создавать эмоциональный комф</a:t>
            </a:r>
            <a:r>
              <a:rPr lang="ru-RU" sz="2000" dirty="0" smtClean="0">
                <a:latin typeface="Bookman Old Style" pitchFamily="18" charset="0"/>
              </a:rPr>
              <a:t>орт. 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500066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 </a:t>
            </a:r>
            <a:r>
              <a:rPr lang="ru-RU" sz="1800" b="1" i="1" dirty="0" smtClean="0">
                <a:latin typeface="Bookman Old Style" pitchFamily="18" charset="0"/>
              </a:rPr>
              <a:t>Программа спроектирована с учётом ФГОС дошкольного образования, особенностей образовательного учреждения, региона и муниципалитета, образовательных потребностей и запросов родителей (законных представителей) воспитанников</a:t>
            </a:r>
            <a:r>
              <a:rPr lang="ru-RU" sz="1800" b="1" i="1" dirty="0" smtClean="0"/>
              <a:t>.</a:t>
            </a:r>
            <a:br>
              <a:rPr lang="ru-RU" sz="1800" b="1" i="1" dirty="0" smtClean="0"/>
            </a:br>
            <a:r>
              <a:rPr lang="ru-RU" sz="1800" i="1" u="sng" dirty="0" smtClean="0">
                <a:latin typeface="Bookman Old Style" pitchFamily="18" charset="0"/>
              </a:rPr>
              <a:t>Принципы, сформированные на основе требований ФГОС:</a:t>
            </a:r>
            <a:r>
              <a:rPr lang="ru-RU" sz="1800" i="1" dirty="0" smtClean="0">
                <a:latin typeface="Bookman Old Style" pitchFamily="18" charset="0"/>
              </a:rPr>
              <a:t/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i="1" dirty="0" smtClean="0">
                <a:latin typeface="Bookman Old Style" pitchFamily="18" charset="0"/>
              </a:rPr>
              <a:t>- принцип </a:t>
            </a:r>
            <a:r>
              <a:rPr lang="ru-RU" sz="1800" i="1" dirty="0" smtClean="0">
                <a:latin typeface="Bookman Old Style" pitchFamily="18" charset="0"/>
              </a:rPr>
              <a:t>развивающего образования, целью которого является развитие ребёнка</a:t>
            </a:r>
            <a:r>
              <a:rPr lang="ru-RU" sz="1800" i="1" dirty="0" smtClean="0">
                <a:latin typeface="Bookman Old Style" pitchFamily="18" charset="0"/>
              </a:rPr>
              <a:t>;</a:t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i="1" dirty="0" smtClean="0">
                <a:latin typeface="Bookman Old Style" pitchFamily="18" charset="0"/>
              </a:rPr>
              <a:t>- принцип </a:t>
            </a:r>
            <a:r>
              <a:rPr lang="ru-RU" sz="1800" i="1" dirty="0" smtClean="0">
                <a:latin typeface="Bookman Old Style" pitchFamily="18" charset="0"/>
              </a:rPr>
              <a:t>единства воспитательных, развивающих и обучающих целей и задач процесса образования детей дошкольного возраста, в ходе реализации, которых формируются такие знания, умения и навыки, которые имеют непосредственное отношение к развитию дошкольников;</a:t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i="1" dirty="0" smtClean="0">
                <a:latin typeface="Bookman Old Style" pitchFamily="18" charset="0"/>
              </a:rPr>
              <a:t>- принцип </a:t>
            </a:r>
            <a:r>
              <a:rPr lang="ru-RU" sz="1800" i="1" dirty="0" smtClean="0">
                <a:latin typeface="Bookman Old Style" pitchFamily="18" charset="0"/>
              </a:rPr>
              <a:t>интеграции образовательных областей в соответствии с возрастными возможностями и особенностями детей, спецификой и возможностями образовательных областей</a:t>
            </a:r>
            <a:r>
              <a:rPr lang="ru-RU" sz="1800" i="1" dirty="0" smtClean="0">
                <a:latin typeface="Bookman Old Style" pitchFamily="18" charset="0"/>
              </a:rPr>
              <a:t>;</a:t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i="1" dirty="0" smtClean="0">
                <a:latin typeface="Bookman Old Style" pitchFamily="18" charset="0"/>
              </a:rPr>
              <a:t/>
            </a:r>
            <a:br>
              <a:rPr lang="ru-RU" sz="1800" i="1" dirty="0" smtClean="0">
                <a:latin typeface="Bookman Old Style" pitchFamily="18" charset="0"/>
              </a:rPr>
            </a:br>
            <a:r>
              <a:rPr lang="ru-RU" sz="1800" dirty="0" smtClean="0"/>
              <a:t>	</a:t>
            </a:r>
            <a:r>
              <a:rPr lang="ru-RU" sz="1800" dirty="0" smtClean="0">
                <a:latin typeface="Bookman Old Style" pitchFamily="18" charset="0"/>
              </a:rPr>
              <a:t>Программа составлена на основе методики Григорьевой </a:t>
            </a:r>
            <a:r>
              <a:rPr lang="ru-RU" sz="1800" dirty="0" smtClean="0">
                <a:latin typeface="Bookman Old Style" pitchFamily="18" charset="0"/>
              </a:rPr>
              <a:t>Г.Г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« Игровые приёмы в обучении дошкольников изобразительной деятельности», использованы практические рекомендации </a:t>
            </a:r>
            <a:r>
              <a:rPr lang="ru-RU" sz="1800" dirty="0" smtClean="0">
                <a:latin typeface="Bookman Old Style" pitchFamily="18" charset="0"/>
              </a:rPr>
              <a:t/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1800" dirty="0" err="1" smtClean="0">
                <a:latin typeface="Bookman Old Style" pitchFamily="18" charset="0"/>
              </a:rPr>
              <a:t>М.Зейца</a:t>
            </a:r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latin typeface="Bookman Old Style" pitchFamily="18" charset="0"/>
              </a:rPr>
              <a:t>«Пишем и рисуем на песке». </a:t>
            </a:r>
            <a:br>
              <a:rPr lang="ru-RU" sz="1800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>
                <a:latin typeface="Bookman Old Style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/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Содержание 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проекта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:</a:t>
            </a:r>
            <a:b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/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/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Информационно-аналитический этап:</a:t>
            </a:r>
            <a:r>
              <a:rPr lang="ru-RU" sz="2000" b="1" i="1" dirty="0" smtClean="0">
                <a:latin typeface="Bookman Old Style" pitchFamily="18" charset="0"/>
              </a:rPr>
              <a:t/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-изучение передового педагогического опыта по технике рисования песком для дошкольников</a:t>
            </a:r>
            <a:r>
              <a:rPr lang="ru-RU" sz="2000" b="1" i="1" dirty="0" smtClean="0">
                <a:latin typeface="Bookman Old Style" pitchFamily="18" charset="0"/>
              </a:rPr>
              <a:t>;</a:t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 -приобретение </a:t>
            </a:r>
            <a:r>
              <a:rPr lang="ru-RU" sz="2000" b="1" i="1" dirty="0" smtClean="0">
                <a:latin typeface="Bookman Old Style" pitchFamily="18" charset="0"/>
              </a:rPr>
              <a:t>соответствующего оборудования</a:t>
            </a:r>
            <a:r>
              <a:rPr lang="ru-RU" sz="2000" b="1" i="1" dirty="0" smtClean="0">
                <a:latin typeface="Bookman Old Style" pitchFamily="18" charset="0"/>
              </a:rPr>
              <a:t>;</a:t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--разработка системы занятий</a:t>
            </a:r>
            <a:r>
              <a:rPr lang="ru-RU" sz="2000" b="1" i="1" dirty="0" smtClean="0">
                <a:latin typeface="Bookman Old Style" pitchFamily="18" charset="0"/>
              </a:rPr>
              <a:t>;</a:t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- методическая работа с педагогами</a:t>
            </a:r>
            <a:r>
              <a:rPr lang="ru-RU" sz="2000" b="1" i="1" dirty="0" smtClean="0">
                <a:latin typeface="Bookman Old Style" pitchFamily="18" charset="0"/>
              </a:rPr>
              <a:t>;</a:t>
            </a:r>
            <a:br>
              <a:rPr lang="ru-RU" sz="2000" b="1" i="1" dirty="0" smtClean="0">
                <a:latin typeface="Bookman Old Style" pitchFamily="18" charset="0"/>
              </a:rPr>
            </a:b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- просветительская работа с родителями. </a:t>
            </a:r>
            <a:endParaRPr lang="ru-RU" sz="2000" b="1" i="1" dirty="0">
              <a:latin typeface="Bookman Old Style" pitchFamily="18" charset="0"/>
            </a:endParaRPr>
          </a:p>
        </p:txBody>
      </p:sp>
      <p:pic>
        <p:nvPicPr>
          <p:cNvPr id="5" name="Picture 1" descr="C:\Users\uzer\Desktop\фото\WP_20151208_09_06_20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786190"/>
            <a:ext cx="4210222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78608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Организационно-исполнительный этап:</a:t>
            </a:r>
            <a:r>
              <a:rPr lang="ru-RU" sz="2000" dirty="0" smtClean="0">
                <a:latin typeface="Bookman Old Style" pitchFamily="18" charset="0"/>
              </a:rPr>
              <a:t/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Содержание </a:t>
            </a:r>
            <a:r>
              <a:rPr lang="ru-RU" sz="2000" i="1" dirty="0" smtClean="0">
                <a:latin typeface="Bookman Old Style" pitchFamily="18" charset="0"/>
              </a:rPr>
              <a:t>образовательной деятельности: </a:t>
            </a:r>
            <a:r>
              <a:rPr lang="ru-RU" sz="2000" i="1" dirty="0" smtClean="0">
                <a:latin typeface="Bookman Old Style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рисование по подгруппам 2 раза в </a:t>
            </a:r>
            <a:r>
              <a:rPr lang="ru-RU" sz="2000" i="1" dirty="0" smtClean="0">
                <a:latin typeface="Bookman Old Style" pitchFamily="18" charset="0"/>
              </a:rPr>
              <a:t>месяц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(средняя, старшая, подготовительная возрастные группы</a:t>
            </a:r>
            <a:r>
              <a:rPr lang="ru-RU" sz="2000" i="1" dirty="0" smtClean="0">
                <a:latin typeface="Bookman Old Style" pitchFamily="18" charset="0"/>
              </a:rPr>
              <a:t>);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-рисование индивидуально ; </a:t>
            </a:r>
            <a:r>
              <a:rPr lang="ru-RU" sz="2000" i="1" dirty="0" smtClean="0">
                <a:latin typeface="Bookman Old Style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-</a:t>
            </a:r>
            <a:r>
              <a:rPr lang="ru-RU" sz="2000" i="1" dirty="0" smtClean="0">
                <a:latin typeface="Bookman Old Style" pitchFamily="18" charset="0"/>
              </a:rPr>
              <a:t>рисование во время работы </a:t>
            </a:r>
            <a:r>
              <a:rPr lang="ru-RU" sz="2000" i="1" dirty="0" smtClean="0">
                <a:latin typeface="Bookman Old Style" pitchFamily="18" charset="0"/>
              </a:rPr>
              <a:t>кружка для детей с нарушением зрения  «Мир глазами детей</a:t>
            </a: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4" name="Picture 2" descr="C:\Users\uzer\Desktop\WP_20150518_16_22_44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00438"/>
            <a:ext cx="4104037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56b6ba510f4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78608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З</a:t>
            </a:r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аключительный этап:</a:t>
            </a:r>
            <a:r>
              <a:rPr lang="ru-RU" sz="2000" dirty="0" smtClean="0">
                <a:latin typeface="Bookman Old Style" pitchFamily="18" charset="0"/>
              </a:rPr>
              <a:t/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-организация </a:t>
            </a:r>
            <a:r>
              <a:rPr lang="ru-RU" sz="2000" i="1" dirty="0" smtClean="0">
                <a:latin typeface="Bookman Old Style" pitchFamily="18" charset="0"/>
              </a:rPr>
              <a:t>занятий для детей с нарушением зрения </a:t>
            </a:r>
            <a:r>
              <a:rPr lang="ru-RU" sz="2000" i="1" dirty="0" smtClean="0">
                <a:latin typeface="Bookman Old Style" pitchFamily="18" charset="0"/>
              </a:rPr>
              <a:t>по рисованию песком</a:t>
            </a:r>
            <a:r>
              <a:rPr lang="ru-RU" sz="2000" i="1" dirty="0" smtClean="0">
                <a:latin typeface="Bookman Old Style" pitchFamily="18" charset="0"/>
              </a:rPr>
              <a:t>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-повышение интереса воспитанников к данному виду деятельности</a:t>
            </a:r>
            <a:r>
              <a:rPr lang="ru-RU" sz="2000" i="1" dirty="0" smtClean="0">
                <a:latin typeface="Bookman Old Style" pitchFamily="18" charset="0"/>
              </a:rPr>
              <a:t>;</a:t>
            </a:r>
            <a:br>
              <a:rPr lang="ru-RU" sz="2000" i="1" dirty="0" smtClean="0">
                <a:latin typeface="Bookman Old Style" pitchFamily="18" charset="0"/>
              </a:rPr>
            </a:br>
            <a:r>
              <a:rPr lang="ru-RU" sz="2000" i="1" dirty="0" smtClean="0">
                <a:latin typeface="Bookman Old Style" pitchFamily="18" charset="0"/>
              </a:rPr>
              <a:t> </a:t>
            </a:r>
            <a:r>
              <a:rPr lang="ru-RU" sz="2000" i="1" dirty="0" smtClean="0">
                <a:latin typeface="Bookman Old Style" pitchFamily="18" charset="0"/>
              </a:rPr>
              <a:t>-создание презентаций песочного творчества воспитанников для родителей. </a:t>
            </a: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5" name="Picture 3" descr="C:\Users\uzer\Desktop\фото с телефона\Pictures\Camera Roll\РАБОТА\WP_20150416_17_19_17_Pro__high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71876"/>
            <a:ext cx="4498745" cy="2686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427</Words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Участники проекта: дети с нарушением зрения МАДОУ «Колокольчик»,учитель-дефектолог, воспитатели групп комбинированной направленности, родители.  Вид проекта: инновационный, долгосрочный.  Срок реализации проекта: 2015-2017 гг. </vt:lpstr>
      <vt:lpstr>Слайд 3</vt:lpstr>
      <vt:lpstr>«Самая лучшая игрушка для детей -это кучка песка» К.И.Ушинский</vt:lpstr>
      <vt:lpstr>Цель: развитие зрительного восприятия, а также осязательных и тактильно-кинестетических функций у детей с нарушением зрения посредством рисования песком.</vt:lpstr>
      <vt:lpstr> Программа спроектирована с учётом ФГОС дошкольного образования, особенностей образовательного учреждения, региона и муниципалитета, образовательных потребностей и запросов родителей (законных представителей) воспитанников. Принципы, сформированные на основе требований ФГОС: - принцип развивающего образования, целью которого является развитие ребёнка; - принцип единства воспитательных, развивающих и обучающих целей и задач процесса образования детей дошкольного возраста, в ходе реализации, которых формируются такие знания, умения и навыки, которые имеют непосредственное отношение к развитию дошкольников; - принцип интеграции образовательных областей в соответствии с возрастными возможностями и особенностями детей, спецификой и возможностями образовательных областей;   Программа составлена на основе методики Григорьевой Г.Г  « Игровые приёмы в обучении дошкольников изобразительной деятельности», использованы практические рекомендации  М.Зейца «Пишем и рисуем на песке».      </vt:lpstr>
      <vt:lpstr> Содержание проекта:   Информационно-аналитический этап:  -изучение передового педагогического опыта по технике рисования песком для дошкольников;  -приобретение соответствующего оборудования;  --разработка системы занятий;  - методическая работа с педагогами;  - просветительская работа с родителями. </vt:lpstr>
      <vt:lpstr>Организационно-исполнительный этап: Содержание образовательной деятельности:  -рисование по подгруппам 2 раза в месяц  (средняя, старшая, подготовительная возрастные группы);  -рисование индивидуально ;  -рисование во время работы кружка для детей с нарушением зрения  «Мир глазами детей</vt:lpstr>
      <vt:lpstr>Заключительный этап:  -организация занятий для детей с нарушением зрения по рисованию песком;  -повышение интереса воспитанников к данному виду деятельности;  -создание презентаций песочного творчества воспитанников для родителей. </vt:lpstr>
      <vt:lpstr>Реализация основных мероприятий: -занятия с детьми, индивидуальные и подгрупповые; - итоговые совместные занятия с родителями : «Педагог-ребенок-родитель», «Родитель-ребенок»; - мастер-классы для педагогов ДОУ « Возможности использование рисования песком в работе с детьми с нарушением зрения»; - мастер-классы для педагогов города Когалыма; - оформление стендов «Рисуем песком», альбомов «Наши песочные шедевры»; </vt:lpstr>
      <vt:lpstr>Реализация основных мероприятий: </vt:lpstr>
      <vt:lpstr>Реализация основных мероприятий: </vt:lpstr>
      <vt:lpstr>Список литературы: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8</cp:revision>
  <dcterms:created xsi:type="dcterms:W3CDTF">2016-10-30T11:56:01Z</dcterms:created>
  <dcterms:modified xsi:type="dcterms:W3CDTF">2016-10-30T13:13:19Z</dcterms:modified>
</cp:coreProperties>
</file>