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5" r:id="rId5"/>
    <p:sldId id="259" r:id="rId6"/>
    <p:sldId id="261" r:id="rId7"/>
    <p:sldId id="262" r:id="rId8"/>
    <p:sldId id="263" r:id="rId9"/>
    <p:sldId id="264" r:id="rId10"/>
    <p:sldId id="266" r:id="rId11"/>
    <p:sldId id="267" r:id="rId12"/>
    <p:sldId id="268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37CE84F3-28C3-443E-9E96-99CF82512B78}" styleName="Темный стиль 1 - акцент 2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wholeTbl>
    <a:band1H>
      <a:tcStyle>
        <a:tcBdr/>
        <a:fill>
          <a:solidFill>
            <a:schemeClr val="accent2">
              <a:shade val="60000"/>
            </a:schemeClr>
          </a:solidFill>
        </a:fill>
      </a:tcStyle>
    </a:band1H>
    <a:band1V>
      <a:tcStyle>
        <a:tcBdr/>
        <a:fill>
          <a:solidFill>
            <a:schemeClr val="accent2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2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2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2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312" y="-3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03.10.2017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03.10.2017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03.10.2017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03.10.2017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03.10.2017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03.10.2017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03.10.2017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03.10.2017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500034" y="1354358"/>
            <a:ext cx="8568224" cy="1579920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pPr algn="ctr">
              <a:lnSpc>
                <a:spcPts val="5800"/>
              </a:lnSpc>
            </a:pPr>
            <a:r>
              <a:rPr lang="ru-RU" sz="8000" i="1" dirty="0" smtClean="0">
                <a:ln w="0"/>
                <a:solidFill>
                  <a:schemeClr val="accent1">
                    <a:lumMod val="50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Monotype Corsiva" panose="03010101010201010101" pitchFamily="66" charset="0"/>
                <a:ea typeface="Tahoma" panose="020B0604030504040204" pitchFamily="34" charset="0"/>
                <a:cs typeface="Tahoma" panose="020B0604030504040204" pitchFamily="34" charset="0"/>
              </a:rPr>
              <a:t>Ч</a:t>
            </a:r>
            <a:r>
              <a:rPr lang="ru-RU" sz="8000" i="1" dirty="0" smtClean="0">
                <a:ln w="0"/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Monotype Corsiva" panose="03010101010201010101" pitchFamily="66" charset="0"/>
                <a:ea typeface="Tahoma" panose="020B0604030504040204" pitchFamily="34" charset="0"/>
                <a:cs typeface="Tahoma" panose="020B0604030504040204" pitchFamily="34" charset="0"/>
              </a:rPr>
              <a:t>е</a:t>
            </a:r>
            <a:r>
              <a:rPr lang="ru-RU" sz="8000" i="1" dirty="0" smtClean="0">
                <a:ln w="0"/>
                <a:solidFill>
                  <a:schemeClr val="accent1">
                    <a:lumMod val="50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Monotype Corsiva" panose="03010101010201010101" pitchFamily="66" charset="0"/>
                <a:ea typeface="Tahoma" panose="020B0604030504040204" pitchFamily="34" charset="0"/>
                <a:cs typeface="Tahoma" panose="020B0604030504040204" pitchFamily="34" charset="0"/>
              </a:rPr>
              <a:t>твёртое </a:t>
            </a:r>
            <a:r>
              <a:rPr lang="ru-RU" sz="8000" i="1" dirty="0" smtClean="0">
                <a:ln w="0"/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Monotype Corsiva" panose="03010101010201010101" pitchFamily="66" charset="0"/>
                <a:ea typeface="Tahoma" panose="020B0604030504040204" pitchFamily="34" charset="0"/>
                <a:cs typeface="Tahoma" panose="020B0604030504040204" pitchFamily="34" charset="0"/>
              </a:rPr>
              <a:t>о</a:t>
            </a:r>
            <a:r>
              <a:rPr lang="ru-RU" sz="8000" i="1" dirty="0" smtClean="0">
                <a:ln w="0"/>
                <a:solidFill>
                  <a:schemeClr val="accent1">
                    <a:lumMod val="50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Monotype Corsiva" panose="03010101010201010101" pitchFamily="66" charset="0"/>
                <a:ea typeface="Tahoma" panose="020B0604030504040204" pitchFamily="34" charset="0"/>
                <a:cs typeface="Tahoma" panose="020B0604030504040204" pitchFamily="34" charset="0"/>
              </a:rPr>
              <a:t>кт</a:t>
            </a:r>
            <a:r>
              <a:rPr lang="ru-RU" sz="8000" i="1" dirty="0" smtClean="0">
                <a:ln w="0"/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Monotype Corsiva" panose="03010101010201010101" pitchFamily="66" charset="0"/>
                <a:ea typeface="Tahoma" panose="020B0604030504040204" pitchFamily="34" charset="0"/>
                <a:cs typeface="Tahoma" panose="020B0604030504040204" pitchFamily="34" charset="0"/>
              </a:rPr>
              <a:t>я</a:t>
            </a:r>
            <a:r>
              <a:rPr lang="ru-RU" sz="8000" i="1" dirty="0" smtClean="0">
                <a:ln w="0"/>
                <a:solidFill>
                  <a:schemeClr val="accent1">
                    <a:lumMod val="50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Monotype Corsiva" panose="03010101010201010101" pitchFamily="66" charset="0"/>
                <a:ea typeface="Tahoma" panose="020B0604030504040204" pitchFamily="34" charset="0"/>
                <a:cs typeface="Tahoma" panose="020B0604030504040204" pitchFamily="34" charset="0"/>
              </a:rPr>
              <a:t>бря.</a:t>
            </a:r>
          </a:p>
          <a:p>
            <a:pPr algn="ctr">
              <a:lnSpc>
                <a:spcPts val="5800"/>
              </a:lnSpc>
            </a:pPr>
            <a:r>
              <a:rPr lang="ru-RU" sz="8000" i="1" dirty="0" smtClean="0">
                <a:ln w="0"/>
                <a:solidFill>
                  <a:schemeClr val="accent1">
                    <a:lumMod val="50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Monotype Corsiva" panose="03010101010201010101" pitchFamily="66" charset="0"/>
                <a:ea typeface="Tahoma" panose="020B0604030504040204" pitchFamily="34" charset="0"/>
                <a:cs typeface="Tahoma" panose="020B0604030504040204" pitchFamily="34" charset="0"/>
              </a:rPr>
              <a:t>Кла</a:t>
            </a:r>
            <a:r>
              <a:rPr lang="ru-RU" sz="8000" i="1" dirty="0" smtClean="0">
                <a:ln w="0"/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Monotype Corsiva" panose="03010101010201010101" pitchFamily="66" charset="0"/>
                <a:ea typeface="Tahoma" panose="020B0604030504040204" pitchFamily="34" charset="0"/>
                <a:cs typeface="Tahoma" panose="020B0604030504040204" pitchFamily="34" charset="0"/>
              </a:rPr>
              <a:t>сс</a:t>
            </a:r>
            <a:r>
              <a:rPr lang="ru-RU" sz="8000" i="1" dirty="0" smtClean="0">
                <a:ln w="0"/>
                <a:solidFill>
                  <a:schemeClr val="accent1">
                    <a:lumMod val="50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Monotype Corsiva" panose="03010101010201010101" pitchFamily="66" charset="0"/>
                <a:ea typeface="Tahoma" panose="020B0604030504040204" pitchFamily="34" charset="0"/>
                <a:cs typeface="Tahoma" panose="020B0604030504040204" pitchFamily="34" charset="0"/>
              </a:rPr>
              <a:t>ная р</a:t>
            </a:r>
            <a:r>
              <a:rPr lang="ru-RU" sz="8000" i="1" dirty="0" smtClean="0">
                <a:ln w="0"/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Monotype Corsiva" panose="03010101010201010101" pitchFamily="66" charset="0"/>
                <a:ea typeface="Tahoma" panose="020B0604030504040204" pitchFamily="34" charset="0"/>
                <a:cs typeface="Tahoma" panose="020B0604030504040204" pitchFamily="34" charset="0"/>
              </a:rPr>
              <a:t>а</a:t>
            </a:r>
            <a:r>
              <a:rPr lang="ru-RU" sz="8000" i="1" dirty="0" smtClean="0">
                <a:ln w="0"/>
                <a:solidFill>
                  <a:schemeClr val="accent1">
                    <a:lumMod val="50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Monotype Corsiva" panose="03010101010201010101" pitchFamily="66" charset="0"/>
                <a:ea typeface="Tahoma" panose="020B0604030504040204" pitchFamily="34" charset="0"/>
                <a:cs typeface="Tahoma" panose="020B0604030504040204" pitchFamily="34" charset="0"/>
              </a:rPr>
              <a:t>бота.</a:t>
            </a:r>
            <a:endParaRPr lang="ru-RU" sz="8000" i="1" dirty="0">
              <a:ln w="0"/>
              <a:solidFill>
                <a:schemeClr val="accent1">
                  <a:lumMod val="50000"/>
                </a:schemeClr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Monotype Corsiva" panose="03010101010201010101" pitchFamily="66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52666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714412" y="0"/>
            <a:ext cx="9139938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57158" y="214290"/>
            <a:ext cx="8275022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i="1" dirty="0" smtClean="0">
                <a:ln w="0"/>
                <a:solidFill>
                  <a:schemeClr val="accent1">
                    <a:lumMod val="50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Спиши предложения и вставь пропущенные </a:t>
            </a:r>
          </a:p>
          <a:p>
            <a:r>
              <a:rPr lang="ru-RU" sz="2400" b="1" i="1" dirty="0" smtClean="0">
                <a:ln w="0"/>
                <a:solidFill>
                  <a:schemeClr val="accent1">
                    <a:lumMod val="50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буквы,  подбери проверочные слова.</a:t>
            </a:r>
          </a:p>
          <a:p>
            <a:endParaRPr lang="ru-RU" b="1" dirty="0"/>
          </a:p>
        </p:txBody>
      </p:sp>
      <p:sp>
        <p:nvSpPr>
          <p:cNvPr id="7" name="TextBox 6"/>
          <p:cNvSpPr txBox="1"/>
          <p:nvPr/>
        </p:nvSpPr>
        <p:spPr>
          <a:xfrm>
            <a:off x="-571536" y="1571612"/>
            <a:ext cx="9292929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latin typeface="Arial Black" pitchFamily="34" charset="0"/>
              </a:rPr>
              <a:t>   Наступила  (…)поз..</a:t>
            </a:r>
            <a:r>
              <a:rPr lang="ru-RU" sz="3600" dirty="0" err="1" smtClean="0">
                <a:latin typeface="Arial Black" pitchFamily="34" charset="0"/>
              </a:rPr>
              <a:t>няя</a:t>
            </a:r>
            <a:r>
              <a:rPr lang="ru-RU" sz="3600" dirty="0" smtClean="0">
                <a:latin typeface="Arial Black" pitchFamily="34" charset="0"/>
              </a:rPr>
              <a:t> осень. В</a:t>
            </a:r>
          </a:p>
          <a:p>
            <a:r>
              <a:rPr lang="ru-RU" sz="3600" dirty="0" smtClean="0">
                <a:latin typeface="Arial Black" pitchFamily="34" charset="0"/>
              </a:rPr>
              <a:t> (…) л..су  замолкли птичьи (…)</a:t>
            </a:r>
          </a:p>
          <a:p>
            <a:r>
              <a:rPr lang="ru-RU" sz="3600" dirty="0" smtClean="0">
                <a:latin typeface="Arial Black" pitchFamily="34" charset="0"/>
              </a:rPr>
              <a:t> г..</a:t>
            </a:r>
            <a:r>
              <a:rPr lang="ru-RU" sz="3600" dirty="0" err="1" smtClean="0">
                <a:latin typeface="Arial Black" pitchFamily="34" charset="0"/>
              </a:rPr>
              <a:t>лоса</a:t>
            </a:r>
            <a:r>
              <a:rPr lang="ru-RU" sz="3600" dirty="0" smtClean="0">
                <a:latin typeface="Arial Black" pitchFamily="34" charset="0"/>
              </a:rPr>
              <a:t>. На (…) </a:t>
            </a:r>
            <a:r>
              <a:rPr lang="ru-RU" sz="3600" dirty="0" err="1" smtClean="0">
                <a:latin typeface="Arial Black" pitchFamily="34" charset="0"/>
              </a:rPr>
              <a:t>доро</a:t>
            </a:r>
            <a:r>
              <a:rPr lang="ru-RU" sz="3600" dirty="0" smtClean="0">
                <a:latin typeface="Arial Black" pitchFamily="34" charset="0"/>
              </a:rPr>
              <a:t>..</a:t>
            </a:r>
            <a:r>
              <a:rPr lang="ru-RU" sz="3600" dirty="0" err="1" smtClean="0">
                <a:latin typeface="Arial Black" pitchFamily="34" charset="0"/>
              </a:rPr>
              <a:t>ке</a:t>
            </a:r>
            <a:r>
              <a:rPr lang="ru-RU" sz="3600" dirty="0" smtClean="0">
                <a:latin typeface="Arial Black" pitchFamily="34" charset="0"/>
              </a:rPr>
              <a:t> (…) л..жат </a:t>
            </a:r>
          </a:p>
          <a:p>
            <a:r>
              <a:rPr lang="ru-RU" sz="3600" dirty="0" smtClean="0">
                <a:latin typeface="Arial Black" pitchFamily="34" charset="0"/>
              </a:rPr>
              <a:t>(…) </a:t>
            </a:r>
            <a:r>
              <a:rPr lang="ru-RU" sz="3600" dirty="0" err="1" smtClean="0">
                <a:latin typeface="Arial Black" pitchFamily="34" charset="0"/>
              </a:rPr>
              <a:t>з</a:t>
            </a:r>
            <a:r>
              <a:rPr lang="ru-RU" sz="3600" dirty="0" smtClean="0">
                <a:latin typeface="Arial Black" pitchFamily="34" charset="0"/>
              </a:rPr>
              <a:t>..</a:t>
            </a:r>
            <a:r>
              <a:rPr lang="ru-RU" sz="3600" dirty="0" err="1" smtClean="0">
                <a:latin typeface="Arial Black" pitchFamily="34" charset="0"/>
              </a:rPr>
              <a:t>лотые</a:t>
            </a:r>
            <a:r>
              <a:rPr lang="ru-RU" sz="3600" dirty="0" smtClean="0">
                <a:latin typeface="Arial Black" pitchFamily="34" charset="0"/>
              </a:rPr>
              <a:t> (…) л..</a:t>
            </a:r>
            <a:r>
              <a:rPr lang="ru-RU" sz="3600" dirty="0" err="1" smtClean="0">
                <a:latin typeface="Arial Black" pitchFamily="34" charset="0"/>
              </a:rPr>
              <a:t>стья</a:t>
            </a:r>
            <a:r>
              <a:rPr lang="ru-RU" sz="3600" dirty="0" smtClean="0">
                <a:latin typeface="Arial Black" pitchFamily="34" charset="0"/>
              </a:rPr>
              <a:t>.</a:t>
            </a:r>
            <a:endParaRPr lang="ru-RU" sz="3600" dirty="0"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52666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428728" y="357166"/>
            <a:ext cx="628654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ln w="0"/>
                <a:solidFill>
                  <a:schemeClr val="accent1">
                    <a:lumMod val="50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Составь предложения из слов,</a:t>
            </a:r>
          </a:p>
          <a:p>
            <a:pPr algn="ctr"/>
            <a:r>
              <a:rPr lang="ru-RU" sz="2400" b="1" i="1" dirty="0" smtClean="0">
                <a:ln w="0"/>
                <a:solidFill>
                  <a:schemeClr val="accent1">
                    <a:lumMod val="50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вставь пропущенные буквы ,</a:t>
            </a:r>
          </a:p>
          <a:p>
            <a:pPr algn="ctr"/>
            <a:r>
              <a:rPr lang="ru-RU" sz="2400" b="1" i="1" dirty="0" smtClean="0">
                <a:ln w="0"/>
                <a:solidFill>
                  <a:schemeClr val="accent1">
                    <a:lumMod val="50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 подбери проверочные слова.</a:t>
            </a:r>
          </a:p>
          <a:p>
            <a:pPr algn="ctr"/>
            <a:endParaRPr lang="ru-RU" b="1" dirty="0"/>
          </a:p>
        </p:txBody>
      </p:sp>
      <p:sp>
        <p:nvSpPr>
          <p:cNvPr id="7" name="TextBox 6"/>
          <p:cNvSpPr txBox="1"/>
          <p:nvPr/>
        </p:nvSpPr>
        <p:spPr>
          <a:xfrm>
            <a:off x="391476" y="1857364"/>
            <a:ext cx="8949886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latin typeface="Arial Black" pitchFamily="34" charset="0"/>
              </a:rPr>
              <a:t>в л..су </a:t>
            </a:r>
            <a:r>
              <a:rPr lang="ru-RU" sz="3600" dirty="0" err="1" smtClean="0">
                <a:latin typeface="Arial Black" pitchFamily="34" charset="0"/>
              </a:rPr>
              <a:t>з</a:t>
            </a:r>
            <a:r>
              <a:rPr lang="ru-RU" sz="3600" dirty="0" smtClean="0">
                <a:latin typeface="Arial Black" pitchFamily="34" charset="0"/>
              </a:rPr>
              <a:t>..</a:t>
            </a:r>
            <a:r>
              <a:rPr lang="ru-RU" sz="3600" dirty="0" err="1" smtClean="0">
                <a:latin typeface="Arial Black" pitchFamily="34" charset="0"/>
              </a:rPr>
              <a:t>лотая</a:t>
            </a:r>
            <a:r>
              <a:rPr lang="ru-RU" sz="3600" dirty="0" smtClean="0">
                <a:latin typeface="Arial Black" pitchFamily="34" charset="0"/>
              </a:rPr>
              <a:t> наступила ос..</a:t>
            </a:r>
            <a:r>
              <a:rPr lang="ru-RU" sz="3600" dirty="0" err="1" smtClean="0">
                <a:latin typeface="Arial Black" pitchFamily="34" charset="0"/>
              </a:rPr>
              <a:t>нь</a:t>
            </a:r>
            <a:endParaRPr lang="ru-RU" sz="3600" dirty="0" smtClean="0">
              <a:latin typeface="Arial Black" pitchFamily="34" charset="0"/>
            </a:endParaRPr>
          </a:p>
          <a:p>
            <a:r>
              <a:rPr lang="ru-RU" sz="3600" dirty="0" smtClean="0">
                <a:latin typeface="Arial Black" pitchFamily="34" charset="0"/>
              </a:rPr>
              <a:t>л..жат разноцветные на </a:t>
            </a:r>
            <a:r>
              <a:rPr lang="ru-RU" sz="3600" dirty="0" err="1" smtClean="0">
                <a:latin typeface="Arial Black" pitchFamily="34" charset="0"/>
              </a:rPr>
              <a:t>доро</a:t>
            </a:r>
            <a:r>
              <a:rPr lang="ru-RU" sz="3600" dirty="0" smtClean="0">
                <a:latin typeface="Arial Black" pitchFamily="34" charset="0"/>
              </a:rPr>
              <a:t>..</a:t>
            </a:r>
            <a:r>
              <a:rPr lang="ru-RU" sz="3600" dirty="0" err="1" smtClean="0">
                <a:latin typeface="Arial Black" pitchFamily="34" charset="0"/>
              </a:rPr>
              <a:t>ке</a:t>
            </a:r>
            <a:r>
              <a:rPr lang="ru-RU" sz="3600" dirty="0" smtClean="0">
                <a:latin typeface="Arial Black" pitchFamily="34" charset="0"/>
              </a:rPr>
              <a:t> </a:t>
            </a:r>
          </a:p>
          <a:p>
            <a:r>
              <a:rPr lang="ru-RU" sz="3600" dirty="0" smtClean="0">
                <a:latin typeface="Arial Black" pitchFamily="34" charset="0"/>
              </a:rPr>
              <a:t>листья</a:t>
            </a:r>
          </a:p>
          <a:p>
            <a:r>
              <a:rPr lang="ru-RU" sz="3600" dirty="0" smtClean="0">
                <a:latin typeface="Arial Black" pitchFamily="34" charset="0"/>
              </a:rPr>
              <a:t>в </a:t>
            </a:r>
            <a:r>
              <a:rPr lang="ru-RU" sz="3600" dirty="0" err="1" smtClean="0">
                <a:latin typeface="Arial Black" pitchFamily="34" charset="0"/>
              </a:rPr>
              <a:t>кр</a:t>
            </a:r>
            <a:r>
              <a:rPr lang="ru-RU" sz="3600" dirty="0" smtClean="0">
                <a:latin typeface="Arial Black" pitchFamily="34" charset="0"/>
              </a:rPr>
              <a:t>..я птицы ул..</a:t>
            </a:r>
            <a:r>
              <a:rPr lang="ru-RU" sz="3600" dirty="0" err="1" smtClean="0">
                <a:latin typeface="Arial Black" pitchFamily="34" charset="0"/>
              </a:rPr>
              <a:t>тели</a:t>
            </a:r>
            <a:r>
              <a:rPr lang="ru-RU" sz="3600" dirty="0" smtClean="0">
                <a:latin typeface="Arial Black" pitchFamily="34" charset="0"/>
              </a:rPr>
              <a:t> тёплые</a:t>
            </a:r>
          </a:p>
          <a:p>
            <a:endParaRPr lang="ru-RU" sz="3600" dirty="0"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52666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857356" y="357166"/>
            <a:ext cx="6083717" cy="160043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8000" i="1" dirty="0" smtClean="0">
                <a:ln w="0"/>
                <a:solidFill>
                  <a:schemeClr val="accent1">
                    <a:lumMod val="50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Monotype Corsiva" panose="03010101010201010101" pitchFamily="66" charset="0"/>
                <a:ea typeface="Tahoma" panose="020B0604030504040204" pitchFamily="34" charset="0"/>
                <a:cs typeface="Tahoma" panose="020B0604030504040204" pitchFamily="34" charset="0"/>
              </a:rPr>
              <a:t>БЛАГОДАРЮ</a:t>
            </a:r>
          </a:p>
          <a:p>
            <a:endParaRPr lang="ru-RU" b="1" dirty="0"/>
          </a:p>
        </p:txBody>
      </p:sp>
      <p:pic>
        <p:nvPicPr>
          <p:cNvPr id="1026" name="Picture 2" descr="C:\Users\2016\Desktop\241875635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71670" y="1785926"/>
            <a:ext cx="5251464" cy="441040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552666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142976" y="1354358"/>
            <a:ext cx="7925282" cy="2507097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pPr algn="ctr">
              <a:lnSpc>
                <a:spcPts val="5800"/>
              </a:lnSpc>
            </a:pPr>
            <a:r>
              <a:rPr lang="ru-RU" sz="9600" i="1" dirty="0" smtClean="0">
                <a:ln w="0"/>
                <a:solidFill>
                  <a:schemeClr val="accent1">
                    <a:lumMod val="50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Monotype Corsiva" panose="03010101010201010101" pitchFamily="66" charset="0"/>
                <a:ea typeface="Tahoma" panose="020B0604030504040204" pitchFamily="34" charset="0"/>
                <a:cs typeface="Tahoma" panose="020B0604030504040204" pitchFamily="34" charset="0"/>
              </a:rPr>
              <a:t>С малой удачи начинается большой успех.</a:t>
            </a:r>
            <a:endParaRPr lang="ru-RU" sz="9600" i="1" dirty="0">
              <a:ln w="0"/>
              <a:solidFill>
                <a:schemeClr val="accent1">
                  <a:lumMod val="50000"/>
                </a:schemeClr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Monotype Corsiva" panose="03010101010201010101" pitchFamily="66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52666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0" y="0"/>
            <a:ext cx="9068258" cy="3416320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pPr algn="ctr"/>
            <a:r>
              <a:rPr lang="ru-RU" sz="5400" b="1" dirty="0" smtClean="0"/>
              <a:t>Коньки, перрон, фойе, овес, круг, Россия, баран, телеграмма, загадка</a:t>
            </a:r>
          </a:p>
          <a:p>
            <a:endParaRPr lang="ru-RU" sz="5400" dirty="0" smtClean="0"/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1643042" y="3286124"/>
          <a:ext cx="6096000" cy="74168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609600"/>
                <a:gridCol w="609600"/>
                <a:gridCol w="609600"/>
                <a:gridCol w="609600"/>
                <a:gridCol w="609600"/>
                <a:gridCol w="609600"/>
                <a:gridCol w="609600"/>
                <a:gridCol w="609600"/>
                <a:gridCol w="609600"/>
                <a:gridCol w="609600"/>
              </a:tblGrid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1000100" y="3071810"/>
          <a:ext cx="7072360" cy="157163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07236"/>
                <a:gridCol w="707236"/>
                <a:gridCol w="707236"/>
                <a:gridCol w="707236"/>
                <a:gridCol w="707236"/>
                <a:gridCol w="707236"/>
                <a:gridCol w="707236"/>
                <a:gridCol w="707236"/>
                <a:gridCol w="707236"/>
                <a:gridCol w="707236"/>
              </a:tblGrid>
              <a:tr h="785818"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32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ru-RU" sz="32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ru-RU" sz="32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ru-RU" sz="32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chemeClr val="tx1"/>
                          </a:solidFill>
                        </a:rPr>
                        <a:t>5</a:t>
                      </a:r>
                      <a:endParaRPr lang="ru-RU" sz="32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chemeClr val="tx1"/>
                          </a:solidFill>
                        </a:rPr>
                        <a:t>6</a:t>
                      </a:r>
                      <a:endParaRPr lang="ru-RU" sz="32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chemeClr val="tx1"/>
                          </a:solidFill>
                        </a:rPr>
                        <a:t>7</a:t>
                      </a:r>
                      <a:endParaRPr lang="ru-RU" sz="32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chemeClr val="tx1"/>
                          </a:solidFill>
                        </a:rPr>
                        <a:t>8</a:t>
                      </a:r>
                      <a:endParaRPr lang="ru-RU" sz="32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chemeClr val="tx1"/>
                          </a:solidFill>
                        </a:rPr>
                        <a:t>9</a:t>
                      </a:r>
                      <a:endParaRPr lang="ru-RU" sz="32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chemeClr val="tx1"/>
                          </a:solidFill>
                        </a:rPr>
                        <a:t>10</a:t>
                      </a:r>
                      <a:endParaRPr lang="ru-RU" sz="32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</a:tr>
              <a:tr h="785818">
                <a:tc>
                  <a:txBody>
                    <a:bodyPr/>
                    <a:lstStyle/>
                    <a:p>
                      <a:r>
                        <a:rPr lang="ru-RU" sz="3200" b="1" dirty="0" smtClean="0">
                          <a:solidFill>
                            <a:schemeClr val="tx1"/>
                          </a:solidFill>
                        </a:rPr>
                        <a:t>О</a:t>
                      </a:r>
                      <a:endParaRPr lang="ru-RU" sz="32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200" b="1" dirty="0" smtClean="0">
                          <a:solidFill>
                            <a:schemeClr val="tx1"/>
                          </a:solidFill>
                        </a:rPr>
                        <a:t>Р</a:t>
                      </a:r>
                      <a:endParaRPr lang="ru-RU" sz="32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200" b="1" dirty="0" smtClean="0">
                          <a:solidFill>
                            <a:schemeClr val="tx1"/>
                          </a:solidFill>
                        </a:rPr>
                        <a:t>Ф</a:t>
                      </a:r>
                      <a:endParaRPr lang="ru-RU" sz="32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200" b="1" dirty="0" smtClean="0">
                          <a:solidFill>
                            <a:schemeClr val="tx1"/>
                          </a:solidFill>
                        </a:rPr>
                        <a:t>О</a:t>
                      </a:r>
                      <a:endParaRPr lang="ru-RU" sz="32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200" b="1" dirty="0" smtClean="0">
                          <a:solidFill>
                            <a:schemeClr val="tx1"/>
                          </a:solidFill>
                        </a:rPr>
                        <a:t>Г</a:t>
                      </a:r>
                      <a:endParaRPr lang="ru-RU" sz="32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200" b="1" dirty="0" smtClean="0">
                          <a:solidFill>
                            <a:schemeClr val="tx1"/>
                          </a:solidFill>
                        </a:rPr>
                        <a:t>Р</a:t>
                      </a:r>
                      <a:endParaRPr lang="ru-RU" sz="32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200" b="1" dirty="0" smtClean="0">
                          <a:solidFill>
                            <a:schemeClr val="tx1"/>
                          </a:solidFill>
                        </a:rPr>
                        <a:t>А</a:t>
                      </a:r>
                      <a:endParaRPr lang="ru-RU" sz="32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200" b="1" dirty="0" smtClean="0">
                          <a:solidFill>
                            <a:schemeClr val="tx1"/>
                          </a:solidFill>
                        </a:rPr>
                        <a:t>М</a:t>
                      </a:r>
                      <a:endParaRPr lang="ru-RU" sz="32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200" b="1" dirty="0" smtClean="0">
                          <a:solidFill>
                            <a:schemeClr val="tx1"/>
                          </a:solidFill>
                        </a:rPr>
                        <a:t>М</a:t>
                      </a:r>
                      <a:endParaRPr lang="ru-RU" sz="32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200" b="1" dirty="0" smtClean="0">
                          <a:solidFill>
                            <a:schemeClr val="tx1"/>
                          </a:solidFill>
                        </a:rPr>
                        <a:t>А</a:t>
                      </a:r>
                      <a:endParaRPr lang="ru-RU" sz="32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25526660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071538" y="357166"/>
            <a:ext cx="7925282" cy="1532471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pPr algn="ctr">
              <a:lnSpc>
                <a:spcPts val="5800"/>
              </a:lnSpc>
            </a:pPr>
            <a:r>
              <a:rPr lang="ru-RU" sz="4800" i="1" dirty="0" smtClean="0">
                <a:ln w="0"/>
                <a:solidFill>
                  <a:schemeClr val="accent1">
                    <a:lumMod val="50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Monotype Corsiva" panose="03010101010201010101" pitchFamily="66" charset="0"/>
                <a:ea typeface="Tahoma" panose="020B0604030504040204" pitchFamily="34" charset="0"/>
                <a:cs typeface="Tahoma" panose="020B0604030504040204" pitchFamily="34" charset="0"/>
              </a:rPr>
              <a:t>Что такое орфограмма?</a:t>
            </a:r>
          </a:p>
          <a:p>
            <a:pPr algn="ctr">
              <a:lnSpc>
                <a:spcPts val="5800"/>
              </a:lnSpc>
            </a:pPr>
            <a:endParaRPr lang="ru-RU" sz="3600" i="1" dirty="0">
              <a:ln w="0"/>
              <a:solidFill>
                <a:schemeClr val="accent1">
                  <a:lumMod val="50000"/>
                </a:schemeClr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Monotype Corsiva" panose="03010101010201010101" pitchFamily="66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14282" y="1857364"/>
            <a:ext cx="936367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 smtClean="0">
                <a:ln w="0"/>
                <a:solidFill>
                  <a:schemeClr val="accent1">
                    <a:lumMod val="50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Если дословно переводить с греческого языка, то получится  словосочетание «правильно пишу».</a:t>
            </a:r>
          </a:p>
          <a:p>
            <a:endParaRPr lang="ru-RU" sz="2400" dirty="0" smtClean="0"/>
          </a:p>
          <a:p>
            <a:endParaRPr lang="ru-RU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857224" y="2928934"/>
            <a:ext cx="72587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i="1" dirty="0" smtClean="0">
                <a:ln w="0"/>
                <a:solidFill>
                  <a:schemeClr val="accent1">
                    <a:lumMod val="50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Орфограммы – это правила написания слов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0" y="3786190"/>
            <a:ext cx="882485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i="1" dirty="0" smtClean="0">
                <a:ln w="0"/>
                <a:solidFill>
                  <a:schemeClr val="accent1">
                    <a:lumMod val="50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Раздел языка, в котором изучаются все орфограммы,</a:t>
            </a:r>
          </a:p>
          <a:p>
            <a:pPr algn="ctr"/>
            <a:r>
              <a:rPr lang="ru-RU" sz="2400" i="1" dirty="0" smtClean="0">
                <a:ln w="0"/>
                <a:solidFill>
                  <a:schemeClr val="accent1">
                    <a:lumMod val="50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 называется  орфография.  </a:t>
            </a:r>
          </a:p>
        </p:txBody>
      </p:sp>
    </p:spTree>
    <p:extLst>
      <p:ext uri="{BB962C8B-B14F-4D97-AF65-F5344CB8AC3E}">
        <p14:creationId xmlns:p14="http://schemas.microsoft.com/office/powerpoint/2010/main" xmlns="" val="25526660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062" y="142852"/>
            <a:ext cx="9139938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42844" y="0"/>
            <a:ext cx="8925414" cy="6991658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pPr lvl="0" algn="ctr"/>
            <a:r>
              <a:rPr lang="ru-RU" sz="3200" b="1" dirty="0" smtClean="0"/>
              <a:t>Правила орфографии.</a:t>
            </a:r>
          </a:p>
          <a:p>
            <a:pPr lvl="0"/>
            <a:r>
              <a:rPr lang="ru-RU" sz="3200" b="1" dirty="0" smtClean="0"/>
              <a:t>1</a:t>
            </a:r>
            <a:r>
              <a:rPr lang="ru-RU" sz="2800" b="1" dirty="0" smtClean="0"/>
              <a:t>. Прописная буква в именах собственных.</a:t>
            </a:r>
            <a:endParaRPr lang="ru-RU" sz="2800" dirty="0" smtClean="0"/>
          </a:p>
          <a:p>
            <a:pPr lvl="0"/>
            <a:r>
              <a:rPr lang="ru-RU" sz="2800" b="1" dirty="0" smtClean="0"/>
              <a:t>2. Проверяемые безударные гласные в корне слова.</a:t>
            </a:r>
            <a:endParaRPr lang="ru-RU" sz="2800" dirty="0" smtClean="0"/>
          </a:p>
          <a:p>
            <a:pPr lvl="0"/>
            <a:r>
              <a:rPr lang="ru-RU" sz="2800" b="1" dirty="0" smtClean="0"/>
              <a:t>3. Проверяемые парные по звонкости-глухости согласные в корне слова.</a:t>
            </a:r>
            <a:endParaRPr lang="ru-RU" sz="2800" dirty="0" smtClean="0"/>
          </a:p>
          <a:p>
            <a:pPr lvl="0"/>
            <a:r>
              <a:rPr lang="ru-RU" sz="2800" b="1" dirty="0" smtClean="0"/>
              <a:t>4. Непроверяемые гласные и согласные в корне слова.</a:t>
            </a:r>
            <a:endParaRPr lang="ru-RU" sz="2800" dirty="0" smtClean="0"/>
          </a:p>
          <a:p>
            <a:pPr lvl="0"/>
            <a:r>
              <a:rPr lang="ru-RU" sz="2800" b="1" dirty="0" smtClean="0"/>
              <a:t>5. Правописание буквосочетаний </a:t>
            </a:r>
            <a:r>
              <a:rPr lang="ru-RU" sz="2800" b="1" dirty="0" err="1" smtClean="0"/>
              <a:t>ча-ща</a:t>
            </a:r>
            <a:r>
              <a:rPr lang="ru-RU" sz="2800" b="1" dirty="0" smtClean="0"/>
              <a:t>, </a:t>
            </a:r>
            <a:r>
              <a:rPr lang="ru-RU" sz="2800" b="1" dirty="0" err="1" smtClean="0"/>
              <a:t>чу-щу</a:t>
            </a:r>
            <a:r>
              <a:rPr lang="ru-RU" sz="2800" b="1" dirty="0" smtClean="0"/>
              <a:t>, </a:t>
            </a:r>
            <a:r>
              <a:rPr lang="ru-RU" sz="2800" b="1" dirty="0" err="1" smtClean="0"/>
              <a:t>жи-ши</a:t>
            </a:r>
            <a:r>
              <a:rPr lang="ru-RU" sz="2800" b="1" dirty="0" smtClean="0"/>
              <a:t>, ЧК, </a:t>
            </a:r>
            <a:r>
              <a:rPr lang="ru-RU" sz="2800" b="1" dirty="0" err="1" smtClean="0"/>
              <a:t>чн</a:t>
            </a:r>
            <a:r>
              <a:rPr lang="ru-RU" sz="2800" b="1" dirty="0" smtClean="0"/>
              <a:t>, </a:t>
            </a:r>
            <a:r>
              <a:rPr lang="ru-RU" sz="2800" b="1" dirty="0" err="1" smtClean="0"/>
              <a:t>чт</a:t>
            </a:r>
            <a:r>
              <a:rPr lang="ru-RU" sz="2800" b="1" dirty="0" smtClean="0"/>
              <a:t>, </a:t>
            </a:r>
            <a:r>
              <a:rPr lang="ru-RU" sz="2800" b="1" dirty="0" err="1" smtClean="0"/>
              <a:t>щн</a:t>
            </a:r>
            <a:r>
              <a:rPr lang="ru-RU" sz="2800" b="1" dirty="0" smtClean="0"/>
              <a:t> и т.д.</a:t>
            </a:r>
            <a:endParaRPr lang="ru-RU" sz="2800" dirty="0" smtClean="0"/>
          </a:p>
          <a:p>
            <a:pPr lvl="0"/>
            <a:r>
              <a:rPr lang="ru-RU" sz="2800" b="1" dirty="0" smtClean="0"/>
              <a:t>6. Непроизносимые согласные.</a:t>
            </a:r>
            <a:endParaRPr lang="ru-RU" sz="2800" dirty="0" smtClean="0"/>
          </a:p>
          <a:p>
            <a:pPr lvl="0"/>
            <a:r>
              <a:rPr lang="ru-RU" sz="2800" b="1" dirty="0" smtClean="0"/>
              <a:t>7. Удвоенные согласные.</a:t>
            </a:r>
            <a:endParaRPr lang="ru-RU" sz="2800" dirty="0" smtClean="0"/>
          </a:p>
          <a:p>
            <a:pPr lvl="0"/>
            <a:r>
              <a:rPr lang="ru-RU" sz="2800" b="1" dirty="0" smtClean="0"/>
              <a:t>8. Разделительный твёрдый и мягкий знаки.</a:t>
            </a:r>
            <a:endParaRPr lang="ru-RU" sz="2800" dirty="0" smtClean="0"/>
          </a:p>
          <a:p>
            <a:pPr lvl="0"/>
            <a:r>
              <a:rPr lang="ru-RU" sz="2800" b="1" dirty="0" smtClean="0"/>
              <a:t>9. Правила переноса.</a:t>
            </a:r>
            <a:endParaRPr lang="ru-RU" sz="2800" dirty="0" smtClean="0"/>
          </a:p>
          <a:p>
            <a:pPr algn="ctr">
              <a:lnSpc>
                <a:spcPts val="5800"/>
              </a:lnSpc>
            </a:pPr>
            <a:endParaRPr lang="ru-RU" sz="2800" i="1" dirty="0">
              <a:ln w="0"/>
              <a:solidFill>
                <a:schemeClr val="accent1">
                  <a:lumMod val="50000"/>
                </a:schemeClr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Monotype Corsiva" panose="03010101010201010101" pitchFamily="66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52666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428660" y="0"/>
            <a:ext cx="9139938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428596" y="0"/>
            <a:ext cx="8715404" cy="836126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pPr algn="ctr">
              <a:lnSpc>
                <a:spcPts val="5800"/>
              </a:lnSpc>
            </a:pPr>
            <a:r>
              <a:rPr lang="ru-RU" sz="2400" i="1" dirty="0" smtClean="0">
                <a:ln w="0"/>
                <a:solidFill>
                  <a:schemeClr val="accent1">
                    <a:lumMod val="50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Определите на какую орфограмму данные слова: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214414" y="1000108"/>
            <a:ext cx="455765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>
                <a:latin typeface="Arial Black" pitchFamily="34" charset="0"/>
                <a:cs typeface="Aharoni" pitchFamily="2" charset="-79"/>
              </a:rPr>
              <a:t>Татьяна, Волга</a:t>
            </a:r>
            <a:endParaRPr lang="ru-RU" sz="4000" dirty="0">
              <a:latin typeface="Arial Black" pitchFamily="34" charset="0"/>
              <a:cs typeface="Aharoni" pitchFamily="2" charset="-79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928662" y="1571612"/>
            <a:ext cx="625203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>
                <a:latin typeface="Arial Black" pitchFamily="34" charset="0"/>
                <a:cs typeface="Aharoni" pitchFamily="2" charset="-79"/>
              </a:rPr>
              <a:t>трава, земля, голова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928662" y="2143116"/>
            <a:ext cx="496642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>
                <a:latin typeface="Arial Black" pitchFamily="34" charset="0"/>
                <a:cs typeface="Aharoni" pitchFamily="2" charset="-79"/>
              </a:rPr>
              <a:t>дорожка, травка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42910" y="2786058"/>
            <a:ext cx="525656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>
                <a:latin typeface="Arial Black" pitchFamily="34" charset="0"/>
                <a:cs typeface="Aharoni" pitchFamily="2" charset="-79"/>
              </a:rPr>
              <a:t>болото, лестница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00100" y="3429000"/>
            <a:ext cx="614944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>
                <a:latin typeface="Arial Black" pitchFamily="34" charset="0"/>
                <a:cs typeface="Aharoni" pitchFamily="2" charset="-79"/>
              </a:rPr>
              <a:t>чаща, лыжи, речной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000100" y="4000504"/>
            <a:ext cx="652454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>
                <a:latin typeface="Arial Black" pitchFamily="34" charset="0"/>
                <a:cs typeface="Aharoni" pitchFamily="2" charset="-79"/>
              </a:rPr>
              <a:t>ужасный, радостный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357290" y="4714884"/>
            <a:ext cx="4894289" cy="9848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>
                <a:latin typeface="Arial Black" pitchFamily="34" charset="0"/>
                <a:cs typeface="Aharoni" pitchFamily="2" charset="-79"/>
              </a:rPr>
              <a:t>аллея, длинный</a:t>
            </a:r>
          </a:p>
          <a:p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1571604" y="5429264"/>
            <a:ext cx="6340197" cy="9848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>
                <a:latin typeface="Arial Black" pitchFamily="34" charset="0"/>
                <a:cs typeface="Aharoni" pitchFamily="2" charset="-79"/>
              </a:rPr>
              <a:t>объявление, деревья</a:t>
            </a:r>
          </a:p>
          <a:p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1285852" y="6150114"/>
            <a:ext cx="527740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err="1" smtClean="0">
                <a:latin typeface="Arial Black" pitchFamily="34" charset="0"/>
                <a:cs typeface="Aharoni" pitchFamily="2" charset="-79"/>
              </a:rPr>
              <a:t>мель-ка-ет</a:t>
            </a:r>
            <a:r>
              <a:rPr lang="ru-RU" sz="4000" dirty="0" smtClean="0">
                <a:latin typeface="Arial Black" pitchFamily="34" charset="0"/>
                <a:cs typeface="Aharoni" pitchFamily="2" charset="-79"/>
              </a:rPr>
              <a:t>, </a:t>
            </a:r>
            <a:r>
              <a:rPr lang="ru-RU" sz="4000" dirty="0" err="1" smtClean="0">
                <a:latin typeface="Arial Black" pitchFamily="34" charset="0"/>
                <a:cs typeface="Aharoni" pitchFamily="2" charset="-79"/>
              </a:rPr>
              <a:t>Ин-на</a:t>
            </a:r>
            <a:endParaRPr lang="ru-RU" sz="4000" dirty="0" smtClean="0">
              <a:latin typeface="Arial Black" pitchFamily="34" charset="0"/>
              <a:cs typeface="Aharoni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526660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style.fontStyle</p:attrName>
                                        </p:attrNameLst>
                                      </p:cBhvr>
                                      <p:to>
                                        <p:strVal val="normal"/>
                                      </p:to>
                                    </p:set>
                                    <p:set>
                                      <p:cBhvr override="childStyle">
                                        <p:cTn id="7" dur="indefinite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  <p:set>
                                      <p:cBhvr override="childStyle">
                                        <p:cTn id="8" dur="indefinite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fals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500034" y="1354358"/>
            <a:ext cx="8568224" cy="2445541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pPr algn="ctr">
              <a:lnSpc>
                <a:spcPts val="5800"/>
              </a:lnSpc>
            </a:pPr>
            <a:r>
              <a:rPr lang="ru-RU" sz="8000" i="1" dirty="0" smtClean="0">
                <a:ln w="0"/>
                <a:solidFill>
                  <a:schemeClr val="accent1">
                    <a:lumMod val="50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Monotype Corsiva" panose="03010101010201010101" pitchFamily="66" charset="0"/>
                <a:ea typeface="Tahoma" panose="020B0604030504040204" pitchFamily="34" charset="0"/>
                <a:cs typeface="Tahoma" panose="020B0604030504040204" pitchFamily="34" charset="0"/>
              </a:rPr>
              <a:t>Работа по учебнику</a:t>
            </a:r>
          </a:p>
          <a:p>
            <a:pPr algn="ctr">
              <a:lnSpc>
                <a:spcPts val="5800"/>
              </a:lnSpc>
            </a:pPr>
            <a:endParaRPr lang="ru-RU" sz="8000" i="1" dirty="0" smtClean="0">
              <a:ln w="0"/>
              <a:solidFill>
                <a:schemeClr val="accent1">
                  <a:lumMod val="50000"/>
                </a:schemeClr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Monotype Corsiva" panose="03010101010201010101" pitchFamily="66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ctr">
              <a:lnSpc>
                <a:spcPts val="5800"/>
              </a:lnSpc>
            </a:pPr>
            <a:r>
              <a:rPr lang="ru-RU" sz="8000" i="1" dirty="0" err="1" smtClean="0">
                <a:ln w="0"/>
                <a:solidFill>
                  <a:schemeClr val="accent1">
                    <a:lumMod val="50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Monotype Corsiva" panose="03010101010201010101" pitchFamily="66" charset="0"/>
                <a:ea typeface="Tahoma" panose="020B0604030504040204" pitchFamily="34" charset="0"/>
                <a:cs typeface="Tahoma" panose="020B0604030504040204" pitchFamily="34" charset="0"/>
              </a:rPr>
              <a:t>Упр</a:t>
            </a:r>
            <a:r>
              <a:rPr lang="ru-RU" sz="8000" i="1" dirty="0" smtClean="0">
                <a:ln w="0"/>
                <a:solidFill>
                  <a:schemeClr val="accent1">
                    <a:lumMod val="50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Monotype Corsiva" panose="03010101010201010101" pitchFamily="66" charset="0"/>
                <a:ea typeface="Tahoma" panose="020B0604030504040204" pitchFamily="34" charset="0"/>
                <a:cs typeface="Tahoma" panose="020B0604030504040204" pitchFamily="34" charset="0"/>
              </a:rPr>
              <a:t> 55 </a:t>
            </a:r>
            <a:r>
              <a:rPr lang="ru-RU" sz="8000" i="1" dirty="0" err="1" smtClean="0">
                <a:ln w="0"/>
                <a:solidFill>
                  <a:schemeClr val="accent1">
                    <a:lumMod val="50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Monotype Corsiva" panose="03010101010201010101" pitchFamily="66" charset="0"/>
                <a:ea typeface="Tahoma" panose="020B0604030504040204" pitchFamily="34" charset="0"/>
                <a:cs typeface="Tahoma" panose="020B0604030504040204" pitchFamily="34" charset="0"/>
              </a:rPr>
              <a:t>стр</a:t>
            </a:r>
            <a:r>
              <a:rPr lang="ru-RU" sz="8000" i="1" dirty="0" smtClean="0">
                <a:ln w="0"/>
                <a:solidFill>
                  <a:schemeClr val="accent1">
                    <a:lumMod val="50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Monotype Corsiva" panose="03010101010201010101" pitchFamily="66" charset="0"/>
                <a:ea typeface="Tahoma" panose="020B0604030504040204" pitchFamily="34" charset="0"/>
                <a:cs typeface="Tahoma" panose="020B0604030504040204" pitchFamily="34" charset="0"/>
              </a:rPr>
              <a:t> 40</a:t>
            </a:r>
            <a:endParaRPr lang="ru-RU" sz="8000" i="1" dirty="0">
              <a:ln w="0"/>
              <a:solidFill>
                <a:schemeClr val="accent1">
                  <a:lumMod val="50000"/>
                </a:schemeClr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Monotype Corsiva" panose="03010101010201010101" pitchFamily="66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52666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285720" y="2500306"/>
            <a:ext cx="8568224" cy="3811300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pPr algn="ctr">
              <a:lnSpc>
                <a:spcPts val="5800"/>
              </a:lnSpc>
            </a:pPr>
            <a:r>
              <a:rPr lang="ru-RU" sz="8000" dirty="0" smtClean="0"/>
              <a:t>подъезд,</a:t>
            </a:r>
            <a:endParaRPr lang="ru-RU" sz="1000" dirty="0" smtClean="0"/>
          </a:p>
          <a:p>
            <a:pPr algn="ctr">
              <a:lnSpc>
                <a:spcPts val="5800"/>
              </a:lnSpc>
            </a:pPr>
            <a:endParaRPr lang="ru-RU" sz="800" dirty="0" smtClean="0"/>
          </a:p>
          <a:p>
            <a:pPr algn="ctr">
              <a:lnSpc>
                <a:spcPts val="5800"/>
              </a:lnSpc>
            </a:pPr>
            <a:r>
              <a:rPr lang="ru-RU" sz="8000" dirty="0" smtClean="0"/>
              <a:t> съедобный,</a:t>
            </a:r>
            <a:endParaRPr lang="ru-RU" sz="1000" dirty="0" smtClean="0"/>
          </a:p>
          <a:p>
            <a:pPr algn="ctr">
              <a:lnSpc>
                <a:spcPts val="5800"/>
              </a:lnSpc>
            </a:pPr>
            <a:endParaRPr lang="ru-RU" sz="1000" dirty="0" smtClean="0"/>
          </a:p>
          <a:p>
            <a:pPr algn="ctr">
              <a:lnSpc>
                <a:spcPts val="5800"/>
              </a:lnSpc>
            </a:pPr>
            <a:r>
              <a:rPr lang="ru-RU" sz="8000" dirty="0" smtClean="0"/>
              <a:t> въехал</a:t>
            </a:r>
            <a:endParaRPr lang="ru-RU" sz="8000" i="1" dirty="0">
              <a:ln w="0"/>
              <a:solidFill>
                <a:schemeClr val="accent1">
                  <a:lumMod val="50000"/>
                </a:schemeClr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Monotype Corsiva" panose="03010101010201010101" pitchFamily="66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214290"/>
            <a:ext cx="9270487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8000" i="1" dirty="0" smtClean="0">
                <a:ln w="0"/>
                <a:solidFill>
                  <a:schemeClr val="accent1">
                    <a:lumMod val="50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Monotype Corsiva" panose="03010101010201010101" pitchFamily="66" charset="0"/>
                <a:ea typeface="Tahoma" panose="020B0604030504040204" pitchFamily="34" charset="0"/>
                <a:cs typeface="Tahoma" panose="020B0604030504040204" pitchFamily="34" charset="0"/>
              </a:rPr>
              <a:t>Что объединяет слова?</a:t>
            </a:r>
          </a:p>
        </p:txBody>
      </p:sp>
    </p:spTree>
    <p:extLst>
      <p:ext uri="{BB962C8B-B14F-4D97-AF65-F5344CB8AC3E}">
        <p14:creationId xmlns:p14="http://schemas.microsoft.com/office/powerpoint/2010/main" xmlns="" val="2552666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857356" y="357166"/>
            <a:ext cx="5553123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i="1" dirty="0" smtClean="0">
                <a:ln w="0"/>
                <a:solidFill>
                  <a:schemeClr val="accent1">
                    <a:lumMod val="50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Вставь пропущенные буквы,</a:t>
            </a:r>
          </a:p>
          <a:p>
            <a:r>
              <a:rPr lang="ru-RU" sz="2400" b="1" i="1" dirty="0" smtClean="0">
                <a:ln w="0"/>
                <a:solidFill>
                  <a:schemeClr val="accent1">
                    <a:lumMod val="50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 подбери проверочные слова.</a:t>
            </a:r>
          </a:p>
          <a:p>
            <a:endParaRPr lang="ru-RU" b="1" dirty="0"/>
          </a:p>
        </p:txBody>
      </p:sp>
      <p:sp>
        <p:nvSpPr>
          <p:cNvPr id="7" name="TextBox 6"/>
          <p:cNvSpPr txBox="1"/>
          <p:nvPr/>
        </p:nvSpPr>
        <p:spPr>
          <a:xfrm>
            <a:off x="2214546" y="1643050"/>
            <a:ext cx="5505033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                                     </a:t>
            </a:r>
            <a:r>
              <a:rPr lang="ru-RU" sz="3600" dirty="0" smtClean="0">
                <a:latin typeface="Arial Black" pitchFamily="34" charset="0"/>
              </a:rPr>
              <a:t>- б…жать</a:t>
            </a:r>
          </a:p>
          <a:p>
            <a:r>
              <a:rPr lang="ru-RU" sz="3600" dirty="0" smtClean="0">
                <a:latin typeface="Arial Black" pitchFamily="34" charset="0"/>
              </a:rPr>
              <a:t>                - л..сник</a:t>
            </a:r>
          </a:p>
          <a:p>
            <a:r>
              <a:rPr lang="ru-RU" sz="3600" dirty="0" smtClean="0">
                <a:latin typeface="Arial Black" pitchFamily="34" charset="0"/>
              </a:rPr>
              <a:t>                - </a:t>
            </a:r>
            <a:r>
              <a:rPr lang="ru-RU" sz="3600" dirty="0" err="1" smtClean="0">
                <a:latin typeface="Arial Black" pitchFamily="34" charset="0"/>
              </a:rPr>
              <a:t>доро</a:t>
            </a:r>
            <a:r>
              <a:rPr lang="ru-RU" sz="3600" dirty="0" smtClean="0">
                <a:latin typeface="Arial Black" pitchFamily="34" charset="0"/>
              </a:rPr>
              <a:t>… </a:t>
            </a:r>
            <a:r>
              <a:rPr lang="ru-RU" sz="3600" dirty="0" err="1" smtClean="0">
                <a:latin typeface="Arial Black" pitchFamily="34" charset="0"/>
              </a:rPr>
              <a:t>ка</a:t>
            </a:r>
            <a:endParaRPr lang="ru-RU" sz="3600" dirty="0" smtClean="0">
              <a:latin typeface="Arial Black" pitchFamily="34" charset="0"/>
            </a:endParaRPr>
          </a:p>
          <a:p>
            <a:r>
              <a:rPr lang="ru-RU" sz="3600" dirty="0" smtClean="0">
                <a:latin typeface="Arial Black" pitchFamily="34" charset="0"/>
              </a:rPr>
              <a:t>                - ладо…</a:t>
            </a:r>
            <a:r>
              <a:rPr lang="ru-RU" sz="3600" dirty="0" err="1" smtClean="0">
                <a:latin typeface="Arial Black" pitchFamily="34" charset="0"/>
              </a:rPr>
              <a:t>ка</a:t>
            </a:r>
            <a:endParaRPr lang="ru-RU" sz="3600" dirty="0" smtClean="0">
              <a:latin typeface="Arial Black" pitchFamily="34" charset="0"/>
            </a:endParaRPr>
          </a:p>
          <a:p>
            <a:r>
              <a:rPr lang="ru-RU" sz="3600" dirty="0" smtClean="0">
                <a:latin typeface="Arial Black" pitchFamily="34" charset="0"/>
              </a:rPr>
              <a:t>                - д…</a:t>
            </a:r>
            <a:r>
              <a:rPr lang="ru-RU" sz="3600" dirty="0" err="1" smtClean="0">
                <a:latin typeface="Arial Black" pitchFamily="34" charset="0"/>
              </a:rPr>
              <a:t>ревья</a:t>
            </a:r>
            <a:endParaRPr lang="ru-RU" sz="3600" dirty="0"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52666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147</TotalTime>
  <Words>350</Words>
  <PresentationFormat>Экран (4:3)</PresentationFormat>
  <Paragraphs>79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Эркер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2016</dc:creator>
  <cp:lastModifiedBy>2016</cp:lastModifiedBy>
  <cp:revision>22</cp:revision>
  <dcterms:created xsi:type="dcterms:W3CDTF">2017-10-02T17:10:11Z</dcterms:created>
  <dcterms:modified xsi:type="dcterms:W3CDTF">2017-10-03T17:25:52Z</dcterms:modified>
</cp:coreProperties>
</file>